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31" r:id="rId3"/>
    <p:sldId id="339" r:id="rId4"/>
    <p:sldId id="347" r:id="rId5"/>
    <p:sldId id="348" r:id="rId6"/>
    <p:sldId id="333" r:id="rId7"/>
    <p:sldId id="335" r:id="rId8"/>
    <p:sldId id="349" r:id="rId9"/>
    <p:sldId id="336" r:id="rId10"/>
    <p:sldId id="270" r:id="rId11"/>
    <p:sldId id="330" r:id="rId12"/>
    <p:sldId id="281" r:id="rId13"/>
    <p:sldId id="345" r:id="rId14"/>
    <p:sldId id="344" r:id="rId15"/>
    <p:sldId id="282" r:id="rId16"/>
    <p:sldId id="285" r:id="rId17"/>
    <p:sldId id="271" r:id="rId18"/>
    <p:sldId id="341" r:id="rId19"/>
    <p:sldId id="342" r:id="rId20"/>
    <p:sldId id="329" r:id="rId21"/>
    <p:sldId id="300" r:id="rId22"/>
    <p:sldId id="302" r:id="rId23"/>
    <p:sldId id="303" r:id="rId24"/>
    <p:sldId id="305" r:id="rId25"/>
    <p:sldId id="306" r:id="rId26"/>
    <p:sldId id="301" r:id="rId27"/>
    <p:sldId id="307" r:id="rId28"/>
    <p:sldId id="346" r:id="rId29"/>
    <p:sldId id="308" r:id="rId30"/>
    <p:sldId id="321" r:id="rId31"/>
    <p:sldId id="310" r:id="rId32"/>
    <p:sldId id="311" r:id="rId33"/>
    <p:sldId id="312" r:id="rId34"/>
    <p:sldId id="313" r:id="rId35"/>
    <p:sldId id="314" r:id="rId36"/>
    <p:sldId id="315" r:id="rId37"/>
    <p:sldId id="320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2B3535"/>
    <a:srgbClr val="B6C4C4"/>
    <a:srgbClr val="678D9A"/>
    <a:srgbClr val="83B08F"/>
    <a:srgbClr val="C6AD84"/>
    <a:srgbClr val="678792"/>
  </p:clrMru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9" autoAdjust="0"/>
    <p:restoredTop sz="94690" autoAdjust="0"/>
  </p:normalViewPr>
  <p:slideViewPr>
    <p:cSldViewPr>
      <p:cViewPr>
        <p:scale>
          <a:sx n="80" d="100"/>
          <a:sy n="80" d="100"/>
        </p:scale>
        <p:origin x="-32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22"/>
    </p:cViewPr>
  </p:sorterViewPr>
  <p:notesViewPr>
    <p:cSldViewPr>
      <p:cViewPr>
        <p:scale>
          <a:sx n="90" d="100"/>
          <a:sy n="90" d="100"/>
        </p:scale>
        <p:origin x="-2820" y="7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Cartel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view3D>
      <c:hPercent val="5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013600572655713E-2"/>
          <c:y val="2.9951968503937006E-2"/>
          <c:w val="0.90793650793650749"/>
          <c:h val="0.64988009592326135"/>
        </c:manualLayout>
      </c:layout>
      <c:bar3D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FSFI</c:v>
                </c:pt>
              </c:strCache>
            </c:strRef>
          </c:tx>
          <c:spPr>
            <a:solidFill>
              <a:srgbClr val="C00000"/>
            </a:solidFill>
            <a:ln w="10528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Baseline</c:v>
                </c:pt>
                <c:pt idx="2">
                  <c:v>Post-treatment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16</c:v>
                </c:pt>
                <c:pt idx="2">
                  <c:v>25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SF-MPQ</c:v>
                </c:pt>
              </c:strCache>
            </c:strRef>
          </c:tx>
          <c:spPr>
            <a:solidFill>
              <a:schemeClr val="hlink"/>
            </a:solidFill>
            <a:ln w="10528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Baseline</c:v>
                </c:pt>
                <c:pt idx="2">
                  <c:v>Post-treatment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19</c:v>
                </c:pt>
                <c:pt idx="2">
                  <c:v>8</c:v>
                </c:pt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Dyspareunia</c:v>
                </c:pt>
              </c:strCache>
            </c:strRef>
          </c:tx>
          <c:spPr>
            <a:solidFill>
              <a:srgbClr val="FFFF00"/>
            </a:solidFill>
            <a:ln w="10528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Baseline</c:v>
                </c:pt>
                <c:pt idx="2">
                  <c:v>Post-treatment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3</c:v>
                </c:pt>
                <c:pt idx="2">
                  <c:v>1</c:v>
                </c:pt>
              </c:numCache>
            </c:numRef>
          </c:val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VAS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0528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Baseline</c:v>
                </c:pt>
                <c:pt idx="2">
                  <c:v>Post-treatment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6</c:v>
                </c:pt>
                <c:pt idx="2">
                  <c:v>2</c:v>
                </c:pt>
              </c:numCache>
            </c:numRef>
          </c:val>
        </c:ser>
        <c:gapDepth val="0"/>
        <c:shape val="box"/>
        <c:axId val="91384064"/>
        <c:axId val="91385856"/>
        <c:axId val="0"/>
      </c:bar3DChart>
      <c:catAx>
        <c:axId val="91384064"/>
        <c:scaling>
          <c:orientation val="minMax"/>
        </c:scaling>
        <c:axPos val="b"/>
        <c:numFmt formatCode="General" sourceLinked="1"/>
        <c:tickLblPos val="low"/>
        <c:spPr>
          <a:solidFill>
            <a:schemeClr val="accent2"/>
          </a:solidFill>
          <a:ln w="26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7" b="1" i="0" u="none" strike="noStrike" baseline="0">
                <a:solidFill>
                  <a:srgbClr val="FFC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1385856"/>
        <c:crosses val="autoZero"/>
        <c:auto val="1"/>
        <c:lblAlgn val="ctr"/>
        <c:lblOffset val="100"/>
        <c:tickLblSkip val="1"/>
        <c:tickMarkSkip val="1"/>
      </c:catAx>
      <c:valAx>
        <c:axId val="91385856"/>
        <c:scaling>
          <c:orientation val="minMax"/>
        </c:scaling>
        <c:axPos val="l"/>
        <c:majorGridlines>
          <c:spPr>
            <a:ln w="2632">
              <a:solidFill>
                <a:srgbClr val="FFC000"/>
              </a:solidFill>
              <a:prstDash val="solid"/>
            </a:ln>
          </c:spPr>
        </c:majorGridlines>
        <c:numFmt formatCode="General" sourceLinked="1"/>
        <c:tickLblPos val="nextTo"/>
        <c:spPr>
          <a:ln w="26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3" b="1" i="0" u="none" strike="noStrike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1384064"/>
        <c:crosses val="autoZero"/>
        <c:crossBetween val="between"/>
      </c:valAx>
      <c:spPr>
        <a:noFill/>
        <a:ln w="25372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372" b="1" i="0" u="none" strike="noStrike" baseline="0">
                <a:solidFill>
                  <a:srgbClr val="FFC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372" b="1" i="0" u="none" strike="noStrike" baseline="0">
                <a:solidFill>
                  <a:srgbClr val="FFC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1372" b="1" i="0" u="none" strike="noStrike" baseline="0">
                <a:solidFill>
                  <a:srgbClr val="FFC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legendEntry>
      <c:legendEntry>
        <c:idx val="3"/>
        <c:txPr>
          <a:bodyPr/>
          <a:lstStyle/>
          <a:p>
            <a:pPr>
              <a:defRPr sz="1372" b="1" i="0" u="none" strike="noStrike" baseline="0">
                <a:solidFill>
                  <a:srgbClr val="FFC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legendEntry>
      <c:layout>
        <c:manualLayout>
          <c:xMode val="edge"/>
          <c:yMode val="edge"/>
          <c:x val="0.13290309711286202"/>
          <c:y val="0.85167908824231264"/>
          <c:w val="0.75555569553806012"/>
          <c:h val="9.1126924642441098E-2"/>
        </c:manualLayout>
      </c:layout>
      <c:spPr>
        <a:noFill/>
        <a:ln w="2632">
          <a:solidFill>
            <a:schemeClr val="tx1"/>
          </a:solidFill>
          <a:prstDash val="solid"/>
        </a:ln>
      </c:spPr>
      <c:txPr>
        <a:bodyPr/>
        <a:lstStyle/>
        <a:p>
          <a:pPr>
            <a:defRPr sz="137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322E-2"/>
          <c:y val="5.9952038369304593E-2"/>
          <c:w val="0.90793650793650749"/>
          <c:h val="0.7505995203836997"/>
        </c:manualLayout>
      </c:layout>
      <c:bar3D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FSFI</c:v>
                </c:pt>
              </c:strCache>
            </c:strRef>
          </c:tx>
          <c:spPr>
            <a:solidFill>
              <a:srgbClr val="C00000"/>
            </a:solidFill>
            <a:ln w="10538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Baseline</c:v>
                </c:pt>
                <c:pt idx="2">
                  <c:v>Post-treatment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17</c:v>
                </c:pt>
                <c:pt idx="2">
                  <c:v>18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SF-MPQ</c:v>
                </c:pt>
              </c:strCache>
            </c:strRef>
          </c:tx>
          <c:spPr>
            <a:solidFill>
              <a:schemeClr val="hlink"/>
            </a:solidFill>
            <a:ln w="10538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Baseline</c:v>
                </c:pt>
                <c:pt idx="2">
                  <c:v>Post-treatment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18</c:v>
                </c:pt>
                <c:pt idx="2">
                  <c:v>15</c:v>
                </c:pt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Dispareunia</c:v>
                </c:pt>
              </c:strCache>
            </c:strRef>
          </c:tx>
          <c:spPr>
            <a:solidFill>
              <a:srgbClr val="FFC000"/>
            </a:solidFill>
            <a:ln w="10538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Baseline</c:v>
                </c:pt>
                <c:pt idx="2">
                  <c:v>Post-treatment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 formatCode="0.00">
                  <c:v>2.7</c:v>
                </c:pt>
                <c:pt idx="2" formatCode="0.00">
                  <c:v>2.4</c:v>
                </c:pt>
              </c:numCache>
            </c:numRef>
          </c:val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VAS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0538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Baseline</c:v>
                </c:pt>
                <c:pt idx="2">
                  <c:v>Post-treatment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6.7</c:v>
                </c:pt>
                <c:pt idx="2">
                  <c:v>5.7</c:v>
                </c:pt>
              </c:numCache>
            </c:numRef>
          </c:val>
        </c:ser>
        <c:gapDepth val="0"/>
        <c:shape val="box"/>
        <c:axId val="91426176"/>
        <c:axId val="91440256"/>
        <c:axId val="0"/>
      </c:bar3DChart>
      <c:catAx>
        <c:axId val="91426176"/>
        <c:scaling>
          <c:orientation val="minMax"/>
        </c:scaling>
        <c:axPos val="b"/>
        <c:numFmt formatCode="General" sourceLinked="1"/>
        <c:tickLblPos val="low"/>
        <c:spPr>
          <a:solidFill>
            <a:schemeClr val="accent2"/>
          </a:solidFill>
          <a:ln w="26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5" b="1" i="0" u="none" strike="noStrike" baseline="0">
                <a:solidFill>
                  <a:srgbClr val="FFC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1440256"/>
        <c:crosses val="autoZero"/>
        <c:auto val="1"/>
        <c:lblAlgn val="ctr"/>
        <c:lblOffset val="100"/>
        <c:tickLblSkip val="1"/>
        <c:tickMarkSkip val="1"/>
      </c:catAx>
      <c:valAx>
        <c:axId val="91440256"/>
        <c:scaling>
          <c:orientation val="minMax"/>
          <c:max val="25"/>
        </c:scaling>
        <c:axPos val="l"/>
        <c:majorGridlines>
          <c:spPr>
            <a:ln w="2636">
              <a:solidFill>
                <a:srgbClr val="FFC000"/>
              </a:solidFill>
              <a:prstDash val="solid"/>
            </a:ln>
          </c:spPr>
        </c:majorGridlines>
        <c:numFmt formatCode="General" sourceLinked="1"/>
        <c:tickLblPos val="nextTo"/>
        <c:spPr>
          <a:ln w="26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9" b="1" i="0" u="none" strike="noStrike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1426176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42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Foglio2!$B$10:$B$11</c:f>
              <c:strCache>
                <c:ptCount val="1"/>
                <c:pt idx="0">
                  <c:v>0</c:v>
                </c:pt>
              </c:strCache>
            </c:strRef>
          </c:tx>
          <c:cat>
            <c:strRef>
              <c:f>Foglio2!$A$12:$A$22</c:f>
              <c:strCache>
                <c:ptCount val="11"/>
                <c:pt idx="0">
                  <c:v>basale</c:v>
                </c:pt>
                <c:pt idx="2">
                  <c:v>10</c:v>
                </c:pt>
                <c:pt idx="4">
                  <c:v>20</c:v>
                </c:pt>
                <c:pt idx="6">
                  <c:v>30</c:v>
                </c:pt>
                <c:pt idx="8">
                  <c:v>40</c:v>
                </c:pt>
                <c:pt idx="10">
                  <c:v>50</c:v>
                </c:pt>
              </c:strCache>
            </c:strRef>
          </c:cat>
          <c:val>
            <c:numRef>
              <c:f>Foglio2!$B$12:$B$22</c:f>
              <c:numCache>
                <c:formatCode>General</c:formatCode>
                <c:ptCount val="11"/>
                <c:pt idx="4" formatCode="0%">
                  <c:v>0.12000000000000002</c:v>
                </c:pt>
                <c:pt idx="6" formatCode="0%">
                  <c:v>0.24000000000000021</c:v>
                </c:pt>
                <c:pt idx="8" formatCode="0%">
                  <c:v>0.28000000000000008</c:v>
                </c:pt>
                <c:pt idx="10" formatCode="0%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Foglio2!$C$10:$C$11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Foglio2!$A$12:$A$22</c:f>
              <c:strCache>
                <c:ptCount val="11"/>
                <c:pt idx="0">
                  <c:v>basale</c:v>
                </c:pt>
                <c:pt idx="2">
                  <c:v>10</c:v>
                </c:pt>
                <c:pt idx="4">
                  <c:v>20</c:v>
                </c:pt>
                <c:pt idx="6">
                  <c:v>30</c:v>
                </c:pt>
                <c:pt idx="8">
                  <c:v>40</c:v>
                </c:pt>
                <c:pt idx="10">
                  <c:v>50</c:v>
                </c:pt>
              </c:strCache>
            </c:strRef>
          </c:cat>
          <c:val>
            <c:numRef>
              <c:f>Foglio2!$C$12:$C$22</c:f>
              <c:numCache>
                <c:formatCode>General</c:formatCode>
                <c:ptCount val="11"/>
                <c:pt idx="2" formatCode="0%">
                  <c:v>0.2200000000000005</c:v>
                </c:pt>
                <c:pt idx="4" formatCode="0%">
                  <c:v>0.31000000000000238</c:v>
                </c:pt>
                <c:pt idx="6" formatCode="0%">
                  <c:v>0.43000000000000038</c:v>
                </c:pt>
                <c:pt idx="8" formatCode="0%">
                  <c:v>0.44000000000000095</c:v>
                </c:pt>
                <c:pt idx="10" formatCode="0%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Foglio2!$D$10:$D$11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Foglio2!$A$12:$A$22</c:f>
              <c:strCache>
                <c:ptCount val="11"/>
                <c:pt idx="0">
                  <c:v>basale</c:v>
                </c:pt>
                <c:pt idx="2">
                  <c:v>10</c:v>
                </c:pt>
                <c:pt idx="4">
                  <c:v>20</c:v>
                </c:pt>
                <c:pt idx="6">
                  <c:v>30</c:v>
                </c:pt>
                <c:pt idx="8">
                  <c:v>40</c:v>
                </c:pt>
                <c:pt idx="10">
                  <c:v>50</c:v>
                </c:pt>
              </c:strCache>
            </c:strRef>
          </c:cat>
          <c:val>
            <c:numRef>
              <c:f>Foglio2!$D$12:$D$22</c:f>
              <c:numCache>
                <c:formatCode>General</c:formatCode>
                <c:ptCount val="11"/>
                <c:pt idx="0" formatCode="0%">
                  <c:v>0.62000000000000499</c:v>
                </c:pt>
                <c:pt idx="2" formatCode="0%">
                  <c:v>0.48000000000000032</c:v>
                </c:pt>
                <c:pt idx="4" formatCode="0%">
                  <c:v>0.31000000000000238</c:v>
                </c:pt>
                <c:pt idx="6" formatCode="0%">
                  <c:v>0.18000000000000024</c:v>
                </c:pt>
                <c:pt idx="8" formatCode="0%">
                  <c:v>0.23</c:v>
                </c:pt>
                <c:pt idx="10" formatCode="0%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Foglio2!$E$10:$E$11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Foglio2!$A$12:$A$22</c:f>
              <c:strCache>
                <c:ptCount val="11"/>
                <c:pt idx="0">
                  <c:v>basale</c:v>
                </c:pt>
                <c:pt idx="2">
                  <c:v>10</c:v>
                </c:pt>
                <c:pt idx="4">
                  <c:v>20</c:v>
                </c:pt>
                <c:pt idx="6">
                  <c:v>30</c:v>
                </c:pt>
                <c:pt idx="8">
                  <c:v>40</c:v>
                </c:pt>
                <c:pt idx="10">
                  <c:v>50</c:v>
                </c:pt>
              </c:strCache>
            </c:strRef>
          </c:cat>
          <c:val>
            <c:numRef>
              <c:f>Foglio2!$E$12:$E$22</c:f>
              <c:numCache>
                <c:formatCode>General</c:formatCode>
                <c:ptCount val="11"/>
                <c:pt idx="0" formatCode="0%">
                  <c:v>0.38000000000000272</c:v>
                </c:pt>
                <c:pt idx="2" formatCode="0%">
                  <c:v>0.30000000000000032</c:v>
                </c:pt>
                <c:pt idx="4" formatCode="0%">
                  <c:v>0.26</c:v>
                </c:pt>
                <c:pt idx="6" formatCode="0%">
                  <c:v>0.15000000000000024</c:v>
                </c:pt>
                <c:pt idx="8" formatCode="0%">
                  <c:v>5.0000000000000114E-2</c:v>
                </c:pt>
                <c:pt idx="10" formatCode="0%">
                  <c:v>2.0000000000000052E-2</c:v>
                </c:pt>
              </c:numCache>
            </c:numRef>
          </c:val>
        </c:ser>
        <c:shape val="box"/>
        <c:axId val="69586944"/>
        <c:axId val="69588480"/>
        <c:axId val="0"/>
      </c:bar3DChart>
      <c:catAx>
        <c:axId val="69586944"/>
        <c:scaling>
          <c:orientation val="minMax"/>
        </c:scaling>
        <c:axPos val="b"/>
        <c:tickLblPos val="nextTo"/>
        <c:crossAx val="69588480"/>
        <c:crosses val="autoZero"/>
        <c:auto val="1"/>
        <c:lblAlgn val="ctr"/>
        <c:lblOffset val="100"/>
      </c:catAx>
      <c:valAx>
        <c:axId val="6958848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9586944"/>
        <c:crosses val="autoZero"/>
        <c:crossBetween val="between"/>
      </c:valAx>
    </c:plotArea>
    <c:legend>
      <c:legendPos val="r"/>
      <c:layout/>
    </c:legend>
    <c:plotVisOnly val="1"/>
  </c:chart>
  <c:spPr>
    <a:ln w="38100">
      <a:solidFill>
        <a:srgbClr val="FFC000"/>
      </a:solidFill>
    </a:ln>
    <a:scene3d>
      <a:camera prst="orthographicFront"/>
      <a:lightRig rig="threePt" dir="t"/>
    </a:scene3d>
    <a:sp3d>
      <a:bevelT prst="slope"/>
    </a:sp3d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EC635-CBBF-4F48-AC2C-DA0F23EBA4C6}" type="doc">
      <dgm:prSet loTypeId="urn:microsoft.com/office/officeart/2005/8/layout/process1" loCatId="process" qsTypeId="urn:microsoft.com/office/officeart/2005/8/quickstyle/3d1" qsCatId="3D" csTypeId="urn:microsoft.com/office/officeart/2005/8/colors/accent6_5" csCatId="accent6" phldr="1"/>
      <dgm:spPr/>
    </dgm:pt>
    <dgm:pt modelId="{1C9A427A-4DAB-4E98-A836-E19C4F3DD89F}">
      <dgm:prSet phldrT="[Testo]" custT="1"/>
      <dgm:spPr>
        <a:solidFill>
          <a:srgbClr val="C00000"/>
        </a:solidFill>
      </dgm:spPr>
      <dgm:t>
        <a:bodyPr/>
        <a:lstStyle/>
        <a:p>
          <a:r>
            <a:rPr lang="it-IT" sz="2000" dirty="0" err="1" smtClean="0">
              <a:latin typeface="Times New Roman" pitchFamily="18" charset="0"/>
              <a:cs typeface="Times New Roman" pitchFamily="18" charset="0"/>
            </a:rPr>
            <a:t>Noxae</a:t>
          </a:r>
          <a:r>
            <a:rPr lang="it-IT" sz="2000" dirty="0" smtClean="0">
              <a:latin typeface="Times New Roman" pitchFamily="18" charset="0"/>
              <a:cs typeface="Times New Roman" pitchFamily="18" charset="0"/>
            </a:rPr>
            <a:t> periferiche</a:t>
          </a:r>
          <a:endParaRPr lang="it-IT" sz="2000" dirty="0">
            <a:latin typeface="Times New Roman" pitchFamily="18" charset="0"/>
            <a:cs typeface="Times New Roman" pitchFamily="18" charset="0"/>
          </a:endParaRPr>
        </a:p>
      </dgm:t>
    </dgm:pt>
    <dgm:pt modelId="{FA9317E7-5B5F-4EDB-A4F7-ED2B3151E6D9}" type="parTrans" cxnId="{0361C82A-96C9-4F8A-95CC-C62EB05CE517}">
      <dgm:prSet/>
      <dgm:spPr/>
      <dgm:t>
        <a:bodyPr/>
        <a:lstStyle/>
        <a:p>
          <a:endParaRPr lang="it-IT"/>
        </a:p>
      </dgm:t>
    </dgm:pt>
    <dgm:pt modelId="{3BF6B2BC-D50B-44FB-9B2C-03C9D5BD49C3}" type="sibTrans" cxnId="{0361C82A-96C9-4F8A-95CC-C62EB05CE517}">
      <dgm:prSet/>
      <dgm:spPr>
        <a:solidFill>
          <a:srgbClr val="FFC000"/>
        </a:solidFill>
      </dgm:spPr>
      <dgm:t>
        <a:bodyPr/>
        <a:lstStyle/>
        <a:p>
          <a:endParaRPr lang="it-IT"/>
        </a:p>
      </dgm:t>
    </dgm:pt>
    <dgm:pt modelId="{181FCCAD-AACE-4FA0-9204-584F27D31E27}">
      <dgm:prSet phldrT="[Testo]" custT="1"/>
      <dgm:spPr>
        <a:solidFill>
          <a:srgbClr val="C00000"/>
        </a:solidFill>
      </dgm:spPr>
      <dgm:t>
        <a:bodyPr/>
        <a:lstStyle/>
        <a:p>
          <a:r>
            <a:rPr lang="it-IT" sz="2000" dirty="0" smtClean="0">
              <a:latin typeface="Times New Roman" pitchFamily="18" charset="0"/>
              <a:cs typeface="Times New Roman" pitchFamily="18" charset="0"/>
            </a:rPr>
            <a:t>Infiammazione neurogenica</a:t>
          </a:r>
          <a:endParaRPr lang="it-IT" sz="2000" dirty="0">
            <a:latin typeface="Times New Roman" pitchFamily="18" charset="0"/>
            <a:cs typeface="Times New Roman" pitchFamily="18" charset="0"/>
          </a:endParaRPr>
        </a:p>
      </dgm:t>
    </dgm:pt>
    <dgm:pt modelId="{E7AB4F57-BB7F-4B01-A211-D40CD8767EEE}" type="parTrans" cxnId="{4EF7BF3A-96BB-4BE0-BBAA-C3FF04D358DA}">
      <dgm:prSet/>
      <dgm:spPr/>
      <dgm:t>
        <a:bodyPr/>
        <a:lstStyle/>
        <a:p>
          <a:endParaRPr lang="it-IT"/>
        </a:p>
      </dgm:t>
    </dgm:pt>
    <dgm:pt modelId="{1FE55B6E-E315-40C5-8B91-19198E1691AA}" type="sibTrans" cxnId="{4EF7BF3A-96BB-4BE0-BBAA-C3FF04D358DA}">
      <dgm:prSet/>
      <dgm:spPr>
        <a:solidFill>
          <a:srgbClr val="FFC000"/>
        </a:solidFill>
      </dgm:spPr>
      <dgm:t>
        <a:bodyPr/>
        <a:lstStyle/>
        <a:p>
          <a:endParaRPr lang="it-IT"/>
        </a:p>
      </dgm:t>
    </dgm:pt>
    <dgm:pt modelId="{BB53A3FD-4169-4D33-84DF-10E1ACAD33B6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smtClean="0">
              <a:latin typeface="Times New Roman" pitchFamily="18" charset="0"/>
              <a:cs typeface="Times New Roman" pitchFamily="18" charset="0"/>
            </a:rPr>
            <a:t>Dolore Neuropatico</a:t>
          </a:r>
          <a:endParaRPr lang="it-IT" dirty="0">
            <a:latin typeface="Times New Roman" pitchFamily="18" charset="0"/>
            <a:cs typeface="Times New Roman" pitchFamily="18" charset="0"/>
          </a:endParaRPr>
        </a:p>
      </dgm:t>
    </dgm:pt>
    <dgm:pt modelId="{F0EE5B73-9728-4098-8A90-E592A1CBE591}" type="parTrans" cxnId="{D7E8E273-BEB0-4229-BB9D-CAEB2981AF6B}">
      <dgm:prSet/>
      <dgm:spPr/>
      <dgm:t>
        <a:bodyPr/>
        <a:lstStyle/>
        <a:p>
          <a:endParaRPr lang="it-IT"/>
        </a:p>
      </dgm:t>
    </dgm:pt>
    <dgm:pt modelId="{CDB93F42-9BF9-4602-B4BF-D1C090135E7C}" type="sibTrans" cxnId="{D7E8E273-BEB0-4229-BB9D-CAEB2981AF6B}">
      <dgm:prSet/>
      <dgm:spPr/>
      <dgm:t>
        <a:bodyPr/>
        <a:lstStyle/>
        <a:p>
          <a:endParaRPr lang="it-IT"/>
        </a:p>
      </dgm:t>
    </dgm:pt>
    <dgm:pt modelId="{76B2F53A-6725-4EA2-A170-D2C4D022405A}" type="pres">
      <dgm:prSet presAssocID="{6F3EC635-CBBF-4F48-AC2C-DA0F23EBA4C6}" presName="Name0" presStyleCnt="0">
        <dgm:presLayoutVars>
          <dgm:dir/>
          <dgm:resizeHandles val="exact"/>
        </dgm:presLayoutVars>
      </dgm:prSet>
      <dgm:spPr/>
    </dgm:pt>
    <dgm:pt modelId="{D204EB09-5293-4913-8B46-EA29756765C5}" type="pres">
      <dgm:prSet presAssocID="{1C9A427A-4DAB-4E98-A836-E19C4F3DD8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FF3138-5C90-481B-BA8D-E92D1A3710DA}" type="pres">
      <dgm:prSet presAssocID="{3BF6B2BC-D50B-44FB-9B2C-03C9D5BD49C3}" presName="sibTrans" presStyleLbl="sibTrans2D1" presStyleIdx="0" presStyleCnt="2"/>
      <dgm:spPr/>
      <dgm:t>
        <a:bodyPr/>
        <a:lstStyle/>
        <a:p>
          <a:endParaRPr lang="it-IT"/>
        </a:p>
      </dgm:t>
    </dgm:pt>
    <dgm:pt modelId="{1D02B386-37D8-4719-9617-67C7C8D8A0B4}" type="pres">
      <dgm:prSet presAssocID="{3BF6B2BC-D50B-44FB-9B2C-03C9D5BD49C3}" presName="connectorText" presStyleLbl="sibTrans2D1" presStyleIdx="0" presStyleCnt="2"/>
      <dgm:spPr/>
      <dgm:t>
        <a:bodyPr/>
        <a:lstStyle/>
        <a:p>
          <a:endParaRPr lang="it-IT"/>
        </a:p>
      </dgm:t>
    </dgm:pt>
    <dgm:pt modelId="{B056D0D4-0DF1-439A-BE4E-42597DA696FA}" type="pres">
      <dgm:prSet presAssocID="{181FCCAD-AACE-4FA0-9204-584F27D31E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C1BD58-367E-4F39-8283-DCC1F2FBA6A1}" type="pres">
      <dgm:prSet presAssocID="{1FE55B6E-E315-40C5-8B91-19198E1691AA}" presName="sibTrans" presStyleLbl="sibTrans2D1" presStyleIdx="1" presStyleCnt="2"/>
      <dgm:spPr/>
      <dgm:t>
        <a:bodyPr/>
        <a:lstStyle/>
        <a:p>
          <a:endParaRPr lang="it-IT"/>
        </a:p>
      </dgm:t>
    </dgm:pt>
    <dgm:pt modelId="{56C44713-5855-4A66-AC79-290B30062FC1}" type="pres">
      <dgm:prSet presAssocID="{1FE55B6E-E315-40C5-8B91-19198E1691AA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26CC3810-F9AF-4246-A98D-9E2E05467B79}" type="pres">
      <dgm:prSet presAssocID="{BB53A3FD-4169-4D33-84DF-10E1ACAD33B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DFD6730-B9CE-4575-AE6E-4B2183B07EDC}" type="presOf" srcId="{1C9A427A-4DAB-4E98-A836-E19C4F3DD89F}" destId="{D204EB09-5293-4913-8B46-EA29756765C5}" srcOrd="0" destOrd="0" presId="urn:microsoft.com/office/officeart/2005/8/layout/process1"/>
    <dgm:cxn modelId="{83220C80-AE47-4329-AAB8-0A99FA934DE8}" type="presOf" srcId="{1FE55B6E-E315-40C5-8B91-19198E1691AA}" destId="{48C1BD58-367E-4F39-8283-DCC1F2FBA6A1}" srcOrd="0" destOrd="0" presId="urn:microsoft.com/office/officeart/2005/8/layout/process1"/>
    <dgm:cxn modelId="{0361C82A-96C9-4F8A-95CC-C62EB05CE517}" srcId="{6F3EC635-CBBF-4F48-AC2C-DA0F23EBA4C6}" destId="{1C9A427A-4DAB-4E98-A836-E19C4F3DD89F}" srcOrd="0" destOrd="0" parTransId="{FA9317E7-5B5F-4EDB-A4F7-ED2B3151E6D9}" sibTransId="{3BF6B2BC-D50B-44FB-9B2C-03C9D5BD49C3}"/>
    <dgm:cxn modelId="{A9F25E8E-58B0-4D5C-99BB-8AFD7D28BC51}" type="presOf" srcId="{3BF6B2BC-D50B-44FB-9B2C-03C9D5BD49C3}" destId="{BEFF3138-5C90-481B-BA8D-E92D1A3710DA}" srcOrd="0" destOrd="0" presId="urn:microsoft.com/office/officeart/2005/8/layout/process1"/>
    <dgm:cxn modelId="{32D548E8-C4CA-40B4-AFA8-581216E6C8A3}" type="presOf" srcId="{1FE55B6E-E315-40C5-8B91-19198E1691AA}" destId="{56C44713-5855-4A66-AC79-290B30062FC1}" srcOrd="1" destOrd="0" presId="urn:microsoft.com/office/officeart/2005/8/layout/process1"/>
    <dgm:cxn modelId="{4EF7BF3A-96BB-4BE0-BBAA-C3FF04D358DA}" srcId="{6F3EC635-CBBF-4F48-AC2C-DA0F23EBA4C6}" destId="{181FCCAD-AACE-4FA0-9204-584F27D31E27}" srcOrd="1" destOrd="0" parTransId="{E7AB4F57-BB7F-4B01-A211-D40CD8767EEE}" sibTransId="{1FE55B6E-E315-40C5-8B91-19198E1691AA}"/>
    <dgm:cxn modelId="{D7E8E273-BEB0-4229-BB9D-CAEB2981AF6B}" srcId="{6F3EC635-CBBF-4F48-AC2C-DA0F23EBA4C6}" destId="{BB53A3FD-4169-4D33-84DF-10E1ACAD33B6}" srcOrd="2" destOrd="0" parTransId="{F0EE5B73-9728-4098-8A90-E592A1CBE591}" sibTransId="{CDB93F42-9BF9-4602-B4BF-D1C090135E7C}"/>
    <dgm:cxn modelId="{372F8970-F3E3-4AE7-93C9-C0E5FE4792D3}" type="presOf" srcId="{3BF6B2BC-D50B-44FB-9B2C-03C9D5BD49C3}" destId="{1D02B386-37D8-4719-9617-67C7C8D8A0B4}" srcOrd="1" destOrd="0" presId="urn:microsoft.com/office/officeart/2005/8/layout/process1"/>
    <dgm:cxn modelId="{F4F2CABF-1A36-437E-A4F8-BEB77D597F34}" type="presOf" srcId="{BB53A3FD-4169-4D33-84DF-10E1ACAD33B6}" destId="{26CC3810-F9AF-4246-A98D-9E2E05467B79}" srcOrd="0" destOrd="0" presId="urn:microsoft.com/office/officeart/2005/8/layout/process1"/>
    <dgm:cxn modelId="{20AF245D-1995-415A-80B7-AA26C19C1E12}" type="presOf" srcId="{6F3EC635-CBBF-4F48-AC2C-DA0F23EBA4C6}" destId="{76B2F53A-6725-4EA2-A170-D2C4D022405A}" srcOrd="0" destOrd="0" presId="urn:microsoft.com/office/officeart/2005/8/layout/process1"/>
    <dgm:cxn modelId="{78D2AD1C-ED5B-4138-AAEF-D4A1A9804256}" type="presOf" srcId="{181FCCAD-AACE-4FA0-9204-584F27D31E27}" destId="{B056D0D4-0DF1-439A-BE4E-42597DA696FA}" srcOrd="0" destOrd="0" presId="urn:microsoft.com/office/officeart/2005/8/layout/process1"/>
    <dgm:cxn modelId="{B7C9699F-D2EB-47E9-A5F5-1B37FACD22B7}" type="presParOf" srcId="{76B2F53A-6725-4EA2-A170-D2C4D022405A}" destId="{D204EB09-5293-4913-8B46-EA29756765C5}" srcOrd="0" destOrd="0" presId="urn:microsoft.com/office/officeart/2005/8/layout/process1"/>
    <dgm:cxn modelId="{D16E3C4D-21DE-4E75-8584-4C71412D0AD7}" type="presParOf" srcId="{76B2F53A-6725-4EA2-A170-D2C4D022405A}" destId="{BEFF3138-5C90-481B-BA8D-E92D1A3710DA}" srcOrd="1" destOrd="0" presId="urn:microsoft.com/office/officeart/2005/8/layout/process1"/>
    <dgm:cxn modelId="{CCE0A24B-3C50-4050-A205-2D47CFD0106D}" type="presParOf" srcId="{BEFF3138-5C90-481B-BA8D-E92D1A3710DA}" destId="{1D02B386-37D8-4719-9617-67C7C8D8A0B4}" srcOrd="0" destOrd="0" presId="urn:microsoft.com/office/officeart/2005/8/layout/process1"/>
    <dgm:cxn modelId="{1968745E-77C8-4137-B3CF-2B14157C1415}" type="presParOf" srcId="{76B2F53A-6725-4EA2-A170-D2C4D022405A}" destId="{B056D0D4-0DF1-439A-BE4E-42597DA696FA}" srcOrd="2" destOrd="0" presId="urn:microsoft.com/office/officeart/2005/8/layout/process1"/>
    <dgm:cxn modelId="{A51F2E07-3480-41C2-AC2D-501F6C94B585}" type="presParOf" srcId="{76B2F53A-6725-4EA2-A170-D2C4D022405A}" destId="{48C1BD58-367E-4F39-8283-DCC1F2FBA6A1}" srcOrd="3" destOrd="0" presId="urn:microsoft.com/office/officeart/2005/8/layout/process1"/>
    <dgm:cxn modelId="{1C8CBC5C-0484-4585-B41E-F46F0FAB7A1E}" type="presParOf" srcId="{48C1BD58-367E-4F39-8283-DCC1F2FBA6A1}" destId="{56C44713-5855-4A66-AC79-290B30062FC1}" srcOrd="0" destOrd="0" presId="urn:microsoft.com/office/officeart/2005/8/layout/process1"/>
    <dgm:cxn modelId="{BFC5DE6B-706D-4A91-B0DB-66DDAFAF55B1}" type="presParOf" srcId="{76B2F53A-6725-4EA2-A170-D2C4D022405A}" destId="{26CC3810-F9AF-4246-A98D-9E2E05467B7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73D553-B806-46F7-8DF2-91382136AF08}" type="doc">
      <dgm:prSet loTypeId="urn:microsoft.com/office/officeart/2005/8/layout/list1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78293D09-A5A9-448C-9E90-02BC02304221}">
      <dgm:prSet phldrT="[Testo]" custT="1"/>
      <dgm:spPr>
        <a:solidFill>
          <a:srgbClr val="C00000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it-IT" sz="2400" dirty="0" smtClean="0">
              <a:latin typeface="Times New Roman" pitchFamily="18" charset="0"/>
              <a:cs typeface="Times New Roman" pitchFamily="18" charset="0"/>
            </a:rPr>
            <a:t>Riduzione degli stimoli scatenanti e </a:t>
          </a:r>
        </a:p>
        <a:p>
          <a:pPr algn="ctr"/>
          <a:r>
            <a:rPr lang="it-IT" sz="2400" dirty="0" smtClean="0">
              <a:latin typeface="Times New Roman" pitchFamily="18" charset="0"/>
              <a:cs typeface="Times New Roman" pitchFamily="18" charset="0"/>
            </a:rPr>
            <a:t>dei fattori irritanti</a:t>
          </a:r>
          <a:endParaRPr lang="it-IT" sz="2400" dirty="0">
            <a:latin typeface="Times New Roman" pitchFamily="18" charset="0"/>
            <a:cs typeface="Times New Roman" pitchFamily="18" charset="0"/>
          </a:endParaRPr>
        </a:p>
      </dgm:t>
    </dgm:pt>
    <dgm:pt modelId="{A56C39EE-2ECF-427F-869C-D78F4405C48E}" type="parTrans" cxnId="{0100318C-6ECD-4323-865A-177029CBE93E}">
      <dgm:prSet/>
      <dgm:spPr/>
      <dgm:t>
        <a:bodyPr/>
        <a:lstStyle/>
        <a:p>
          <a:endParaRPr lang="it-IT"/>
        </a:p>
      </dgm:t>
    </dgm:pt>
    <dgm:pt modelId="{E0EF48E1-B193-41D0-BBBB-3DA9F36FE5AB}" type="sibTrans" cxnId="{0100318C-6ECD-4323-865A-177029CBE93E}">
      <dgm:prSet/>
      <dgm:spPr/>
      <dgm:t>
        <a:bodyPr/>
        <a:lstStyle/>
        <a:p>
          <a:endParaRPr lang="it-IT"/>
        </a:p>
      </dgm:t>
    </dgm:pt>
    <dgm:pt modelId="{9D242CD3-F6DD-43BF-AFAC-66C34F15BD43}">
      <dgm:prSet phldrT="[Testo]" custT="1"/>
      <dgm:spPr>
        <a:solidFill>
          <a:srgbClr val="C00000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it-IT" sz="2400" dirty="0" smtClean="0">
              <a:latin typeface="Times New Roman" pitchFamily="18" charset="0"/>
              <a:cs typeface="Times New Roman" pitchFamily="18" charset="0"/>
            </a:rPr>
            <a:t>Blocco nocicettivo periferico</a:t>
          </a:r>
          <a:endParaRPr lang="it-IT" sz="2400" dirty="0">
            <a:latin typeface="Times New Roman" pitchFamily="18" charset="0"/>
            <a:cs typeface="Times New Roman" pitchFamily="18" charset="0"/>
          </a:endParaRPr>
        </a:p>
      </dgm:t>
    </dgm:pt>
    <dgm:pt modelId="{86BD6B25-19E4-4AB8-869A-ADC226C96FE4}" type="parTrans" cxnId="{A49F4C99-D820-40E7-B215-09EE204F5876}">
      <dgm:prSet/>
      <dgm:spPr/>
      <dgm:t>
        <a:bodyPr/>
        <a:lstStyle/>
        <a:p>
          <a:endParaRPr lang="it-IT"/>
        </a:p>
      </dgm:t>
    </dgm:pt>
    <dgm:pt modelId="{5808197D-EFFF-43B9-B7EA-6FED14C7BEFD}" type="sibTrans" cxnId="{A49F4C99-D820-40E7-B215-09EE204F5876}">
      <dgm:prSet/>
      <dgm:spPr/>
      <dgm:t>
        <a:bodyPr/>
        <a:lstStyle/>
        <a:p>
          <a:endParaRPr lang="it-IT"/>
        </a:p>
      </dgm:t>
    </dgm:pt>
    <dgm:pt modelId="{75B9DEA0-557B-4F0A-A5CD-DCF200761728}">
      <dgm:prSet phldrT="[Testo]" custT="1"/>
      <dgm:spPr>
        <a:solidFill>
          <a:srgbClr val="C00000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it-IT" sz="2400" dirty="0" smtClean="0">
              <a:latin typeface="Times New Roman" pitchFamily="18" charset="0"/>
              <a:cs typeface="Times New Roman" pitchFamily="18" charset="0"/>
            </a:rPr>
            <a:t>Inibizione Centrale</a:t>
          </a:r>
          <a:endParaRPr lang="it-IT" sz="2400" dirty="0">
            <a:latin typeface="Times New Roman" pitchFamily="18" charset="0"/>
            <a:cs typeface="Times New Roman" pitchFamily="18" charset="0"/>
          </a:endParaRPr>
        </a:p>
      </dgm:t>
    </dgm:pt>
    <dgm:pt modelId="{8A917360-0981-4910-B224-9582069A6F38}" type="parTrans" cxnId="{C686CA74-022A-4F5E-BED0-68FF01345E70}">
      <dgm:prSet/>
      <dgm:spPr/>
      <dgm:t>
        <a:bodyPr/>
        <a:lstStyle/>
        <a:p>
          <a:endParaRPr lang="it-IT"/>
        </a:p>
      </dgm:t>
    </dgm:pt>
    <dgm:pt modelId="{DC8C5DA7-79E6-4EB1-9362-DCEAC6386FB5}" type="sibTrans" cxnId="{C686CA74-022A-4F5E-BED0-68FF01345E70}">
      <dgm:prSet/>
      <dgm:spPr/>
      <dgm:t>
        <a:bodyPr/>
        <a:lstStyle/>
        <a:p>
          <a:endParaRPr lang="it-IT"/>
        </a:p>
      </dgm:t>
    </dgm:pt>
    <dgm:pt modelId="{0DCC0327-2083-4B18-9381-FC1C1EAB12ED}">
      <dgm:prSet custT="1"/>
      <dgm:spPr>
        <a:solidFill>
          <a:srgbClr val="C00000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it-IT" sz="2400" dirty="0" smtClean="0">
              <a:latin typeface="Times New Roman" pitchFamily="18" charset="0"/>
              <a:cs typeface="Times New Roman" pitchFamily="18" charset="0"/>
            </a:rPr>
            <a:t>Azione diretta al pavimento pelvico</a:t>
          </a:r>
          <a:endParaRPr lang="it-IT" sz="2400" dirty="0">
            <a:latin typeface="Times New Roman" pitchFamily="18" charset="0"/>
            <a:cs typeface="Times New Roman" pitchFamily="18" charset="0"/>
          </a:endParaRPr>
        </a:p>
      </dgm:t>
    </dgm:pt>
    <dgm:pt modelId="{DFC40513-52B5-4C73-AE85-90DF4FC926FC}" type="parTrans" cxnId="{C1F66A0D-FD08-4BCA-AB47-4DD0541D74EC}">
      <dgm:prSet/>
      <dgm:spPr/>
      <dgm:t>
        <a:bodyPr/>
        <a:lstStyle/>
        <a:p>
          <a:endParaRPr lang="it-IT"/>
        </a:p>
      </dgm:t>
    </dgm:pt>
    <dgm:pt modelId="{81EFEB70-210E-444F-A563-E1B0AA0A6BB8}" type="sibTrans" cxnId="{C1F66A0D-FD08-4BCA-AB47-4DD0541D74EC}">
      <dgm:prSet/>
      <dgm:spPr/>
      <dgm:t>
        <a:bodyPr/>
        <a:lstStyle/>
        <a:p>
          <a:endParaRPr lang="it-IT"/>
        </a:p>
      </dgm:t>
    </dgm:pt>
    <dgm:pt modelId="{0CBAF477-33CF-4152-B67C-7493B7EE2305}">
      <dgm:prSet custT="1"/>
      <dgm:spPr>
        <a:solidFill>
          <a:srgbClr val="C00000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it-IT" sz="2400" dirty="0" smtClean="0">
              <a:latin typeface="Times New Roman" pitchFamily="18" charset="0"/>
              <a:cs typeface="Times New Roman" pitchFamily="18" charset="0"/>
            </a:rPr>
            <a:t>Azione diretta alle ramificazioni </a:t>
          </a:r>
          <a:r>
            <a:rPr lang="it-IT" sz="2400" dirty="0" err="1" smtClean="0">
              <a:latin typeface="Times New Roman" pitchFamily="18" charset="0"/>
              <a:cs typeface="Times New Roman" pitchFamily="18" charset="0"/>
            </a:rPr>
            <a:t>psicosessuologiche</a:t>
          </a:r>
          <a:r>
            <a:rPr lang="it-IT" sz="2400" dirty="0" smtClean="0">
              <a:latin typeface="Times New Roman" pitchFamily="18" charset="0"/>
              <a:cs typeface="Times New Roman" pitchFamily="18" charset="0"/>
            </a:rPr>
            <a:t> della sindrome</a:t>
          </a:r>
          <a:endParaRPr lang="it-IT" sz="2400" dirty="0">
            <a:latin typeface="Times New Roman" pitchFamily="18" charset="0"/>
            <a:cs typeface="Times New Roman" pitchFamily="18" charset="0"/>
          </a:endParaRPr>
        </a:p>
      </dgm:t>
    </dgm:pt>
    <dgm:pt modelId="{CFB42ADA-48F7-4078-868C-98419210B549}" type="sibTrans" cxnId="{FBA975DE-E935-4DA0-920D-7A29B3EE67A4}">
      <dgm:prSet/>
      <dgm:spPr/>
      <dgm:t>
        <a:bodyPr/>
        <a:lstStyle/>
        <a:p>
          <a:endParaRPr lang="it-IT"/>
        </a:p>
      </dgm:t>
    </dgm:pt>
    <dgm:pt modelId="{C2F8DA28-CFDF-49A1-82A0-4132E330C142}" type="parTrans" cxnId="{FBA975DE-E935-4DA0-920D-7A29B3EE67A4}">
      <dgm:prSet/>
      <dgm:spPr/>
      <dgm:t>
        <a:bodyPr/>
        <a:lstStyle/>
        <a:p>
          <a:endParaRPr lang="it-IT"/>
        </a:p>
      </dgm:t>
    </dgm:pt>
    <dgm:pt modelId="{9FC8F431-C2DE-43EC-B9C0-2B87E2734F2B}" type="pres">
      <dgm:prSet presAssocID="{3773D553-B806-46F7-8DF2-91382136AF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CD70D4E-CD87-4A6D-8F73-40CAF2D29E90}" type="pres">
      <dgm:prSet presAssocID="{78293D09-A5A9-448C-9E90-02BC02304221}" presName="parentLin" presStyleCnt="0"/>
      <dgm:spPr/>
    </dgm:pt>
    <dgm:pt modelId="{907B4E31-835D-4C9A-9654-E7297CEF6063}" type="pres">
      <dgm:prSet presAssocID="{78293D09-A5A9-448C-9E90-02BC02304221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AA70DB1C-D80C-4706-8EA7-5A9FCA2B1D38}" type="pres">
      <dgm:prSet presAssocID="{78293D09-A5A9-448C-9E90-02BC02304221}" presName="parentText" presStyleLbl="node1" presStyleIdx="0" presStyleCnt="5" custScaleX="142857" custScaleY="16926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2D5EC4-E4FA-456C-A02E-14D8C744DE43}" type="pres">
      <dgm:prSet presAssocID="{78293D09-A5A9-448C-9E90-02BC02304221}" presName="negativeSpace" presStyleCnt="0"/>
      <dgm:spPr/>
    </dgm:pt>
    <dgm:pt modelId="{F3130385-6F5B-4F31-A408-18FC2E9F4E1A}" type="pres">
      <dgm:prSet presAssocID="{78293D09-A5A9-448C-9E90-02BC02304221}" presName="childText" presStyleLbl="conFgAcc1" presStyleIdx="0" presStyleCnt="5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622D9914-3CD6-40BC-B17C-AB8E3DC87EF2}" type="pres">
      <dgm:prSet presAssocID="{E0EF48E1-B193-41D0-BBBB-3DA9F36FE5AB}" presName="spaceBetweenRectangles" presStyleCnt="0"/>
      <dgm:spPr/>
    </dgm:pt>
    <dgm:pt modelId="{C53B7BC9-1BE8-4E6B-9A12-975B35B2867E}" type="pres">
      <dgm:prSet presAssocID="{9D242CD3-F6DD-43BF-AFAC-66C34F15BD43}" presName="parentLin" presStyleCnt="0"/>
      <dgm:spPr/>
    </dgm:pt>
    <dgm:pt modelId="{CADC9ACB-68D3-4269-895A-251DA4AC9180}" type="pres">
      <dgm:prSet presAssocID="{9D242CD3-F6DD-43BF-AFAC-66C34F15BD43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C73D8FED-9FFC-4C07-ADB9-D0F4D64BF083}" type="pres">
      <dgm:prSet presAssocID="{9D242CD3-F6DD-43BF-AFAC-66C34F15BD4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C3A672-4F0F-4242-BB46-219770CBA687}" type="pres">
      <dgm:prSet presAssocID="{9D242CD3-F6DD-43BF-AFAC-66C34F15BD43}" presName="negativeSpace" presStyleCnt="0"/>
      <dgm:spPr/>
    </dgm:pt>
    <dgm:pt modelId="{E5D78B84-CBF6-45F2-AF22-CBD68BA51DBC}" type="pres">
      <dgm:prSet presAssocID="{9D242CD3-F6DD-43BF-AFAC-66C34F15BD43}" presName="childText" presStyleLbl="conFgAcc1" presStyleIdx="1" presStyleCnt="5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77050943-56AE-49AA-93E5-A515898601B8}" type="pres">
      <dgm:prSet presAssocID="{5808197D-EFFF-43B9-B7EA-6FED14C7BEFD}" presName="spaceBetweenRectangles" presStyleCnt="0"/>
      <dgm:spPr/>
    </dgm:pt>
    <dgm:pt modelId="{FF715F1A-A501-4022-846C-4B23B54CC48E}" type="pres">
      <dgm:prSet presAssocID="{75B9DEA0-557B-4F0A-A5CD-DCF200761728}" presName="parentLin" presStyleCnt="0"/>
      <dgm:spPr/>
    </dgm:pt>
    <dgm:pt modelId="{EB5202FF-2075-4FDE-9EDA-99726826FC9E}" type="pres">
      <dgm:prSet presAssocID="{75B9DEA0-557B-4F0A-A5CD-DCF200761728}" presName="parentLeftMargin" presStyleLbl="node1" presStyleIdx="1" presStyleCnt="5"/>
      <dgm:spPr/>
      <dgm:t>
        <a:bodyPr/>
        <a:lstStyle/>
        <a:p>
          <a:endParaRPr lang="it-IT"/>
        </a:p>
      </dgm:t>
    </dgm:pt>
    <dgm:pt modelId="{D66E4556-2E9E-4FCD-B502-70BB0974A4C2}" type="pres">
      <dgm:prSet presAssocID="{75B9DEA0-557B-4F0A-A5CD-DCF200761728}" presName="parentText" presStyleLbl="node1" presStyleIdx="2" presStyleCnt="5" custScaleX="8691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522AE4-173D-400A-B441-F33BBEFC5E40}" type="pres">
      <dgm:prSet presAssocID="{75B9DEA0-557B-4F0A-A5CD-DCF200761728}" presName="negativeSpace" presStyleCnt="0"/>
      <dgm:spPr/>
    </dgm:pt>
    <dgm:pt modelId="{FED26301-3C8E-4FAF-9F1D-0DE0F04E32C7}" type="pres">
      <dgm:prSet presAssocID="{75B9DEA0-557B-4F0A-A5CD-DCF200761728}" presName="childText" presStyleLbl="conFgAcc1" presStyleIdx="2" presStyleCnt="5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3D1B9198-BEE7-49C0-8DE7-A5DAB7C79202}" type="pres">
      <dgm:prSet presAssocID="{DC8C5DA7-79E6-4EB1-9362-DCEAC6386FB5}" presName="spaceBetweenRectangles" presStyleCnt="0"/>
      <dgm:spPr/>
    </dgm:pt>
    <dgm:pt modelId="{7D3F8E19-7A80-4539-9BAF-8F92E87C9A0A}" type="pres">
      <dgm:prSet presAssocID="{0DCC0327-2083-4B18-9381-FC1C1EAB12ED}" presName="parentLin" presStyleCnt="0"/>
      <dgm:spPr/>
    </dgm:pt>
    <dgm:pt modelId="{47409DD0-1A25-4324-A6F0-AE7CEE578CFE}" type="pres">
      <dgm:prSet presAssocID="{0DCC0327-2083-4B18-9381-FC1C1EAB12ED}" presName="parentLeftMargin" presStyleLbl="node1" presStyleIdx="2" presStyleCnt="5"/>
      <dgm:spPr/>
      <dgm:t>
        <a:bodyPr/>
        <a:lstStyle/>
        <a:p>
          <a:endParaRPr lang="it-IT"/>
        </a:p>
      </dgm:t>
    </dgm:pt>
    <dgm:pt modelId="{8FB9B278-09A7-4881-AED3-A0D55B4E7263}" type="pres">
      <dgm:prSet presAssocID="{0DCC0327-2083-4B18-9381-FC1C1EAB12ED}" presName="parentText" presStyleLbl="node1" presStyleIdx="3" presStyleCnt="5" custScaleX="12982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A20FFB-7314-4265-A39E-F0A27E4AE5B6}" type="pres">
      <dgm:prSet presAssocID="{0DCC0327-2083-4B18-9381-FC1C1EAB12ED}" presName="negativeSpace" presStyleCnt="0"/>
      <dgm:spPr/>
    </dgm:pt>
    <dgm:pt modelId="{E4555957-B1B7-4F65-B013-C7A9C21A5302}" type="pres">
      <dgm:prSet presAssocID="{0DCC0327-2083-4B18-9381-FC1C1EAB12ED}" presName="childText" presStyleLbl="conFgAcc1" presStyleIdx="3" presStyleCnt="5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78AE9366-AE37-48DE-A701-FE4DC89EF08C}" type="pres">
      <dgm:prSet presAssocID="{81EFEB70-210E-444F-A563-E1B0AA0A6BB8}" presName="spaceBetweenRectangles" presStyleCnt="0"/>
      <dgm:spPr/>
    </dgm:pt>
    <dgm:pt modelId="{D55C60B2-9285-478D-96B9-A055060561E5}" type="pres">
      <dgm:prSet presAssocID="{0CBAF477-33CF-4152-B67C-7493B7EE2305}" presName="parentLin" presStyleCnt="0"/>
      <dgm:spPr/>
    </dgm:pt>
    <dgm:pt modelId="{51314A0D-DC9C-4BC8-90DF-6A0D30BBD6C2}" type="pres">
      <dgm:prSet presAssocID="{0CBAF477-33CF-4152-B67C-7493B7EE2305}" presName="parentLeftMargin" presStyleLbl="node1" presStyleIdx="3" presStyleCnt="5"/>
      <dgm:spPr/>
      <dgm:t>
        <a:bodyPr/>
        <a:lstStyle/>
        <a:p>
          <a:endParaRPr lang="it-IT"/>
        </a:p>
      </dgm:t>
    </dgm:pt>
    <dgm:pt modelId="{08C7DB07-C867-4652-A66C-0B216A539E1B}" type="pres">
      <dgm:prSet presAssocID="{0CBAF477-33CF-4152-B67C-7493B7EE2305}" presName="parentText" presStyleLbl="node1" presStyleIdx="4" presStyleCnt="5" custScaleX="142857" custScaleY="14091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BC00EC-6964-4036-9FD8-362FCF4D51D8}" type="pres">
      <dgm:prSet presAssocID="{0CBAF477-33CF-4152-B67C-7493B7EE2305}" presName="negativeSpace" presStyleCnt="0"/>
      <dgm:spPr/>
    </dgm:pt>
    <dgm:pt modelId="{3B4E6442-6543-4C67-A806-2E6181EA517F}" type="pres">
      <dgm:prSet presAssocID="{0CBAF477-33CF-4152-B67C-7493B7EE2305}" presName="childText" presStyleLbl="conFgAcc1" presStyleIdx="4" presStyleCnt="5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coolSlant"/>
          <a:contourClr>
            <a:schemeClr val="bg1"/>
          </a:contourClr>
        </a:sp3d>
      </dgm:spPr>
    </dgm:pt>
  </dgm:ptLst>
  <dgm:cxnLst>
    <dgm:cxn modelId="{93D30EE6-42F6-44EE-90A9-C0C644E2854D}" type="presOf" srcId="{9D242CD3-F6DD-43BF-AFAC-66C34F15BD43}" destId="{CADC9ACB-68D3-4269-895A-251DA4AC9180}" srcOrd="0" destOrd="0" presId="urn:microsoft.com/office/officeart/2005/8/layout/list1"/>
    <dgm:cxn modelId="{A49F4C99-D820-40E7-B215-09EE204F5876}" srcId="{3773D553-B806-46F7-8DF2-91382136AF08}" destId="{9D242CD3-F6DD-43BF-AFAC-66C34F15BD43}" srcOrd="1" destOrd="0" parTransId="{86BD6B25-19E4-4AB8-869A-ADC226C96FE4}" sibTransId="{5808197D-EFFF-43B9-B7EA-6FED14C7BEFD}"/>
    <dgm:cxn modelId="{DEC6BE59-18D7-4822-A245-797E66006174}" type="presOf" srcId="{78293D09-A5A9-448C-9E90-02BC02304221}" destId="{AA70DB1C-D80C-4706-8EA7-5A9FCA2B1D38}" srcOrd="1" destOrd="0" presId="urn:microsoft.com/office/officeart/2005/8/layout/list1"/>
    <dgm:cxn modelId="{FBA975DE-E935-4DA0-920D-7A29B3EE67A4}" srcId="{3773D553-B806-46F7-8DF2-91382136AF08}" destId="{0CBAF477-33CF-4152-B67C-7493B7EE2305}" srcOrd="4" destOrd="0" parTransId="{C2F8DA28-CFDF-49A1-82A0-4132E330C142}" sibTransId="{CFB42ADA-48F7-4078-868C-98419210B549}"/>
    <dgm:cxn modelId="{C686CA74-022A-4F5E-BED0-68FF01345E70}" srcId="{3773D553-B806-46F7-8DF2-91382136AF08}" destId="{75B9DEA0-557B-4F0A-A5CD-DCF200761728}" srcOrd="2" destOrd="0" parTransId="{8A917360-0981-4910-B224-9582069A6F38}" sibTransId="{DC8C5DA7-79E6-4EB1-9362-DCEAC6386FB5}"/>
    <dgm:cxn modelId="{89DA2129-AAD9-4A4F-83A5-E01E0D9B0785}" type="presOf" srcId="{75B9DEA0-557B-4F0A-A5CD-DCF200761728}" destId="{EB5202FF-2075-4FDE-9EDA-99726826FC9E}" srcOrd="0" destOrd="0" presId="urn:microsoft.com/office/officeart/2005/8/layout/list1"/>
    <dgm:cxn modelId="{FD4017F0-533A-4422-BE11-92DA37D07DBA}" type="presOf" srcId="{0DCC0327-2083-4B18-9381-FC1C1EAB12ED}" destId="{47409DD0-1A25-4324-A6F0-AE7CEE578CFE}" srcOrd="0" destOrd="0" presId="urn:microsoft.com/office/officeart/2005/8/layout/list1"/>
    <dgm:cxn modelId="{52805AFD-3D98-4A33-9ACD-9220CBAE2615}" type="presOf" srcId="{3773D553-B806-46F7-8DF2-91382136AF08}" destId="{9FC8F431-C2DE-43EC-B9C0-2B87E2734F2B}" srcOrd="0" destOrd="0" presId="urn:microsoft.com/office/officeart/2005/8/layout/list1"/>
    <dgm:cxn modelId="{FD7E267C-6A00-4F88-A48B-9117EDA7550E}" type="presOf" srcId="{0DCC0327-2083-4B18-9381-FC1C1EAB12ED}" destId="{8FB9B278-09A7-4881-AED3-A0D55B4E7263}" srcOrd="1" destOrd="0" presId="urn:microsoft.com/office/officeart/2005/8/layout/list1"/>
    <dgm:cxn modelId="{0A37CB23-2C9F-4DAE-BC1C-1FBE91277F2C}" type="presOf" srcId="{0CBAF477-33CF-4152-B67C-7493B7EE2305}" destId="{08C7DB07-C867-4652-A66C-0B216A539E1B}" srcOrd="1" destOrd="0" presId="urn:microsoft.com/office/officeart/2005/8/layout/list1"/>
    <dgm:cxn modelId="{C1F66A0D-FD08-4BCA-AB47-4DD0541D74EC}" srcId="{3773D553-B806-46F7-8DF2-91382136AF08}" destId="{0DCC0327-2083-4B18-9381-FC1C1EAB12ED}" srcOrd="3" destOrd="0" parTransId="{DFC40513-52B5-4C73-AE85-90DF4FC926FC}" sibTransId="{81EFEB70-210E-444F-A563-E1B0AA0A6BB8}"/>
    <dgm:cxn modelId="{48899D01-AE5D-47DD-9B69-E447C285E9D6}" type="presOf" srcId="{78293D09-A5A9-448C-9E90-02BC02304221}" destId="{907B4E31-835D-4C9A-9654-E7297CEF6063}" srcOrd="0" destOrd="0" presId="urn:microsoft.com/office/officeart/2005/8/layout/list1"/>
    <dgm:cxn modelId="{9D8FD16E-4ECD-48A1-850F-A6840294188B}" type="presOf" srcId="{0CBAF477-33CF-4152-B67C-7493B7EE2305}" destId="{51314A0D-DC9C-4BC8-90DF-6A0D30BBD6C2}" srcOrd="0" destOrd="0" presId="urn:microsoft.com/office/officeart/2005/8/layout/list1"/>
    <dgm:cxn modelId="{0100318C-6ECD-4323-865A-177029CBE93E}" srcId="{3773D553-B806-46F7-8DF2-91382136AF08}" destId="{78293D09-A5A9-448C-9E90-02BC02304221}" srcOrd="0" destOrd="0" parTransId="{A56C39EE-2ECF-427F-869C-D78F4405C48E}" sibTransId="{E0EF48E1-B193-41D0-BBBB-3DA9F36FE5AB}"/>
    <dgm:cxn modelId="{57A4B948-A0CD-4765-ACCF-D5C064FAA386}" type="presOf" srcId="{9D242CD3-F6DD-43BF-AFAC-66C34F15BD43}" destId="{C73D8FED-9FFC-4C07-ADB9-D0F4D64BF083}" srcOrd="1" destOrd="0" presId="urn:microsoft.com/office/officeart/2005/8/layout/list1"/>
    <dgm:cxn modelId="{93CF61A2-C7BB-49AB-BFFE-6933D0E3507A}" type="presOf" srcId="{75B9DEA0-557B-4F0A-A5CD-DCF200761728}" destId="{D66E4556-2E9E-4FCD-B502-70BB0974A4C2}" srcOrd="1" destOrd="0" presId="urn:microsoft.com/office/officeart/2005/8/layout/list1"/>
    <dgm:cxn modelId="{7D18F446-047D-4ACA-97AB-5B19539163CD}" type="presParOf" srcId="{9FC8F431-C2DE-43EC-B9C0-2B87E2734F2B}" destId="{2CD70D4E-CD87-4A6D-8F73-40CAF2D29E90}" srcOrd="0" destOrd="0" presId="urn:microsoft.com/office/officeart/2005/8/layout/list1"/>
    <dgm:cxn modelId="{C211ED44-4E09-4B63-937D-D4C91D6290D9}" type="presParOf" srcId="{2CD70D4E-CD87-4A6D-8F73-40CAF2D29E90}" destId="{907B4E31-835D-4C9A-9654-E7297CEF6063}" srcOrd="0" destOrd="0" presId="urn:microsoft.com/office/officeart/2005/8/layout/list1"/>
    <dgm:cxn modelId="{2B32BB7F-8DEB-4F5B-8967-8CE122B1A033}" type="presParOf" srcId="{2CD70D4E-CD87-4A6D-8F73-40CAF2D29E90}" destId="{AA70DB1C-D80C-4706-8EA7-5A9FCA2B1D38}" srcOrd="1" destOrd="0" presId="urn:microsoft.com/office/officeart/2005/8/layout/list1"/>
    <dgm:cxn modelId="{DD6BFF8A-8FED-4C25-AB87-1DD379115E87}" type="presParOf" srcId="{9FC8F431-C2DE-43EC-B9C0-2B87E2734F2B}" destId="{CE2D5EC4-E4FA-456C-A02E-14D8C744DE43}" srcOrd="1" destOrd="0" presId="urn:microsoft.com/office/officeart/2005/8/layout/list1"/>
    <dgm:cxn modelId="{018D639E-C8C0-49D5-9CE2-88ECAB057CAD}" type="presParOf" srcId="{9FC8F431-C2DE-43EC-B9C0-2B87E2734F2B}" destId="{F3130385-6F5B-4F31-A408-18FC2E9F4E1A}" srcOrd="2" destOrd="0" presId="urn:microsoft.com/office/officeart/2005/8/layout/list1"/>
    <dgm:cxn modelId="{30A5F34B-92F1-42FA-8164-AF8576E41F52}" type="presParOf" srcId="{9FC8F431-C2DE-43EC-B9C0-2B87E2734F2B}" destId="{622D9914-3CD6-40BC-B17C-AB8E3DC87EF2}" srcOrd="3" destOrd="0" presId="urn:microsoft.com/office/officeart/2005/8/layout/list1"/>
    <dgm:cxn modelId="{FD6A0A85-E645-443B-AAFF-CA40109F11D8}" type="presParOf" srcId="{9FC8F431-C2DE-43EC-B9C0-2B87E2734F2B}" destId="{C53B7BC9-1BE8-4E6B-9A12-975B35B2867E}" srcOrd="4" destOrd="0" presId="urn:microsoft.com/office/officeart/2005/8/layout/list1"/>
    <dgm:cxn modelId="{34A50359-C21E-4A1E-8733-FDBE9FBD4C16}" type="presParOf" srcId="{C53B7BC9-1BE8-4E6B-9A12-975B35B2867E}" destId="{CADC9ACB-68D3-4269-895A-251DA4AC9180}" srcOrd="0" destOrd="0" presId="urn:microsoft.com/office/officeart/2005/8/layout/list1"/>
    <dgm:cxn modelId="{AF8E9F85-5C16-4774-8C95-B65DEB0AC62F}" type="presParOf" srcId="{C53B7BC9-1BE8-4E6B-9A12-975B35B2867E}" destId="{C73D8FED-9FFC-4C07-ADB9-D0F4D64BF083}" srcOrd="1" destOrd="0" presId="urn:microsoft.com/office/officeart/2005/8/layout/list1"/>
    <dgm:cxn modelId="{3710CA58-4449-4851-9127-B97AD62CBE7E}" type="presParOf" srcId="{9FC8F431-C2DE-43EC-B9C0-2B87E2734F2B}" destId="{F9C3A672-4F0F-4242-BB46-219770CBA687}" srcOrd="5" destOrd="0" presId="urn:microsoft.com/office/officeart/2005/8/layout/list1"/>
    <dgm:cxn modelId="{F3462D87-64C8-4051-A205-6F6E8C2F752D}" type="presParOf" srcId="{9FC8F431-C2DE-43EC-B9C0-2B87E2734F2B}" destId="{E5D78B84-CBF6-45F2-AF22-CBD68BA51DBC}" srcOrd="6" destOrd="0" presId="urn:microsoft.com/office/officeart/2005/8/layout/list1"/>
    <dgm:cxn modelId="{8184EAAC-457D-4A45-A7A3-BB9F8E8C4E16}" type="presParOf" srcId="{9FC8F431-C2DE-43EC-B9C0-2B87E2734F2B}" destId="{77050943-56AE-49AA-93E5-A515898601B8}" srcOrd="7" destOrd="0" presId="urn:microsoft.com/office/officeart/2005/8/layout/list1"/>
    <dgm:cxn modelId="{81DD515C-A765-4D4D-8A84-D0331CD4B0AF}" type="presParOf" srcId="{9FC8F431-C2DE-43EC-B9C0-2B87E2734F2B}" destId="{FF715F1A-A501-4022-846C-4B23B54CC48E}" srcOrd="8" destOrd="0" presId="urn:microsoft.com/office/officeart/2005/8/layout/list1"/>
    <dgm:cxn modelId="{6DC8B9D1-F629-48AA-A4F0-19790AA1C280}" type="presParOf" srcId="{FF715F1A-A501-4022-846C-4B23B54CC48E}" destId="{EB5202FF-2075-4FDE-9EDA-99726826FC9E}" srcOrd="0" destOrd="0" presId="urn:microsoft.com/office/officeart/2005/8/layout/list1"/>
    <dgm:cxn modelId="{EFFDD3AE-233A-4738-8CC5-48A095E3A20D}" type="presParOf" srcId="{FF715F1A-A501-4022-846C-4B23B54CC48E}" destId="{D66E4556-2E9E-4FCD-B502-70BB0974A4C2}" srcOrd="1" destOrd="0" presId="urn:microsoft.com/office/officeart/2005/8/layout/list1"/>
    <dgm:cxn modelId="{F838BF79-02FB-479A-83B9-342FE38816EA}" type="presParOf" srcId="{9FC8F431-C2DE-43EC-B9C0-2B87E2734F2B}" destId="{73522AE4-173D-400A-B441-F33BBEFC5E40}" srcOrd="9" destOrd="0" presId="urn:microsoft.com/office/officeart/2005/8/layout/list1"/>
    <dgm:cxn modelId="{AEDBA8FB-531E-4683-9710-68222D56D207}" type="presParOf" srcId="{9FC8F431-C2DE-43EC-B9C0-2B87E2734F2B}" destId="{FED26301-3C8E-4FAF-9F1D-0DE0F04E32C7}" srcOrd="10" destOrd="0" presId="urn:microsoft.com/office/officeart/2005/8/layout/list1"/>
    <dgm:cxn modelId="{18B4A1E7-D92A-4DC3-B1FD-BE8F45E79374}" type="presParOf" srcId="{9FC8F431-C2DE-43EC-B9C0-2B87E2734F2B}" destId="{3D1B9198-BEE7-49C0-8DE7-A5DAB7C79202}" srcOrd="11" destOrd="0" presId="urn:microsoft.com/office/officeart/2005/8/layout/list1"/>
    <dgm:cxn modelId="{04B1C0EE-4BD9-4CD9-9744-AAFBB05CA000}" type="presParOf" srcId="{9FC8F431-C2DE-43EC-B9C0-2B87E2734F2B}" destId="{7D3F8E19-7A80-4539-9BAF-8F92E87C9A0A}" srcOrd="12" destOrd="0" presId="urn:microsoft.com/office/officeart/2005/8/layout/list1"/>
    <dgm:cxn modelId="{C9FE1E0C-DFD9-4279-83C4-EFF3F5181A46}" type="presParOf" srcId="{7D3F8E19-7A80-4539-9BAF-8F92E87C9A0A}" destId="{47409DD0-1A25-4324-A6F0-AE7CEE578CFE}" srcOrd="0" destOrd="0" presId="urn:microsoft.com/office/officeart/2005/8/layout/list1"/>
    <dgm:cxn modelId="{F2AE2466-F05F-4C03-BA8F-C73699B18C3D}" type="presParOf" srcId="{7D3F8E19-7A80-4539-9BAF-8F92E87C9A0A}" destId="{8FB9B278-09A7-4881-AED3-A0D55B4E7263}" srcOrd="1" destOrd="0" presId="urn:microsoft.com/office/officeart/2005/8/layout/list1"/>
    <dgm:cxn modelId="{CDE060B9-B2CD-4D41-B7BD-72EACB5F177E}" type="presParOf" srcId="{9FC8F431-C2DE-43EC-B9C0-2B87E2734F2B}" destId="{5CA20FFB-7314-4265-A39E-F0A27E4AE5B6}" srcOrd="13" destOrd="0" presId="urn:microsoft.com/office/officeart/2005/8/layout/list1"/>
    <dgm:cxn modelId="{5D02075B-58C8-41BA-A969-361C1E6A5D88}" type="presParOf" srcId="{9FC8F431-C2DE-43EC-B9C0-2B87E2734F2B}" destId="{E4555957-B1B7-4F65-B013-C7A9C21A5302}" srcOrd="14" destOrd="0" presId="urn:microsoft.com/office/officeart/2005/8/layout/list1"/>
    <dgm:cxn modelId="{A7B0040C-6AA1-4F06-B3C4-FC017E9B7716}" type="presParOf" srcId="{9FC8F431-C2DE-43EC-B9C0-2B87E2734F2B}" destId="{78AE9366-AE37-48DE-A701-FE4DC89EF08C}" srcOrd="15" destOrd="0" presId="urn:microsoft.com/office/officeart/2005/8/layout/list1"/>
    <dgm:cxn modelId="{1AF24906-7D95-488F-A96B-267F78FE9E38}" type="presParOf" srcId="{9FC8F431-C2DE-43EC-B9C0-2B87E2734F2B}" destId="{D55C60B2-9285-478D-96B9-A055060561E5}" srcOrd="16" destOrd="0" presId="urn:microsoft.com/office/officeart/2005/8/layout/list1"/>
    <dgm:cxn modelId="{A11F0233-03B7-4909-ABEE-450FD272A015}" type="presParOf" srcId="{D55C60B2-9285-478D-96B9-A055060561E5}" destId="{51314A0D-DC9C-4BC8-90DF-6A0D30BBD6C2}" srcOrd="0" destOrd="0" presId="urn:microsoft.com/office/officeart/2005/8/layout/list1"/>
    <dgm:cxn modelId="{EFAA0CD1-3099-4B92-99D6-9B9CFCBB71EA}" type="presParOf" srcId="{D55C60B2-9285-478D-96B9-A055060561E5}" destId="{08C7DB07-C867-4652-A66C-0B216A539E1B}" srcOrd="1" destOrd="0" presId="urn:microsoft.com/office/officeart/2005/8/layout/list1"/>
    <dgm:cxn modelId="{31015B5F-BE5F-4F26-9DA8-39C60D85BFEF}" type="presParOf" srcId="{9FC8F431-C2DE-43EC-B9C0-2B87E2734F2B}" destId="{03BC00EC-6964-4036-9FD8-362FCF4D51D8}" srcOrd="17" destOrd="0" presId="urn:microsoft.com/office/officeart/2005/8/layout/list1"/>
    <dgm:cxn modelId="{2A5D4AF6-F1F2-457E-8B61-1B863780CFAE}" type="presParOf" srcId="{9FC8F431-C2DE-43EC-B9C0-2B87E2734F2B}" destId="{3B4E6442-6543-4C67-A806-2E6181EA517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17FD60-EB37-47FB-B35A-0B342F90E445}" type="doc">
      <dgm:prSet loTypeId="urn:microsoft.com/office/officeart/2005/8/layout/vProcess5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228667E4-1EE4-4505-9DE5-C6D6782D1395}">
      <dgm:prSet phldrT="[Testo]" custT="1"/>
      <dgm:spPr>
        <a:solidFill>
          <a:srgbClr val="C00000"/>
        </a:solidFill>
      </dgm:spPr>
      <dgm:t>
        <a:bodyPr/>
        <a:lstStyle/>
        <a:p>
          <a:pPr algn="ctr"/>
          <a:r>
            <a:rPr lang="it-IT" sz="2800" i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Dose iniziale  </a:t>
          </a:r>
        </a:p>
        <a:p>
          <a:pPr algn="ctr"/>
          <a:r>
            <a:rPr lang="it-IT" sz="2800" i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a 25mg/</a:t>
          </a:r>
          <a:r>
            <a:rPr lang="it-IT" sz="2800" i="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die</a:t>
          </a:r>
          <a:endParaRPr lang="it-IT" sz="2800" i="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C307A00-4A3F-4B2A-AC30-FB93A0D1A77E}" type="parTrans" cxnId="{26B84962-18B3-44E9-9AFF-FD82C1E9C990}">
      <dgm:prSet/>
      <dgm:spPr/>
      <dgm:t>
        <a:bodyPr/>
        <a:lstStyle/>
        <a:p>
          <a:endParaRPr lang="it-IT"/>
        </a:p>
      </dgm:t>
    </dgm:pt>
    <dgm:pt modelId="{5611646E-CC89-4F6D-9F82-D941AD6D1FDB}" type="sibTrans" cxnId="{26B84962-18B3-44E9-9AFF-FD82C1E9C990}">
      <dgm:prSet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it-IT"/>
        </a:p>
      </dgm:t>
    </dgm:pt>
    <dgm:pt modelId="{2A8ACBA0-2E9D-4878-853B-54714A1F10DF}">
      <dgm:prSet phldrT="[Testo]" custT="1"/>
      <dgm:spPr>
        <a:solidFill>
          <a:srgbClr val="C00000"/>
        </a:solidFill>
      </dgm:spPr>
      <dgm:t>
        <a:bodyPr/>
        <a:lstStyle/>
        <a:p>
          <a:pPr algn="ctr"/>
          <a:r>
            <a:rPr lang="it-IT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Incremento </a:t>
          </a:r>
        </a:p>
        <a:p>
          <a:pPr algn="ctr"/>
          <a:r>
            <a:rPr lang="it-IT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10-25 mg/sett</a:t>
          </a:r>
          <a:r>
            <a:rPr lang="it-IT" sz="3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it-IT" sz="33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0C2927C-04E7-4D13-BEB2-5DB0E7AE4336}" type="parTrans" cxnId="{1D415BE6-AA8A-444F-90D6-442DDED15573}">
      <dgm:prSet/>
      <dgm:spPr/>
      <dgm:t>
        <a:bodyPr/>
        <a:lstStyle/>
        <a:p>
          <a:endParaRPr lang="it-IT"/>
        </a:p>
      </dgm:t>
    </dgm:pt>
    <dgm:pt modelId="{82DD2885-B262-459C-A6FF-ABB227DD9292}" type="sibTrans" cxnId="{1D415BE6-AA8A-444F-90D6-442DDED15573}">
      <dgm:prSet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it-IT"/>
        </a:p>
      </dgm:t>
    </dgm:pt>
    <dgm:pt modelId="{21B0F769-C723-4A47-B927-50D626FE3EBF}">
      <dgm:prSet phldrT="[Testo]" custT="1"/>
      <dgm:spPr>
        <a:solidFill>
          <a:srgbClr val="C00000"/>
        </a:solidFill>
      </dgm:spPr>
      <dgm:t>
        <a:bodyPr/>
        <a:lstStyle/>
        <a:p>
          <a:pPr algn="ctr"/>
          <a:r>
            <a:rPr lang="it-IT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Non oltre 150 mg/</a:t>
          </a:r>
          <a:r>
            <a:rPr lang="it-IT" sz="28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die</a:t>
          </a:r>
          <a:endParaRPr lang="it-IT" sz="28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74CCBB-FF29-45D6-8E61-D8FBF312E999}" type="parTrans" cxnId="{5CB9A49C-DD30-49F0-9981-CD014E6157DE}">
      <dgm:prSet/>
      <dgm:spPr/>
      <dgm:t>
        <a:bodyPr/>
        <a:lstStyle/>
        <a:p>
          <a:endParaRPr lang="it-IT"/>
        </a:p>
      </dgm:t>
    </dgm:pt>
    <dgm:pt modelId="{81D11815-9C43-4980-BCC1-748E63A3DB6F}" type="sibTrans" cxnId="{5CB9A49C-DD30-49F0-9981-CD014E6157DE}">
      <dgm:prSet/>
      <dgm:spPr/>
      <dgm:t>
        <a:bodyPr/>
        <a:lstStyle/>
        <a:p>
          <a:endParaRPr lang="it-IT"/>
        </a:p>
      </dgm:t>
    </dgm:pt>
    <dgm:pt modelId="{9D48BB75-3EFC-414B-8534-D8F3029F0DDC}" type="pres">
      <dgm:prSet presAssocID="{FE17FD60-EB37-47FB-B35A-0B342F90E4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A1C3017-8219-4F3F-B1B4-7A31B561D805}" type="pres">
      <dgm:prSet presAssocID="{FE17FD60-EB37-47FB-B35A-0B342F90E445}" presName="dummyMaxCanvas" presStyleCnt="0">
        <dgm:presLayoutVars/>
      </dgm:prSet>
      <dgm:spPr/>
    </dgm:pt>
    <dgm:pt modelId="{8E6C2609-9788-4D34-98BE-5CB30D9FC362}" type="pres">
      <dgm:prSet presAssocID="{FE17FD60-EB37-47FB-B35A-0B342F90E445}" presName="ThreeNodes_1" presStyleLbl="node1" presStyleIdx="0" presStyleCnt="3" custScaleX="988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1CB88-4AAE-42FC-8951-2A142B60C0E7}" type="pres">
      <dgm:prSet presAssocID="{FE17FD60-EB37-47FB-B35A-0B342F90E44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BAAEBB-6923-467C-9479-DD15F2864629}" type="pres">
      <dgm:prSet presAssocID="{FE17FD60-EB37-47FB-B35A-0B342F90E44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1D7044-8CB3-47D3-8F7B-E518DC0B027F}" type="pres">
      <dgm:prSet presAssocID="{FE17FD60-EB37-47FB-B35A-0B342F90E44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9DBE11-C79F-4D6D-925F-6D5659644903}" type="pres">
      <dgm:prSet presAssocID="{FE17FD60-EB37-47FB-B35A-0B342F90E44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E5B88E-4AD0-4CE4-8B36-604CA632381A}" type="pres">
      <dgm:prSet presAssocID="{FE17FD60-EB37-47FB-B35A-0B342F90E44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E38462-7BCF-4440-86E7-31CAADF6E10E}" type="pres">
      <dgm:prSet presAssocID="{FE17FD60-EB37-47FB-B35A-0B342F90E44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421005-A733-4048-A569-399307EF05F8}" type="pres">
      <dgm:prSet presAssocID="{FE17FD60-EB37-47FB-B35A-0B342F90E44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79F801B-7EDA-415B-B530-4ED4AB698E77}" type="presOf" srcId="{2A8ACBA0-2E9D-4878-853B-54714A1F10DF}" destId="{1051CB88-4AAE-42FC-8951-2A142B60C0E7}" srcOrd="0" destOrd="0" presId="urn:microsoft.com/office/officeart/2005/8/layout/vProcess5"/>
    <dgm:cxn modelId="{DF745D86-75BA-4134-94D7-833C10C90CE6}" type="presOf" srcId="{5611646E-CC89-4F6D-9F82-D941AD6D1FDB}" destId="{E21D7044-8CB3-47D3-8F7B-E518DC0B027F}" srcOrd="0" destOrd="0" presId="urn:microsoft.com/office/officeart/2005/8/layout/vProcess5"/>
    <dgm:cxn modelId="{7A0F448F-4E6C-49D0-BA74-DFB9A3DB5632}" type="presOf" srcId="{82DD2885-B262-459C-A6FF-ABB227DD9292}" destId="{109DBE11-C79F-4D6D-925F-6D5659644903}" srcOrd="0" destOrd="0" presId="urn:microsoft.com/office/officeart/2005/8/layout/vProcess5"/>
    <dgm:cxn modelId="{ABC9EE11-1A6D-4007-AC4B-2D2A1B85680A}" type="presOf" srcId="{2A8ACBA0-2E9D-4878-853B-54714A1F10DF}" destId="{EAE38462-7BCF-4440-86E7-31CAADF6E10E}" srcOrd="1" destOrd="0" presId="urn:microsoft.com/office/officeart/2005/8/layout/vProcess5"/>
    <dgm:cxn modelId="{A38535CD-81F8-444F-8CB1-EB32F96DFA7E}" type="presOf" srcId="{228667E4-1EE4-4505-9DE5-C6D6782D1395}" destId="{6EE5B88E-4AD0-4CE4-8B36-604CA632381A}" srcOrd="1" destOrd="0" presId="urn:microsoft.com/office/officeart/2005/8/layout/vProcess5"/>
    <dgm:cxn modelId="{1D415BE6-AA8A-444F-90D6-442DDED15573}" srcId="{FE17FD60-EB37-47FB-B35A-0B342F90E445}" destId="{2A8ACBA0-2E9D-4878-853B-54714A1F10DF}" srcOrd="1" destOrd="0" parTransId="{00C2927C-04E7-4D13-BEB2-5DB0E7AE4336}" sibTransId="{82DD2885-B262-459C-A6FF-ABB227DD9292}"/>
    <dgm:cxn modelId="{26B84962-18B3-44E9-9AFF-FD82C1E9C990}" srcId="{FE17FD60-EB37-47FB-B35A-0B342F90E445}" destId="{228667E4-1EE4-4505-9DE5-C6D6782D1395}" srcOrd="0" destOrd="0" parTransId="{AC307A00-4A3F-4B2A-AC30-FB93A0D1A77E}" sibTransId="{5611646E-CC89-4F6D-9F82-D941AD6D1FDB}"/>
    <dgm:cxn modelId="{61A995D0-76B7-4A5C-BF89-D682538F985A}" type="presOf" srcId="{21B0F769-C723-4A47-B927-50D626FE3EBF}" destId="{71421005-A733-4048-A569-399307EF05F8}" srcOrd="1" destOrd="0" presId="urn:microsoft.com/office/officeart/2005/8/layout/vProcess5"/>
    <dgm:cxn modelId="{5CB9A49C-DD30-49F0-9981-CD014E6157DE}" srcId="{FE17FD60-EB37-47FB-B35A-0B342F90E445}" destId="{21B0F769-C723-4A47-B927-50D626FE3EBF}" srcOrd="2" destOrd="0" parTransId="{5174CCBB-FF29-45D6-8E61-D8FBF312E999}" sibTransId="{81D11815-9C43-4980-BCC1-748E63A3DB6F}"/>
    <dgm:cxn modelId="{2B6C74B6-19E1-4A45-905C-77868CF6B46C}" type="presOf" srcId="{21B0F769-C723-4A47-B927-50D626FE3EBF}" destId="{9CBAAEBB-6923-467C-9479-DD15F2864629}" srcOrd="0" destOrd="0" presId="urn:microsoft.com/office/officeart/2005/8/layout/vProcess5"/>
    <dgm:cxn modelId="{D0A82CBC-EB95-4A0F-BD61-EAC4FBC075A1}" type="presOf" srcId="{228667E4-1EE4-4505-9DE5-C6D6782D1395}" destId="{8E6C2609-9788-4D34-98BE-5CB30D9FC362}" srcOrd="0" destOrd="0" presId="urn:microsoft.com/office/officeart/2005/8/layout/vProcess5"/>
    <dgm:cxn modelId="{8486B9D6-2B96-405E-8F8D-7D48AAC76C40}" type="presOf" srcId="{FE17FD60-EB37-47FB-B35A-0B342F90E445}" destId="{9D48BB75-3EFC-414B-8534-D8F3029F0DDC}" srcOrd="0" destOrd="0" presId="urn:microsoft.com/office/officeart/2005/8/layout/vProcess5"/>
    <dgm:cxn modelId="{E6FA601C-1F0C-4D1E-8F71-20B6B59A9839}" type="presParOf" srcId="{9D48BB75-3EFC-414B-8534-D8F3029F0DDC}" destId="{1A1C3017-8219-4F3F-B1B4-7A31B561D805}" srcOrd="0" destOrd="0" presId="urn:microsoft.com/office/officeart/2005/8/layout/vProcess5"/>
    <dgm:cxn modelId="{661687E8-BBDB-4A88-AB92-305D412923B1}" type="presParOf" srcId="{9D48BB75-3EFC-414B-8534-D8F3029F0DDC}" destId="{8E6C2609-9788-4D34-98BE-5CB30D9FC362}" srcOrd="1" destOrd="0" presId="urn:microsoft.com/office/officeart/2005/8/layout/vProcess5"/>
    <dgm:cxn modelId="{F572645C-6B6C-4338-88DB-5CAC94C472E0}" type="presParOf" srcId="{9D48BB75-3EFC-414B-8534-D8F3029F0DDC}" destId="{1051CB88-4AAE-42FC-8951-2A142B60C0E7}" srcOrd="2" destOrd="0" presId="urn:microsoft.com/office/officeart/2005/8/layout/vProcess5"/>
    <dgm:cxn modelId="{2937B4C0-2F41-419B-9435-371EEEEEDA69}" type="presParOf" srcId="{9D48BB75-3EFC-414B-8534-D8F3029F0DDC}" destId="{9CBAAEBB-6923-467C-9479-DD15F2864629}" srcOrd="3" destOrd="0" presId="urn:microsoft.com/office/officeart/2005/8/layout/vProcess5"/>
    <dgm:cxn modelId="{9D50F23A-2916-4CFA-B99C-E895D8015E5F}" type="presParOf" srcId="{9D48BB75-3EFC-414B-8534-D8F3029F0DDC}" destId="{E21D7044-8CB3-47D3-8F7B-E518DC0B027F}" srcOrd="4" destOrd="0" presId="urn:microsoft.com/office/officeart/2005/8/layout/vProcess5"/>
    <dgm:cxn modelId="{F69FA65D-E871-417D-BA83-E3F553FB2EA5}" type="presParOf" srcId="{9D48BB75-3EFC-414B-8534-D8F3029F0DDC}" destId="{109DBE11-C79F-4D6D-925F-6D5659644903}" srcOrd="5" destOrd="0" presId="urn:microsoft.com/office/officeart/2005/8/layout/vProcess5"/>
    <dgm:cxn modelId="{4C4CF433-0C98-4284-8B3C-858D8B1A48F4}" type="presParOf" srcId="{9D48BB75-3EFC-414B-8534-D8F3029F0DDC}" destId="{6EE5B88E-4AD0-4CE4-8B36-604CA632381A}" srcOrd="6" destOrd="0" presId="urn:microsoft.com/office/officeart/2005/8/layout/vProcess5"/>
    <dgm:cxn modelId="{586FDE66-CD9A-48D2-A5C4-F5156C8DFCB2}" type="presParOf" srcId="{9D48BB75-3EFC-414B-8534-D8F3029F0DDC}" destId="{EAE38462-7BCF-4440-86E7-31CAADF6E10E}" srcOrd="7" destOrd="0" presId="urn:microsoft.com/office/officeart/2005/8/layout/vProcess5"/>
    <dgm:cxn modelId="{B1022461-ABA5-4926-9AEC-480E13906E5E}" type="presParOf" srcId="{9D48BB75-3EFC-414B-8534-D8F3029F0DDC}" destId="{71421005-A733-4048-A569-399307EF05F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17FD60-EB37-47FB-B35A-0B342F90E445}" type="doc">
      <dgm:prSet loTypeId="urn:microsoft.com/office/officeart/2005/8/layout/vProcess5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228667E4-1EE4-4505-9DE5-C6D6782D1395}">
      <dgm:prSet phldrT="[Testo]" custT="1"/>
      <dgm:spPr>
        <a:solidFill>
          <a:srgbClr val="C00000"/>
        </a:solidFill>
      </dgm:spPr>
      <dgm:t>
        <a:bodyPr/>
        <a:lstStyle/>
        <a:p>
          <a:pPr algn="ctr"/>
          <a:r>
            <a:rPr lang="it-IT" sz="2800" i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Dose iniziale  </a:t>
          </a:r>
        </a:p>
        <a:p>
          <a:pPr algn="ctr"/>
          <a:r>
            <a:rPr lang="it-IT" sz="2800" i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300mg/</a:t>
          </a:r>
          <a:r>
            <a:rPr lang="it-IT" sz="2800" i="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die</a:t>
          </a:r>
          <a:r>
            <a:rPr lang="it-IT" sz="2800" i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it-IT" sz="2000" i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(in 3 dosi)</a:t>
          </a:r>
          <a:endParaRPr lang="it-IT" sz="2800" i="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C307A00-4A3F-4B2A-AC30-FB93A0D1A77E}" type="parTrans" cxnId="{26B84962-18B3-44E9-9AFF-FD82C1E9C990}">
      <dgm:prSet/>
      <dgm:spPr/>
      <dgm:t>
        <a:bodyPr/>
        <a:lstStyle/>
        <a:p>
          <a:endParaRPr lang="it-IT"/>
        </a:p>
      </dgm:t>
    </dgm:pt>
    <dgm:pt modelId="{5611646E-CC89-4F6D-9F82-D941AD6D1FDB}" type="sibTrans" cxnId="{26B84962-18B3-44E9-9AFF-FD82C1E9C990}">
      <dgm:prSet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it-IT"/>
        </a:p>
      </dgm:t>
    </dgm:pt>
    <dgm:pt modelId="{2A8ACBA0-2E9D-4878-853B-54714A1F10DF}">
      <dgm:prSet phldrT="[Testo]" custT="1"/>
      <dgm:spPr>
        <a:solidFill>
          <a:srgbClr val="C00000"/>
        </a:solidFill>
      </dgm:spPr>
      <dgm:t>
        <a:bodyPr/>
        <a:lstStyle/>
        <a:p>
          <a:pPr algn="ctr"/>
          <a:r>
            <a:rPr lang="it-IT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Incremento </a:t>
          </a:r>
        </a:p>
        <a:p>
          <a:pPr algn="ctr"/>
          <a:r>
            <a:rPr lang="it-IT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300 mg/sett</a:t>
          </a:r>
          <a:r>
            <a:rPr lang="it-IT" sz="3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it-IT" sz="33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0C2927C-04E7-4D13-BEB2-5DB0E7AE4336}" type="parTrans" cxnId="{1D415BE6-AA8A-444F-90D6-442DDED15573}">
      <dgm:prSet/>
      <dgm:spPr/>
      <dgm:t>
        <a:bodyPr/>
        <a:lstStyle/>
        <a:p>
          <a:endParaRPr lang="it-IT"/>
        </a:p>
      </dgm:t>
    </dgm:pt>
    <dgm:pt modelId="{82DD2885-B262-459C-A6FF-ABB227DD9292}" type="sibTrans" cxnId="{1D415BE6-AA8A-444F-90D6-442DDED15573}">
      <dgm:prSet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it-IT"/>
        </a:p>
      </dgm:t>
    </dgm:pt>
    <dgm:pt modelId="{21B0F769-C723-4A47-B927-50D626FE3EBF}">
      <dgm:prSet phldrT="[Testo]" custT="1"/>
      <dgm:spPr>
        <a:solidFill>
          <a:srgbClr val="C00000"/>
        </a:solidFill>
      </dgm:spPr>
      <dgm:t>
        <a:bodyPr/>
        <a:lstStyle/>
        <a:p>
          <a:pPr algn="ctr"/>
          <a:r>
            <a:rPr lang="it-IT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Non oltre 3600 mg/</a:t>
          </a:r>
          <a:r>
            <a:rPr lang="it-IT" sz="28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die</a:t>
          </a:r>
          <a:endParaRPr lang="it-IT" sz="28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74CCBB-FF29-45D6-8E61-D8FBF312E999}" type="parTrans" cxnId="{5CB9A49C-DD30-49F0-9981-CD014E6157DE}">
      <dgm:prSet/>
      <dgm:spPr/>
      <dgm:t>
        <a:bodyPr/>
        <a:lstStyle/>
        <a:p>
          <a:endParaRPr lang="it-IT"/>
        </a:p>
      </dgm:t>
    </dgm:pt>
    <dgm:pt modelId="{81D11815-9C43-4980-BCC1-748E63A3DB6F}" type="sibTrans" cxnId="{5CB9A49C-DD30-49F0-9981-CD014E6157DE}">
      <dgm:prSet/>
      <dgm:spPr/>
      <dgm:t>
        <a:bodyPr/>
        <a:lstStyle/>
        <a:p>
          <a:endParaRPr lang="it-IT"/>
        </a:p>
      </dgm:t>
    </dgm:pt>
    <dgm:pt modelId="{9D48BB75-3EFC-414B-8534-D8F3029F0DDC}" type="pres">
      <dgm:prSet presAssocID="{FE17FD60-EB37-47FB-B35A-0B342F90E4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A1C3017-8219-4F3F-B1B4-7A31B561D805}" type="pres">
      <dgm:prSet presAssocID="{FE17FD60-EB37-47FB-B35A-0B342F90E445}" presName="dummyMaxCanvas" presStyleCnt="0">
        <dgm:presLayoutVars/>
      </dgm:prSet>
      <dgm:spPr/>
    </dgm:pt>
    <dgm:pt modelId="{8E6C2609-9788-4D34-98BE-5CB30D9FC362}" type="pres">
      <dgm:prSet presAssocID="{FE17FD60-EB37-47FB-B35A-0B342F90E445}" presName="ThreeNodes_1" presStyleLbl="node1" presStyleIdx="0" presStyleCnt="3" custScaleX="988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1CB88-4AAE-42FC-8951-2A142B60C0E7}" type="pres">
      <dgm:prSet presAssocID="{FE17FD60-EB37-47FB-B35A-0B342F90E44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BAAEBB-6923-467C-9479-DD15F2864629}" type="pres">
      <dgm:prSet presAssocID="{FE17FD60-EB37-47FB-B35A-0B342F90E44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1D7044-8CB3-47D3-8F7B-E518DC0B027F}" type="pres">
      <dgm:prSet presAssocID="{FE17FD60-EB37-47FB-B35A-0B342F90E44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9DBE11-C79F-4D6D-925F-6D5659644903}" type="pres">
      <dgm:prSet presAssocID="{FE17FD60-EB37-47FB-B35A-0B342F90E44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E5B88E-4AD0-4CE4-8B36-604CA632381A}" type="pres">
      <dgm:prSet presAssocID="{FE17FD60-EB37-47FB-B35A-0B342F90E44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E38462-7BCF-4440-86E7-31CAADF6E10E}" type="pres">
      <dgm:prSet presAssocID="{FE17FD60-EB37-47FB-B35A-0B342F90E44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421005-A733-4048-A569-399307EF05F8}" type="pres">
      <dgm:prSet presAssocID="{FE17FD60-EB37-47FB-B35A-0B342F90E44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6BE2EFB-FA6A-4FAE-A738-ECD29147F08B}" type="presOf" srcId="{21B0F769-C723-4A47-B927-50D626FE3EBF}" destId="{9CBAAEBB-6923-467C-9479-DD15F2864629}" srcOrd="0" destOrd="0" presId="urn:microsoft.com/office/officeart/2005/8/layout/vProcess5"/>
    <dgm:cxn modelId="{B86E88EE-6AEF-4176-8B0B-8742DD1C6FC6}" type="presOf" srcId="{2A8ACBA0-2E9D-4878-853B-54714A1F10DF}" destId="{1051CB88-4AAE-42FC-8951-2A142B60C0E7}" srcOrd="0" destOrd="0" presId="urn:microsoft.com/office/officeart/2005/8/layout/vProcess5"/>
    <dgm:cxn modelId="{C29E3B46-2C72-4F5D-B69D-3E5D8A9600C4}" type="presOf" srcId="{228667E4-1EE4-4505-9DE5-C6D6782D1395}" destId="{6EE5B88E-4AD0-4CE4-8B36-604CA632381A}" srcOrd="1" destOrd="0" presId="urn:microsoft.com/office/officeart/2005/8/layout/vProcess5"/>
    <dgm:cxn modelId="{1D415BE6-AA8A-444F-90D6-442DDED15573}" srcId="{FE17FD60-EB37-47FB-B35A-0B342F90E445}" destId="{2A8ACBA0-2E9D-4878-853B-54714A1F10DF}" srcOrd="1" destOrd="0" parTransId="{00C2927C-04E7-4D13-BEB2-5DB0E7AE4336}" sibTransId="{82DD2885-B262-459C-A6FF-ABB227DD9292}"/>
    <dgm:cxn modelId="{26B84962-18B3-44E9-9AFF-FD82C1E9C990}" srcId="{FE17FD60-EB37-47FB-B35A-0B342F90E445}" destId="{228667E4-1EE4-4505-9DE5-C6D6782D1395}" srcOrd="0" destOrd="0" parTransId="{AC307A00-4A3F-4B2A-AC30-FB93A0D1A77E}" sibTransId="{5611646E-CC89-4F6D-9F82-D941AD6D1FDB}"/>
    <dgm:cxn modelId="{CBBE97BA-E9D8-4847-9EF8-0445EBEF1E05}" type="presOf" srcId="{82DD2885-B262-459C-A6FF-ABB227DD9292}" destId="{109DBE11-C79F-4D6D-925F-6D5659644903}" srcOrd="0" destOrd="0" presId="urn:microsoft.com/office/officeart/2005/8/layout/vProcess5"/>
    <dgm:cxn modelId="{6D6F5825-90B4-4B26-A5F6-41ECBB9D0B4B}" type="presOf" srcId="{21B0F769-C723-4A47-B927-50D626FE3EBF}" destId="{71421005-A733-4048-A569-399307EF05F8}" srcOrd="1" destOrd="0" presId="urn:microsoft.com/office/officeart/2005/8/layout/vProcess5"/>
    <dgm:cxn modelId="{E0CA50D1-52C7-4B31-8E47-C17EB5A64CE7}" type="presOf" srcId="{2A8ACBA0-2E9D-4878-853B-54714A1F10DF}" destId="{EAE38462-7BCF-4440-86E7-31CAADF6E10E}" srcOrd="1" destOrd="0" presId="urn:microsoft.com/office/officeart/2005/8/layout/vProcess5"/>
    <dgm:cxn modelId="{5CB9A49C-DD30-49F0-9981-CD014E6157DE}" srcId="{FE17FD60-EB37-47FB-B35A-0B342F90E445}" destId="{21B0F769-C723-4A47-B927-50D626FE3EBF}" srcOrd="2" destOrd="0" parTransId="{5174CCBB-FF29-45D6-8E61-D8FBF312E999}" sibTransId="{81D11815-9C43-4980-BCC1-748E63A3DB6F}"/>
    <dgm:cxn modelId="{ECF3A208-2D83-4CDD-8786-2900B604300D}" type="presOf" srcId="{228667E4-1EE4-4505-9DE5-C6D6782D1395}" destId="{8E6C2609-9788-4D34-98BE-5CB30D9FC362}" srcOrd="0" destOrd="0" presId="urn:microsoft.com/office/officeart/2005/8/layout/vProcess5"/>
    <dgm:cxn modelId="{64EED36F-2D8F-4802-8C0F-A61079FF5B2C}" type="presOf" srcId="{5611646E-CC89-4F6D-9F82-D941AD6D1FDB}" destId="{E21D7044-8CB3-47D3-8F7B-E518DC0B027F}" srcOrd="0" destOrd="0" presId="urn:microsoft.com/office/officeart/2005/8/layout/vProcess5"/>
    <dgm:cxn modelId="{387CE528-AA06-4EF3-926D-7F39F45B80E8}" type="presOf" srcId="{FE17FD60-EB37-47FB-B35A-0B342F90E445}" destId="{9D48BB75-3EFC-414B-8534-D8F3029F0DDC}" srcOrd="0" destOrd="0" presId="urn:microsoft.com/office/officeart/2005/8/layout/vProcess5"/>
    <dgm:cxn modelId="{D782DFAF-1566-4333-AF90-12E940EED806}" type="presParOf" srcId="{9D48BB75-3EFC-414B-8534-D8F3029F0DDC}" destId="{1A1C3017-8219-4F3F-B1B4-7A31B561D805}" srcOrd="0" destOrd="0" presId="urn:microsoft.com/office/officeart/2005/8/layout/vProcess5"/>
    <dgm:cxn modelId="{FAEDCBFD-2FA5-4B59-93DA-026AE80560B4}" type="presParOf" srcId="{9D48BB75-3EFC-414B-8534-D8F3029F0DDC}" destId="{8E6C2609-9788-4D34-98BE-5CB30D9FC362}" srcOrd="1" destOrd="0" presId="urn:microsoft.com/office/officeart/2005/8/layout/vProcess5"/>
    <dgm:cxn modelId="{BF89387C-6856-4078-A8DF-43ABFE6CA716}" type="presParOf" srcId="{9D48BB75-3EFC-414B-8534-D8F3029F0DDC}" destId="{1051CB88-4AAE-42FC-8951-2A142B60C0E7}" srcOrd="2" destOrd="0" presId="urn:microsoft.com/office/officeart/2005/8/layout/vProcess5"/>
    <dgm:cxn modelId="{35185122-B0AD-4B5E-B254-08A21683596E}" type="presParOf" srcId="{9D48BB75-3EFC-414B-8534-D8F3029F0DDC}" destId="{9CBAAEBB-6923-467C-9479-DD15F2864629}" srcOrd="3" destOrd="0" presId="urn:microsoft.com/office/officeart/2005/8/layout/vProcess5"/>
    <dgm:cxn modelId="{15361C58-7963-4644-86FA-209BACDC37D3}" type="presParOf" srcId="{9D48BB75-3EFC-414B-8534-D8F3029F0DDC}" destId="{E21D7044-8CB3-47D3-8F7B-E518DC0B027F}" srcOrd="4" destOrd="0" presId="urn:microsoft.com/office/officeart/2005/8/layout/vProcess5"/>
    <dgm:cxn modelId="{7EBE5316-2406-400D-9AF6-9A13B3ED2F2B}" type="presParOf" srcId="{9D48BB75-3EFC-414B-8534-D8F3029F0DDC}" destId="{109DBE11-C79F-4D6D-925F-6D5659644903}" srcOrd="5" destOrd="0" presId="urn:microsoft.com/office/officeart/2005/8/layout/vProcess5"/>
    <dgm:cxn modelId="{882631C0-CB75-4A8B-8DC6-E7B888FCC1FA}" type="presParOf" srcId="{9D48BB75-3EFC-414B-8534-D8F3029F0DDC}" destId="{6EE5B88E-4AD0-4CE4-8B36-604CA632381A}" srcOrd="6" destOrd="0" presId="urn:microsoft.com/office/officeart/2005/8/layout/vProcess5"/>
    <dgm:cxn modelId="{723006B5-F524-46F9-B9FF-1863C3DD2FC2}" type="presParOf" srcId="{9D48BB75-3EFC-414B-8534-D8F3029F0DDC}" destId="{EAE38462-7BCF-4440-86E7-31CAADF6E10E}" srcOrd="7" destOrd="0" presId="urn:microsoft.com/office/officeart/2005/8/layout/vProcess5"/>
    <dgm:cxn modelId="{89B7B933-B2DC-4F2A-8EFD-DD189F889020}" type="presParOf" srcId="{9D48BB75-3EFC-414B-8534-D8F3029F0DDC}" destId="{71421005-A733-4048-A569-399307EF05F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C2E7EA-10E4-4576-B105-03D8AE5C7D82}" type="doc">
      <dgm:prSet loTypeId="urn:microsoft.com/office/officeart/2005/8/layout/cycle5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342D5498-4A7C-4F1A-8D13-F4A42C13E67D}">
      <dgm:prSet phldrT="[Testo]"/>
      <dgm:spPr/>
      <dgm:t>
        <a:bodyPr/>
        <a:lstStyle/>
        <a:p>
          <a:r>
            <a:rPr lang="it-IT" dirty="0" err="1" smtClean="0"/>
            <a:t>Sedazione</a:t>
          </a:r>
          <a:endParaRPr lang="it-IT" dirty="0"/>
        </a:p>
      </dgm:t>
    </dgm:pt>
    <dgm:pt modelId="{5D21764C-F600-4B5A-8568-67061E0E6A79}" type="parTrans" cxnId="{27589239-2727-4952-81CF-4C4B9A185E73}">
      <dgm:prSet/>
      <dgm:spPr/>
      <dgm:t>
        <a:bodyPr/>
        <a:lstStyle/>
        <a:p>
          <a:endParaRPr lang="it-IT"/>
        </a:p>
      </dgm:t>
    </dgm:pt>
    <dgm:pt modelId="{CAB0AEAB-B6D6-462F-A82A-72E21F4886AC}" type="sibTrans" cxnId="{27589239-2727-4952-81CF-4C4B9A185E7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solidFill>
          <a:srgbClr val="FF0000"/>
        </a:solidFill>
        <a:ln>
          <a:solidFill>
            <a:srgbClr val="FF0000"/>
          </a:solidFill>
        </a:ln>
        <a:scene3d>
          <a:camera prst="orthographicFront"/>
          <a:lightRig rig="threePt" dir="t">
            <a:rot lat="0" lon="0" rev="7500000"/>
          </a:lightRig>
        </a:scene3d>
        <a:sp3d z="-40000">
          <a:bevelT w="165100" prst="coolSlant"/>
        </a:sp3d>
      </dgm:spPr>
      <dgm:t>
        <a:bodyPr/>
        <a:lstStyle/>
        <a:p>
          <a:endParaRPr lang="it-IT"/>
        </a:p>
      </dgm:t>
    </dgm:pt>
    <dgm:pt modelId="{E801704E-EA65-44C9-AEE9-E9244CE6100A}">
      <dgm:prSet phldrT="[Testo]"/>
      <dgm:spPr/>
      <dgm:t>
        <a:bodyPr/>
        <a:lstStyle/>
        <a:p>
          <a:r>
            <a:rPr lang="it-IT" dirty="0" smtClean="0"/>
            <a:t>Secchezza fauci</a:t>
          </a:r>
          <a:endParaRPr lang="it-IT" dirty="0"/>
        </a:p>
      </dgm:t>
    </dgm:pt>
    <dgm:pt modelId="{697FC0AF-3B88-4B0B-B774-98B1986FD062}" type="parTrans" cxnId="{26692D77-6322-483D-9BB9-594A79EB865C}">
      <dgm:prSet/>
      <dgm:spPr/>
      <dgm:t>
        <a:bodyPr/>
        <a:lstStyle/>
        <a:p>
          <a:endParaRPr lang="it-IT"/>
        </a:p>
      </dgm:t>
    </dgm:pt>
    <dgm:pt modelId="{9CB892DC-C4B0-4B0E-9EB4-50F23E469AFA}" type="sibTrans" cxnId="{26692D77-6322-483D-9BB9-594A79EB865C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B0D21C0B-0FAC-4FD3-9539-0B11F828839D}">
      <dgm:prSet phldrT="[Testo]"/>
      <dgm:spPr/>
      <dgm:t>
        <a:bodyPr/>
        <a:lstStyle/>
        <a:p>
          <a:r>
            <a:rPr lang="it-IT" dirty="0" smtClean="0"/>
            <a:t>Nausea e vomito</a:t>
          </a:r>
          <a:endParaRPr lang="it-IT" dirty="0"/>
        </a:p>
      </dgm:t>
    </dgm:pt>
    <dgm:pt modelId="{688548DF-2FD5-4CCF-A096-7D5F40941058}" type="parTrans" cxnId="{E11A7C1D-6AF8-4482-B7FE-6D2C022B73EA}">
      <dgm:prSet/>
      <dgm:spPr/>
      <dgm:t>
        <a:bodyPr/>
        <a:lstStyle/>
        <a:p>
          <a:endParaRPr lang="it-IT"/>
        </a:p>
      </dgm:t>
    </dgm:pt>
    <dgm:pt modelId="{1B53CC4C-6C44-4C11-9366-8A26F695CB98}" type="sibTrans" cxnId="{E11A7C1D-6AF8-4482-B7FE-6D2C022B73E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84F3D9E1-59D0-43B5-B1D2-0EECCDC03E35}">
      <dgm:prSet phldrT="[Testo]"/>
      <dgm:spPr/>
      <dgm:t>
        <a:bodyPr/>
        <a:lstStyle/>
        <a:p>
          <a:r>
            <a:rPr lang="it-IT" dirty="0" smtClean="0"/>
            <a:t>Stipsi</a:t>
          </a:r>
          <a:endParaRPr lang="it-IT" dirty="0"/>
        </a:p>
      </dgm:t>
    </dgm:pt>
    <dgm:pt modelId="{9B5B5EBB-9760-4670-B753-4490D8CD75FD}" type="parTrans" cxnId="{42120E4B-7441-4052-9177-C671079CF290}">
      <dgm:prSet/>
      <dgm:spPr/>
      <dgm:t>
        <a:bodyPr/>
        <a:lstStyle/>
        <a:p>
          <a:endParaRPr lang="it-IT"/>
        </a:p>
      </dgm:t>
    </dgm:pt>
    <dgm:pt modelId="{1509BE75-0618-433E-A997-E5ACF303D2B9}" type="sibTrans" cxnId="{42120E4B-7441-4052-9177-C671079CF2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DCDFB2E6-F21B-4BFB-90EF-668CA4BED428}">
      <dgm:prSet phldrT="[Testo]"/>
      <dgm:spPr/>
      <dgm:t>
        <a:bodyPr/>
        <a:lstStyle/>
        <a:p>
          <a:r>
            <a:rPr lang="it-IT" dirty="0" smtClean="0"/>
            <a:t>Incremento di peso</a:t>
          </a:r>
          <a:endParaRPr lang="it-IT" dirty="0"/>
        </a:p>
      </dgm:t>
    </dgm:pt>
    <dgm:pt modelId="{6F3BC4E4-9356-4D7B-BBDC-658B72C32284}" type="parTrans" cxnId="{6D617A10-A6A2-4898-959B-92A2A1F6A91B}">
      <dgm:prSet/>
      <dgm:spPr/>
      <dgm:t>
        <a:bodyPr/>
        <a:lstStyle/>
        <a:p>
          <a:endParaRPr lang="it-IT"/>
        </a:p>
      </dgm:t>
    </dgm:pt>
    <dgm:pt modelId="{91740B8C-88AE-43DF-8425-6B56E96D6427}" type="sibTrans" cxnId="{6D617A10-A6A2-4898-959B-92A2A1F6A91B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7EB0C164-C4C7-40C6-B576-BEB34DC24C20}" type="pres">
      <dgm:prSet presAssocID="{EFC2E7EA-10E4-4576-B105-03D8AE5C7D82}" presName="cycle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8C3E98C-061B-4C70-AD13-EA784FC65D45}" type="pres">
      <dgm:prSet presAssocID="{342D5498-4A7C-4F1A-8D13-F4A42C13E6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A67786-A37D-46D3-B990-661A2D41980E}" type="pres">
      <dgm:prSet presAssocID="{342D5498-4A7C-4F1A-8D13-F4A42C13E67D}" presName="spNode" presStyleCnt="0"/>
      <dgm:spPr/>
    </dgm:pt>
    <dgm:pt modelId="{B4DD4504-4E0C-4EAE-B09B-EFE038872C31}" type="pres">
      <dgm:prSet presAssocID="{CAB0AEAB-B6D6-462F-A82A-72E21F4886AC}" presName="sibTrans" presStyleLbl="sibTrans1D1" presStyleIdx="0" presStyleCnt="5"/>
      <dgm:spPr/>
      <dgm:t>
        <a:bodyPr/>
        <a:lstStyle/>
        <a:p>
          <a:endParaRPr lang="it-IT"/>
        </a:p>
      </dgm:t>
    </dgm:pt>
    <dgm:pt modelId="{B97A1207-B833-4877-BA21-A22E304FC73B}" type="pres">
      <dgm:prSet presAssocID="{E801704E-EA65-44C9-AEE9-E9244CE610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EA0FF7-808A-41A2-9456-BE3E11A2A325}" type="pres">
      <dgm:prSet presAssocID="{E801704E-EA65-44C9-AEE9-E9244CE6100A}" presName="spNode" presStyleCnt="0"/>
      <dgm:spPr/>
    </dgm:pt>
    <dgm:pt modelId="{BF03F15E-1D09-4D0D-B78B-7EF8C4EBE717}" type="pres">
      <dgm:prSet presAssocID="{9CB892DC-C4B0-4B0E-9EB4-50F23E469AFA}" presName="sibTrans" presStyleLbl="sibTrans1D1" presStyleIdx="1" presStyleCnt="5"/>
      <dgm:spPr/>
      <dgm:t>
        <a:bodyPr/>
        <a:lstStyle/>
        <a:p>
          <a:endParaRPr lang="it-IT"/>
        </a:p>
      </dgm:t>
    </dgm:pt>
    <dgm:pt modelId="{F0A73F96-0B30-4051-B8A0-783167C377C6}" type="pres">
      <dgm:prSet presAssocID="{B0D21C0B-0FAC-4FD3-9539-0B11F828839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BBC0C1-C776-4E27-A0BE-63DC7B85EC27}" type="pres">
      <dgm:prSet presAssocID="{B0D21C0B-0FAC-4FD3-9539-0B11F828839D}" presName="spNode" presStyleCnt="0"/>
      <dgm:spPr/>
    </dgm:pt>
    <dgm:pt modelId="{6F47EA8B-C6A0-4882-91A6-307A9F9859BE}" type="pres">
      <dgm:prSet presAssocID="{1B53CC4C-6C44-4C11-9366-8A26F695CB98}" presName="sibTrans" presStyleLbl="sibTrans1D1" presStyleIdx="2" presStyleCnt="5"/>
      <dgm:spPr/>
      <dgm:t>
        <a:bodyPr/>
        <a:lstStyle/>
        <a:p>
          <a:endParaRPr lang="it-IT"/>
        </a:p>
      </dgm:t>
    </dgm:pt>
    <dgm:pt modelId="{9C1D2C2E-F74F-4F27-A7B1-A95949FB1234}" type="pres">
      <dgm:prSet presAssocID="{84F3D9E1-59D0-43B5-B1D2-0EECCDC03E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4BD8CB-A81C-41B0-B86C-D96C9FCD9C60}" type="pres">
      <dgm:prSet presAssocID="{84F3D9E1-59D0-43B5-B1D2-0EECCDC03E35}" presName="spNode" presStyleCnt="0"/>
      <dgm:spPr/>
    </dgm:pt>
    <dgm:pt modelId="{DC0411AC-94B2-46D5-87FC-585CC2F72DB4}" type="pres">
      <dgm:prSet presAssocID="{1509BE75-0618-433E-A997-E5ACF303D2B9}" presName="sibTrans" presStyleLbl="sibTrans1D1" presStyleIdx="3" presStyleCnt="5"/>
      <dgm:spPr/>
      <dgm:t>
        <a:bodyPr/>
        <a:lstStyle/>
        <a:p>
          <a:endParaRPr lang="it-IT"/>
        </a:p>
      </dgm:t>
    </dgm:pt>
    <dgm:pt modelId="{F8F47A8C-7572-4C39-B99D-1C94FDEB5A37}" type="pres">
      <dgm:prSet presAssocID="{DCDFB2E6-F21B-4BFB-90EF-668CA4BED4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9919D1-8B45-4F4E-8F15-F56C4EC5C536}" type="pres">
      <dgm:prSet presAssocID="{DCDFB2E6-F21B-4BFB-90EF-668CA4BED428}" presName="spNode" presStyleCnt="0"/>
      <dgm:spPr/>
    </dgm:pt>
    <dgm:pt modelId="{8F51E6D2-D051-4C8E-9922-C6457B1CC2E0}" type="pres">
      <dgm:prSet presAssocID="{91740B8C-88AE-43DF-8425-6B56E96D6427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19EED2BC-641D-45D7-9C90-620715E22ED9}" type="presOf" srcId="{342D5498-4A7C-4F1A-8D13-F4A42C13E67D}" destId="{08C3E98C-061B-4C70-AD13-EA784FC65D45}" srcOrd="0" destOrd="0" presId="urn:microsoft.com/office/officeart/2005/8/layout/cycle5"/>
    <dgm:cxn modelId="{BE7B9DE7-1F2F-4B51-8764-BFC2B517F687}" type="presOf" srcId="{91740B8C-88AE-43DF-8425-6B56E96D6427}" destId="{8F51E6D2-D051-4C8E-9922-C6457B1CC2E0}" srcOrd="0" destOrd="0" presId="urn:microsoft.com/office/officeart/2005/8/layout/cycle5"/>
    <dgm:cxn modelId="{605346FB-3BEF-4C15-826D-F8DD89AAEF13}" type="presOf" srcId="{DCDFB2E6-F21B-4BFB-90EF-668CA4BED428}" destId="{F8F47A8C-7572-4C39-B99D-1C94FDEB5A37}" srcOrd="0" destOrd="0" presId="urn:microsoft.com/office/officeart/2005/8/layout/cycle5"/>
    <dgm:cxn modelId="{E11A7C1D-6AF8-4482-B7FE-6D2C022B73EA}" srcId="{EFC2E7EA-10E4-4576-B105-03D8AE5C7D82}" destId="{B0D21C0B-0FAC-4FD3-9539-0B11F828839D}" srcOrd="2" destOrd="0" parTransId="{688548DF-2FD5-4CCF-A096-7D5F40941058}" sibTransId="{1B53CC4C-6C44-4C11-9366-8A26F695CB98}"/>
    <dgm:cxn modelId="{F905E9F8-3FEF-4005-B148-D06201BE627F}" type="presOf" srcId="{B0D21C0B-0FAC-4FD3-9539-0B11F828839D}" destId="{F0A73F96-0B30-4051-B8A0-783167C377C6}" srcOrd="0" destOrd="0" presId="urn:microsoft.com/office/officeart/2005/8/layout/cycle5"/>
    <dgm:cxn modelId="{6D617A10-A6A2-4898-959B-92A2A1F6A91B}" srcId="{EFC2E7EA-10E4-4576-B105-03D8AE5C7D82}" destId="{DCDFB2E6-F21B-4BFB-90EF-668CA4BED428}" srcOrd="4" destOrd="0" parTransId="{6F3BC4E4-9356-4D7B-BBDC-658B72C32284}" sibTransId="{91740B8C-88AE-43DF-8425-6B56E96D6427}"/>
    <dgm:cxn modelId="{4F5099A8-7FE0-4BF9-BF37-75B9D1F59100}" type="presOf" srcId="{84F3D9E1-59D0-43B5-B1D2-0EECCDC03E35}" destId="{9C1D2C2E-F74F-4F27-A7B1-A95949FB1234}" srcOrd="0" destOrd="0" presId="urn:microsoft.com/office/officeart/2005/8/layout/cycle5"/>
    <dgm:cxn modelId="{66CC87FD-B6D1-41F7-8B05-F8A5D48B54E4}" type="presOf" srcId="{1B53CC4C-6C44-4C11-9366-8A26F695CB98}" destId="{6F47EA8B-C6A0-4882-91A6-307A9F9859BE}" srcOrd="0" destOrd="0" presId="urn:microsoft.com/office/officeart/2005/8/layout/cycle5"/>
    <dgm:cxn modelId="{B3469025-3BDC-42BD-8F16-D2406F4782B8}" type="presOf" srcId="{9CB892DC-C4B0-4B0E-9EB4-50F23E469AFA}" destId="{BF03F15E-1D09-4D0D-B78B-7EF8C4EBE717}" srcOrd="0" destOrd="0" presId="urn:microsoft.com/office/officeart/2005/8/layout/cycle5"/>
    <dgm:cxn modelId="{B49888E3-A515-4E8B-B18A-9A9AA13F0C43}" type="presOf" srcId="{EFC2E7EA-10E4-4576-B105-03D8AE5C7D82}" destId="{7EB0C164-C4C7-40C6-B576-BEB34DC24C20}" srcOrd="0" destOrd="0" presId="urn:microsoft.com/office/officeart/2005/8/layout/cycle5"/>
    <dgm:cxn modelId="{E11D94F8-DE30-4DAF-8371-225368B3B812}" type="presOf" srcId="{1509BE75-0618-433E-A997-E5ACF303D2B9}" destId="{DC0411AC-94B2-46D5-87FC-585CC2F72DB4}" srcOrd="0" destOrd="0" presId="urn:microsoft.com/office/officeart/2005/8/layout/cycle5"/>
    <dgm:cxn modelId="{637955AE-F851-4C23-A317-CD2E46A67719}" type="presOf" srcId="{CAB0AEAB-B6D6-462F-A82A-72E21F4886AC}" destId="{B4DD4504-4E0C-4EAE-B09B-EFE038872C31}" srcOrd="0" destOrd="0" presId="urn:microsoft.com/office/officeart/2005/8/layout/cycle5"/>
    <dgm:cxn modelId="{26692D77-6322-483D-9BB9-594A79EB865C}" srcId="{EFC2E7EA-10E4-4576-B105-03D8AE5C7D82}" destId="{E801704E-EA65-44C9-AEE9-E9244CE6100A}" srcOrd="1" destOrd="0" parTransId="{697FC0AF-3B88-4B0B-B774-98B1986FD062}" sibTransId="{9CB892DC-C4B0-4B0E-9EB4-50F23E469AFA}"/>
    <dgm:cxn modelId="{27589239-2727-4952-81CF-4C4B9A185E73}" srcId="{EFC2E7EA-10E4-4576-B105-03D8AE5C7D82}" destId="{342D5498-4A7C-4F1A-8D13-F4A42C13E67D}" srcOrd="0" destOrd="0" parTransId="{5D21764C-F600-4B5A-8568-67061E0E6A79}" sibTransId="{CAB0AEAB-B6D6-462F-A82A-72E21F4886AC}"/>
    <dgm:cxn modelId="{65BC9303-5E09-4615-BC2D-08969EAF966F}" type="presOf" srcId="{E801704E-EA65-44C9-AEE9-E9244CE6100A}" destId="{B97A1207-B833-4877-BA21-A22E304FC73B}" srcOrd="0" destOrd="0" presId="urn:microsoft.com/office/officeart/2005/8/layout/cycle5"/>
    <dgm:cxn modelId="{42120E4B-7441-4052-9177-C671079CF290}" srcId="{EFC2E7EA-10E4-4576-B105-03D8AE5C7D82}" destId="{84F3D9E1-59D0-43B5-B1D2-0EECCDC03E35}" srcOrd="3" destOrd="0" parTransId="{9B5B5EBB-9760-4670-B753-4490D8CD75FD}" sibTransId="{1509BE75-0618-433E-A997-E5ACF303D2B9}"/>
    <dgm:cxn modelId="{0B1F5A51-BC1D-4B49-9D7C-C2D31AEA2A68}" type="presParOf" srcId="{7EB0C164-C4C7-40C6-B576-BEB34DC24C20}" destId="{08C3E98C-061B-4C70-AD13-EA784FC65D45}" srcOrd="0" destOrd="0" presId="urn:microsoft.com/office/officeart/2005/8/layout/cycle5"/>
    <dgm:cxn modelId="{DF1658EF-F7F7-4C27-B356-AF7C9462B4D7}" type="presParOf" srcId="{7EB0C164-C4C7-40C6-B576-BEB34DC24C20}" destId="{A8A67786-A37D-46D3-B990-661A2D41980E}" srcOrd="1" destOrd="0" presId="urn:microsoft.com/office/officeart/2005/8/layout/cycle5"/>
    <dgm:cxn modelId="{A76EB107-C91F-4626-B9FC-87E4492142D3}" type="presParOf" srcId="{7EB0C164-C4C7-40C6-B576-BEB34DC24C20}" destId="{B4DD4504-4E0C-4EAE-B09B-EFE038872C31}" srcOrd="2" destOrd="0" presId="urn:microsoft.com/office/officeart/2005/8/layout/cycle5"/>
    <dgm:cxn modelId="{8FE9BC82-02CE-40DF-80AF-8E230B1A3E3B}" type="presParOf" srcId="{7EB0C164-C4C7-40C6-B576-BEB34DC24C20}" destId="{B97A1207-B833-4877-BA21-A22E304FC73B}" srcOrd="3" destOrd="0" presId="urn:microsoft.com/office/officeart/2005/8/layout/cycle5"/>
    <dgm:cxn modelId="{D2188508-02C8-4199-8554-51ACEC76178F}" type="presParOf" srcId="{7EB0C164-C4C7-40C6-B576-BEB34DC24C20}" destId="{82EA0FF7-808A-41A2-9456-BE3E11A2A325}" srcOrd="4" destOrd="0" presId="urn:microsoft.com/office/officeart/2005/8/layout/cycle5"/>
    <dgm:cxn modelId="{74AE668C-58B0-401A-A491-F334787DB3EE}" type="presParOf" srcId="{7EB0C164-C4C7-40C6-B576-BEB34DC24C20}" destId="{BF03F15E-1D09-4D0D-B78B-7EF8C4EBE717}" srcOrd="5" destOrd="0" presId="urn:microsoft.com/office/officeart/2005/8/layout/cycle5"/>
    <dgm:cxn modelId="{AF89D0B3-1186-4A3C-901F-5B0412B8B22E}" type="presParOf" srcId="{7EB0C164-C4C7-40C6-B576-BEB34DC24C20}" destId="{F0A73F96-0B30-4051-B8A0-783167C377C6}" srcOrd="6" destOrd="0" presId="urn:microsoft.com/office/officeart/2005/8/layout/cycle5"/>
    <dgm:cxn modelId="{343837E5-F20F-4A22-ACEB-1B8A8CD7ADDA}" type="presParOf" srcId="{7EB0C164-C4C7-40C6-B576-BEB34DC24C20}" destId="{68BBC0C1-C776-4E27-A0BE-63DC7B85EC27}" srcOrd="7" destOrd="0" presId="urn:microsoft.com/office/officeart/2005/8/layout/cycle5"/>
    <dgm:cxn modelId="{7E5477B7-D25A-4853-BAF7-FE333D258AE8}" type="presParOf" srcId="{7EB0C164-C4C7-40C6-B576-BEB34DC24C20}" destId="{6F47EA8B-C6A0-4882-91A6-307A9F9859BE}" srcOrd="8" destOrd="0" presId="urn:microsoft.com/office/officeart/2005/8/layout/cycle5"/>
    <dgm:cxn modelId="{016FBC74-FC74-4665-8ED8-4C1CB00CB818}" type="presParOf" srcId="{7EB0C164-C4C7-40C6-B576-BEB34DC24C20}" destId="{9C1D2C2E-F74F-4F27-A7B1-A95949FB1234}" srcOrd="9" destOrd="0" presId="urn:microsoft.com/office/officeart/2005/8/layout/cycle5"/>
    <dgm:cxn modelId="{689C2578-6F56-47BA-A5B6-90D209649F1F}" type="presParOf" srcId="{7EB0C164-C4C7-40C6-B576-BEB34DC24C20}" destId="{644BD8CB-A81C-41B0-B86C-D96C9FCD9C60}" srcOrd="10" destOrd="0" presId="urn:microsoft.com/office/officeart/2005/8/layout/cycle5"/>
    <dgm:cxn modelId="{D9BE8389-199B-4A08-86D1-9315B455917B}" type="presParOf" srcId="{7EB0C164-C4C7-40C6-B576-BEB34DC24C20}" destId="{DC0411AC-94B2-46D5-87FC-585CC2F72DB4}" srcOrd="11" destOrd="0" presId="urn:microsoft.com/office/officeart/2005/8/layout/cycle5"/>
    <dgm:cxn modelId="{C78A8E4B-7A98-471C-AAF9-7482AED3D439}" type="presParOf" srcId="{7EB0C164-C4C7-40C6-B576-BEB34DC24C20}" destId="{F8F47A8C-7572-4C39-B99D-1C94FDEB5A37}" srcOrd="12" destOrd="0" presId="urn:microsoft.com/office/officeart/2005/8/layout/cycle5"/>
    <dgm:cxn modelId="{694E2F66-486D-4C82-96D6-8183F03A554A}" type="presParOf" srcId="{7EB0C164-C4C7-40C6-B576-BEB34DC24C20}" destId="{8D9919D1-8B45-4F4E-8F15-F56C4EC5C536}" srcOrd="13" destOrd="0" presId="urn:microsoft.com/office/officeart/2005/8/layout/cycle5"/>
    <dgm:cxn modelId="{EB271488-6176-47C7-866E-5F7AE20E46B0}" type="presParOf" srcId="{7EB0C164-C4C7-40C6-B576-BEB34DC24C20}" destId="{8F51E6D2-D051-4C8E-9922-C6457B1CC2E0}" srcOrd="14" destOrd="0" presId="urn:microsoft.com/office/officeart/2005/8/layout/cycle5"/>
  </dgm:cxnLst>
  <dgm:bg>
    <a:noFill/>
    <a:effectLst>
      <a:glow rad="101600">
        <a:schemeClr val="accent2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04EB09-5293-4913-8B46-EA29756765C5}">
      <dsp:nvSpPr>
        <dsp:cNvPr id="0" name=""/>
        <dsp:cNvSpPr/>
      </dsp:nvSpPr>
      <dsp:spPr>
        <a:xfrm>
          <a:off x="5885" y="660371"/>
          <a:ext cx="1759203" cy="105552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>
              <a:latin typeface="Times New Roman" pitchFamily="18" charset="0"/>
              <a:cs typeface="Times New Roman" pitchFamily="18" charset="0"/>
            </a:rPr>
            <a:t>Noxae</a:t>
          </a:r>
          <a:r>
            <a:rPr lang="it-IT" sz="2000" kern="1200" dirty="0" smtClean="0">
              <a:latin typeface="Times New Roman" pitchFamily="18" charset="0"/>
              <a:cs typeface="Times New Roman" pitchFamily="18" charset="0"/>
            </a:rPr>
            <a:t> periferiche</a:t>
          </a:r>
          <a:endParaRPr lang="it-IT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85" y="660371"/>
        <a:ext cx="1759203" cy="1055521"/>
      </dsp:txXfrm>
    </dsp:sp>
    <dsp:sp modelId="{BEFF3138-5C90-481B-BA8D-E92D1A3710DA}">
      <dsp:nvSpPr>
        <dsp:cNvPr id="0" name=""/>
        <dsp:cNvSpPr/>
      </dsp:nvSpPr>
      <dsp:spPr>
        <a:xfrm>
          <a:off x="1941009" y="969990"/>
          <a:ext cx="372951" cy="43628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/>
        </a:p>
      </dsp:txBody>
      <dsp:txXfrm>
        <a:off x="1941009" y="969990"/>
        <a:ext cx="372951" cy="436282"/>
      </dsp:txXfrm>
    </dsp:sp>
    <dsp:sp modelId="{B056D0D4-0DF1-439A-BE4E-42597DA696FA}">
      <dsp:nvSpPr>
        <dsp:cNvPr id="0" name=""/>
        <dsp:cNvSpPr/>
      </dsp:nvSpPr>
      <dsp:spPr>
        <a:xfrm>
          <a:off x="2468770" y="660371"/>
          <a:ext cx="1759203" cy="105552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latin typeface="Times New Roman" pitchFamily="18" charset="0"/>
              <a:cs typeface="Times New Roman" pitchFamily="18" charset="0"/>
            </a:rPr>
            <a:t>Infiammazione neurogenica</a:t>
          </a:r>
          <a:endParaRPr lang="it-IT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8770" y="660371"/>
        <a:ext cx="1759203" cy="1055521"/>
      </dsp:txXfrm>
    </dsp:sp>
    <dsp:sp modelId="{48C1BD58-367E-4F39-8283-DCC1F2FBA6A1}">
      <dsp:nvSpPr>
        <dsp:cNvPr id="0" name=""/>
        <dsp:cNvSpPr/>
      </dsp:nvSpPr>
      <dsp:spPr>
        <a:xfrm>
          <a:off x="4403893" y="969990"/>
          <a:ext cx="372951" cy="43628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/>
        </a:p>
      </dsp:txBody>
      <dsp:txXfrm>
        <a:off x="4403893" y="969990"/>
        <a:ext cx="372951" cy="436282"/>
      </dsp:txXfrm>
    </dsp:sp>
    <dsp:sp modelId="{26CC3810-F9AF-4246-A98D-9E2E05467B79}">
      <dsp:nvSpPr>
        <dsp:cNvPr id="0" name=""/>
        <dsp:cNvSpPr/>
      </dsp:nvSpPr>
      <dsp:spPr>
        <a:xfrm>
          <a:off x="4931654" y="660371"/>
          <a:ext cx="1759203" cy="105552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Times New Roman" pitchFamily="18" charset="0"/>
              <a:cs typeface="Times New Roman" pitchFamily="18" charset="0"/>
            </a:rPr>
            <a:t>Dolore Neuropatico</a:t>
          </a:r>
          <a:endParaRPr lang="it-IT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31654" y="660371"/>
        <a:ext cx="1759203" cy="10555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130385-6F5B-4F31-A408-18FC2E9F4E1A}">
      <dsp:nvSpPr>
        <dsp:cNvPr id="0" name=""/>
        <dsp:cNvSpPr/>
      </dsp:nvSpPr>
      <dsp:spPr>
        <a:xfrm>
          <a:off x="0" y="688660"/>
          <a:ext cx="6288360" cy="453600"/>
        </a:xfrm>
        <a:prstGeom prst="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70DB1C-D80C-4706-8EA7-5A9FCA2B1D38}">
      <dsp:nvSpPr>
        <dsp:cNvPr id="0" name=""/>
        <dsp:cNvSpPr/>
      </dsp:nvSpPr>
      <dsp:spPr>
        <a:xfrm>
          <a:off x="299372" y="54955"/>
          <a:ext cx="5987446" cy="899385"/>
        </a:xfrm>
        <a:prstGeom prst="roundRect">
          <a:avLst/>
        </a:prstGeom>
        <a:solidFill>
          <a:srgbClr val="C00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380" tIns="0" rIns="1663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Times New Roman" pitchFamily="18" charset="0"/>
              <a:cs typeface="Times New Roman" pitchFamily="18" charset="0"/>
            </a:rPr>
            <a:t>Riduzione degli stimoli scatenanti 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Times New Roman" pitchFamily="18" charset="0"/>
              <a:cs typeface="Times New Roman" pitchFamily="18" charset="0"/>
            </a:rPr>
            <a:t>dei fattori irritanti</a:t>
          </a:r>
          <a:endParaRPr lang="it-IT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9372" y="54955"/>
        <a:ext cx="5987446" cy="899385"/>
      </dsp:txXfrm>
    </dsp:sp>
    <dsp:sp modelId="{E5D78B84-CBF6-45F2-AF22-CBD68BA51DBC}">
      <dsp:nvSpPr>
        <dsp:cNvPr id="0" name=""/>
        <dsp:cNvSpPr/>
      </dsp:nvSpPr>
      <dsp:spPr>
        <a:xfrm>
          <a:off x="0" y="1505140"/>
          <a:ext cx="6288360" cy="453600"/>
        </a:xfrm>
        <a:prstGeom prst="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3D8FED-9FFC-4C07-ADB9-D0F4D64BF083}">
      <dsp:nvSpPr>
        <dsp:cNvPr id="0" name=""/>
        <dsp:cNvSpPr/>
      </dsp:nvSpPr>
      <dsp:spPr>
        <a:xfrm>
          <a:off x="314418" y="1239460"/>
          <a:ext cx="4401852" cy="531360"/>
        </a:xfrm>
        <a:prstGeom prst="roundRect">
          <a:avLst/>
        </a:prstGeom>
        <a:solidFill>
          <a:srgbClr val="C00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380" tIns="0" rIns="1663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Times New Roman" pitchFamily="18" charset="0"/>
              <a:cs typeface="Times New Roman" pitchFamily="18" charset="0"/>
            </a:rPr>
            <a:t>Blocco nocicettivo periferico</a:t>
          </a:r>
          <a:endParaRPr lang="it-IT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418" y="1239460"/>
        <a:ext cx="4401852" cy="531360"/>
      </dsp:txXfrm>
    </dsp:sp>
    <dsp:sp modelId="{FED26301-3C8E-4FAF-9F1D-0DE0F04E32C7}">
      <dsp:nvSpPr>
        <dsp:cNvPr id="0" name=""/>
        <dsp:cNvSpPr/>
      </dsp:nvSpPr>
      <dsp:spPr>
        <a:xfrm>
          <a:off x="0" y="2321620"/>
          <a:ext cx="6288360" cy="453600"/>
        </a:xfrm>
        <a:prstGeom prst="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6E4556-2E9E-4FCD-B502-70BB0974A4C2}">
      <dsp:nvSpPr>
        <dsp:cNvPr id="0" name=""/>
        <dsp:cNvSpPr/>
      </dsp:nvSpPr>
      <dsp:spPr>
        <a:xfrm>
          <a:off x="314418" y="2055940"/>
          <a:ext cx="3825781" cy="531360"/>
        </a:xfrm>
        <a:prstGeom prst="roundRect">
          <a:avLst/>
        </a:prstGeom>
        <a:solidFill>
          <a:srgbClr val="C00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380" tIns="0" rIns="1663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Times New Roman" pitchFamily="18" charset="0"/>
              <a:cs typeface="Times New Roman" pitchFamily="18" charset="0"/>
            </a:rPr>
            <a:t>Inibizione Centrale</a:t>
          </a:r>
          <a:endParaRPr lang="it-IT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418" y="2055940"/>
        <a:ext cx="3825781" cy="531360"/>
      </dsp:txXfrm>
    </dsp:sp>
    <dsp:sp modelId="{E4555957-B1B7-4F65-B013-C7A9C21A5302}">
      <dsp:nvSpPr>
        <dsp:cNvPr id="0" name=""/>
        <dsp:cNvSpPr/>
      </dsp:nvSpPr>
      <dsp:spPr>
        <a:xfrm>
          <a:off x="0" y="3138100"/>
          <a:ext cx="6288360" cy="453600"/>
        </a:xfrm>
        <a:prstGeom prst="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B9B278-09A7-4881-AED3-A0D55B4E7263}">
      <dsp:nvSpPr>
        <dsp:cNvPr id="0" name=""/>
        <dsp:cNvSpPr/>
      </dsp:nvSpPr>
      <dsp:spPr>
        <a:xfrm>
          <a:off x="314418" y="2872420"/>
          <a:ext cx="5714484" cy="531360"/>
        </a:xfrm>
        <a:prstGeom prst="roundRect">
          <a:avLst/>
        </a:prstGeom>
        <a:solidFill>
          <a:srgbClr val="C00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380" tIns="0" rIns="1663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Times New Roman" pitchFamily="18" charset="0"/>
              <a:cs typeface="Times New Roman" pitchFamily="18" charset="0"/>
            </a:rPr>
            <a:t>Azione diretta al pavimento pelvico</a:t>
          </a:r>
          <a:endParaRPr lang="it-IT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418" y="2872420"/>
        <a:ext cx="5714484" cy="531360"/>
      </dsp:txXfrm>
    </dsp:sp>
    <dsp:sp modelId="{3B4E6442-6543-4C67-A806-2E6181EA517F}">
      <dsp:nvSpPr>
        <dsp:cNvPr id="0" name=""/>
        <dsp:cNvSpPr/>
      </dsp:nvSpPr>
      <dsp:spPr>
        <a:xfrm>
          <a:off x="0" y="4171964"/>
          <a:ext cx="6288360" cy="453600"/>
        </a:xfrm>
        <a:prstGeom prst="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coolSlan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C7DB07-C867-4652-A66C-0B216A539E1B}">
      <dsp:nvSpPr>
        <dsp:cNvPr id="0" name=""/>
        <dsp:cNvSpPr/>
      </dsp:nvSpPr>
      <dsp:spPr>
        <a:xfrm>
          <a:off x="299372" y="3688900"/>
          <a:ext cx="5987446" cy="748744"/>
        </a:xfrm>
        <a:prstGeom prst="roundRect">
          <a:avLst/>
        </a:prstGeom>
        <a:solidFill>
          <a:srgbClr val="C00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380" tIns="0" rIns="1663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Times New Roman" pitchFamily="18" charset="0"/>
              <a:cs typeface="Times New Roman" pitchFamily="18" charset="0"/>
            </a:rPr>
            <a:t>Azione diretta alle ramificazioni </a:t>
          </a:r>
          <a:r>
            <a:rPr lang="it-IT" sz="2400" kern="1200" dirty="0" err="1" smtClean="0">
              <a:latin typeface="Times New Roman" pitchFamily="18" charset="0"/>
              <a:cs typeface="Times New Roman" pitchFamily="18" charset="0"/>
            </a:rPr>
            <a:t>psicosessuologiche</a:t>
          </a:r>
          <a:r>
            <a:rPr lang="it-IT" sz="2400" kern="1200" dirty="0" smtClean="0">
              <a:latin typeface="Times New Roman" pitchFamily="18" charset="0"/>
              <a:cs typeface="Times New Roman" pitchFamily="18" charset="0"/>
            </a:rPr>
            <a:t> della sindrome</a:t>
          </a:r>
          <a:endParaRPr lang="it-IT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9372" y="3688900"/>
        <a:ext cx="5987446" cy="7487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6C2609-9788-4D34-98BE-5CB30D9FC362}">
      <dsp:nvSpPr>
        <dsp:cNvPr id="0" name=""/>
        <dsp:cNvSpPr/>
      </dsp:nvSpPr>
      <dsp:spPr>
        <a:xfrm>
          <a:off x="25254" y="0"/>
          <a:ext cx="4179792" cy="94298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i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Dose iniziale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i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a 25mg/</a:t>
          </a:r>
          <a:r>
            <a:rPr lang="it-IT" sz="2800" i="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die</a:t>
          </a:r>
          <a:endParaRPr lang="it-IT" sz="2800" i="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5254" y="0"/>
        <a:ext cx="3228969" cy="942981"/>
      </dsp:txXfrm>
    </dsp:sp>
    <dsp:sp modelId="{1051CB88-4AAE-42FC-8951-2A142B60C0E7}">
      <dsp:nvSpPr>
        <dsp:cNvPr id="0" name=""/>
        <dsp:cNvSpPr/>
      </dsp:nvSpPr>
      <dsp:spPr>
        <a:xfrm>
          <a:off x="373261" y="1100145"/>
          <a:ext cx="4230302" cy="94298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Incremento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10-25 mg/sett</a:t>
          </a:r>
          <a:r>
            <a:rPr lang="it-IT" sz="33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it-IT" sz="33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73261" y="1100145"/>
        <a:ext cx="3244102" cy="942981"/>
      </dsp:txXfrm>
    </dsp:sp>
    <dsp:sp modelId="{9CBAAEBB-6923-467C-9479-DD15F2864629}">
      <dsp:nvSpPr>
        <dsp:cNvPr id="0" name=""/>
        <dsp:cNvSpPr/>
      </dsp:nvSpPr>
      <dsp:spPr>
        <a:xfrm>
          <a:off x="746523" y="2200290"/>
          <a:ext cx="4230302" cy="94298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Non oltre 150 mg/</a:t>
          </a:r>
          <a:r>
            <a:rPr lang="it-IT" sz="28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die</a:t>
          </a:r>
          <a:endParaRPr lang="it-IT" sz="28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46523" y="2200290"/>
        <a:ext cx="3244102" cy="942981"/>
      </dsp:txXfrm>
    </dsp:sp>
    <dsp:sp modelId="{E21D7044-8CB3-47D3-8F7B-E518DC0B027F}">
      <dsp:nvSpPr>
        <dsp:cNvPr id="0" name=""/>
        <dsp:cNvSpPr/>
      </dsp:nvSpPr>
      <dsp:spPr>
        <a:xfrm>
          <a:off x="3617364" y="715094"/>
          <a:ext cx="612938" cy="612938"/>
        </a:xfrm>
        <a:prstGeom prst="downArrow">
          <a:avLst>
            <a:gd name="adj1" fmla="val 55000"/>
            <a:gd name="adj2" fmla="val 45000"/>
          </a:avLst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700" kern="1200"/>
        </a:p>
      </dsp:txBody>
      <dsp:txXfrm>
        <a:off x="3617364" y="715094"/>
        <a:ext cx="612938" cy="612938"/>
      </dsp:txXfrm>
    </dsp:sp>
    <dsp:sp modelId="{109DBE11-C79F-4D6D-925F-6D5659644903}">
      <dsp:nvSpPr>
        <dsp:cNvPr id="0" name=""/>
        <dsp:cNvSpPr/>
      </dsp:nvSpPr>
      <dsp:spPr>
        <a:xfrm>
          <a:off x="3990626" y="1808953"/>
          <a:ext cx="612938" cy="612938"/>
        </a:xfrm>
        <a:prstGeom prst="downArrow">
          <a:avLst>
            <a:gd name="adj1" fmla="val 55000"/>
            <a:gd name="adj2" fmla="val 45000"/>
          </a:avLst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700" kern="1200"/>
        </a:p>
      </dsp:txBody>
      <dsp:txXfrm>
        <a:off x="3990626" y="1808953"/>
        <a:ext cx="612938" cy="61293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6C2609-9788-4D34-98BE-5CB30D9FC362}">
      <dsp:nvSpPr>
        <dsp:cNvPr id="0" name=""/>
        <dsp:cNvSpPr/>
      </dsp:nvSpPr>
      <dsp:spPr>
        <a:xfrm>
          <a:off x="25254" y="0"/>
          <a:ext cx="4179792" cy="94298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i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Dose iniziale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i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300mg/</a:t>
          </a:r>
          <a:r>
            <a:rPr lang="it-IT" sz="2800" i="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die</a:t>
          </a:r>
          <a:r>
            <a:rPr lang="it-IT" sz="2800" i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it-IT" sz="2000" i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(in 3 dosi)</a:t>
          </a:r>
          <a:endParaRPr lang="it-IT" sz="2800" i="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5254" y="0"/>
        <a:ext cx="3228969" cy="942981"/>
      </dsp:txXfrm>
    </dsp:sp>
    <dsp:sp modelId="{1051CB88-4AAE-42FC-8951-2A142B60C0E7}">
      <dsp:nvSpPr>
        <dsp:cNvPr id="0" name=""/>
        <dsp:cNvSpPr/>
      </dsp:nvSpPr>
      <dsp:spPr>
        <a:xfrm>
          <a:off x="373261" y="1100145"/>
          <a:ext cx="4230302" cy="94298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Incremento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300 mg/sett</a:t>
          </a:r>
          <a:r>
            <a:rPr lang="it-IT" sz="33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it-IT" sz="33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73261" y="1100145"/>
        <a:ext cx="3244102" cy="942981"/>
      </dsp:txXfrm>
    </dsp:sp>
    <dsp:sp modelId="{9CBAAEBB-6923-467C-9479-DD15F2864629}">
      <dsp:nvSpPr>
        <dsp:cNvPr id="0" name=""/>
        <dsp:cNvSpPr/>
      </dsp:nvSpPr>
      <dsp:spPr>
        <a:xfrm>
          <a:off x="746523" y="2200290"/>
          <a:ext cx="4230302" cy="94298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Non oltre 3600 mg/</a:t>
          </a:r>
          <a:r>
            <a:rPr lang="it-IT" sz="28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die</a:t>
          </a:r>
          <a:endParaRPr lang="it-IT" sz="28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46523" y="2200290"/>
        <a:ext cx="3244102" cy="942981"/>
      </dsp:txXfrm>
    </dsp:sp>
    <dsp:sp modelId="{E21D7044-8CB3-47D3-8F7B-E518DC0B027F}">
      <dsp:nvSpPr>
        <dsp:cNvPr id="0" name=""/>
        <dsp:cNvSpPr/>
      </dsp:nvSpPr>
      <dsp:spPr>
        <a:xfrm>
          <a:off x="3617364" y="715094"/>
          <a:ext cx="612938" cy="612938"/>
        </a:xfrm>
        <a:prstGeom prst="downArrow">
          <a:avLst>
            <a:gd name="adj1" fmla="val 55000"/>
            <a:gd name="adj2" fmla="val 45000"/>
          </a:avLst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700" kern="1200"/>
        </a:p>
      </dsp:txBody>
      <dsp:txXfrm>
        <a:off x="3617364" y="715094"/>
        <a:ext cx="612938" cy="612938"/>
      </dsp:txXfrm>
    </dsp:sp>
    <dsp:sp modelId="{109DBE11-C79F-4D6D-925F-6D5659644903}">
      <dsp:nvSpPr>
        <dsp:cNvPr id="0" name=""/>
        <dsp:cNvSpPr/>
      </dsp:nvSpPr>
      <dsp:spPr>
        <a:xfrm>
          <a:off x="3990626" y="1808953"/>
          <a:ext cx="612938" cy="612938"/>
        </a:xfrm>
        <a:prstGeom prst="downArrow">
          <a:avLst>
            <a:gd name="adj1" fmla="val 55000"/>
            <a:gd name="adj2" fmla="val 45000"/>
          </a:avLst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700" kern="1200"/>
        </a:p>
      </dsp:txBody>
      <dsp:txXfrm>
        <a:off x="3990626" y="1808953"/>
        <a:ext cx="612938" cy="61293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C3E98C-061B-4C70-AD13-EA784FC65D45}">
      <dsp:nvSpPr>
        <dsp:cNvPr id="0" name=""/>
        <dsp:cNvSpPr/>
      </dsp:nvSpPr>
      <dsp:spPr>
        <a:xfrm>
          <a:off x="2892227" y="577"/>
          <a:ext cx="1573659" cy="10228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err="1" smtClean="0"/>
            <a:t>Sedazione</a:t>
          </a:r>
          <a:endParaRPr lang="it-IT" sz="2100" kern="1200" dirty="0"/>
        </a:p>
      </dsp:txBody>
      <dsp:txXfrm>
        <a:off x="2892227" y="577"/>
        <a:ext cx="1573659" cy="1022878"/>
      </dsp:txXfrm>
    </dsp:sp>
    <dsp:sp modelId="{B4DD4504-4E0C-4EAE-B09B-EFE038872C31}">
      <dsp:nvSpPr>
        <dsp:cNvPr id="0" name=""/>
        <dsp:cNvSpPr/>
      </dsp:nvSpPr>
      <dsp:spPr>
        <a:xfrm>
          <a:off x="1636600" y="512016"/>
          <a:ext cx="4084912" cy="4084912"/>
        </a:xfrm>
        <a:custGeom>
          <a:avLst/>
          <a:gdLst/>
          <a:ahLst/>
          <a:cxnLst/>
          <a:rect l="0" t="0" r="0" b="0"/>
          <a:pathLst>
            <a:path>
              <a:moveTo>
                <a:pt x="1045089" y="260073"/>
              </a:moveTo>
              <a:arcTo wR="2042456" hR="2042456" stAng="14446197" swAng="-1210955"/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>
          <a:bevelT w="165100" prst="coolSlant"/>
        </a:sp3d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B97A1207-B833-4877-BA21-A22E304FC73B}">
      <dsp:nvSpPr>
        <dsp:cNvPr id="0" name=""/>
        <dsp:cNvSpPr/>
      </dsp:nvSpPr>
      <dsp:spPr>
        <a:xfrm>
          <a:off x="949736" y="1411880"/>
          <a:ext cx="1573659" cy="10228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Secchezza fauci</a:t>
          </a:r>
          <a:endParaRPr lang="it-IT" sz="2100" kern="1200" dirty="0"/>
        </a:p>
      </dsp:txBody>
      <dsp:txXfrm>
        <a:off x="949736" y="1411880"/>
        <a:ext cx="1573659" cy="1022878"/>
      </dsp:txXfrm>
    </dsp:sp>
    <dsp:sp modelId="{BF03F15E-1D09-4D0D-B78B-7EF8C4EBE717}">
      <dsp:nvSpPr>
        <dsp:cNvPr id="0" name=""/>
        <dsp:cNvSpPr/>
      </dsp:nvSpPr>
      <dsp:spPr>
        <a:xfrm>
          <a:off x="1636600" y="512016"/>
          <a:ext cx="4084912" cy="4084912"/>
        </a:xfrm>
        <a:custGeom>
          <a:avLst/>
          <a:gdLst/>
          <a:ahLst/>
          <a:cxnLst/>
          <a:rect l="0" t="0" r="0" b="0"/>
          <a:pathLst>
            <a:path>
              <a:moveTo>
                <a:pt x="4907" y="2183955"/>
              </a:moveTo>
              <a:arcTo wR="2042456" hR="2042456" stAng="10561646" swAng="-1359275"/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F0A73F96-0B30-4051-B8A0-783167C377C6}">
      <dsp:nvSpPr>
        <dsp:cNvPr id="0" name=""/>
        <dsp:cNvSpPr/>
      </dsp:nvSpPr>
      <dsp:spPr>
        <a:xfrm>
          <a:off x="1691701" y="3695415"/>
          <a:ext cx="1573659" cy="10228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Nausea e vomito</a:t>
          </a:r>
          <a:endParaRPr lang="it-IT" sz="2100" kern="1200" dirty="0"/>
        </a:p>
      </dsp:txBody>
      <dsp:txXfrm>
        <a:off x="1691701" y="3695415"/>
        <a:ext cx="1573659" cy="1022878"/>
      </dsp:txXfrm>
    </dsp:sp>
    <dsp:sp modelId="{6F47EA8B-C6A0-4882-91A6-307A9F9859BE}">
      <dsp:nvSpPr>
        <dsp:cNvPr id="0" name=""/>
        <dsp:cNvSpPr/>
      </dsp:nvSpPr>
      <dsp:spPr>
        <a:xfrm>
          <a:off x="1636600" y="512016"/>
          <a:ext cx="4084912" cy="4084912"/>
        </a:xfrm>
        <a:custGeom>
          <a:avLst/>
          <a:gdLst/>
          <a:ahLst/>
          <a:cxnLst/>
          <a:rect l="0" t="0" r="0" b="0"/>
          <a:pathLst>
            <a:path>
              <a:moveTo>
                <a:pt x="1791988" y="4069496"/>
              </a:moveTo>
              <a:arcTo wR="2042456" hR="2042456" stAng="5822637" swAng="-845274"/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C1D2C2E-F74F-4F27-A7B1-A95949FB1234}">
      <dsp:nvSpPr>
        <dsp:cNvPr id="0" name=""/>
        <dsp:cNvSpPr/>
      </dsp:nvSpPr>
      <dsp:spPr>
        <a:xfrm>
          <a:off x="4092753" y="3695415"/>
          <a:ext cx="1573659" cy="10228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Stipsi</a:t>
          </a:r>
          <a:endParaRPr lang="it-IT" sz="2100" kern="1200" dirty="0"/>
        </a:p>
      </dsp:txBody>
      <dsp:txXfrm>
        <a:off x="4092753" y="3695415"/>
        <a:ext cx="1573659" cy="1022878"/>
      </dsp:txXfrm>
    </dsp:sp>
    <dsp:sp modelId="{DC0411AC-94B2-46D5-87FC-585CC2F72DB4}">
      <dsp:nvSpPr>
        <dsp:cNvPr id="0" name=""/>
        <dsp:cNvSpPr/>
      </dsp:nvSpPr>
      <dsp:spPr>
        <a:xfrm>
          <a:off x="1636600" y="512016"/>
          <a:ext cx="4084912" cy="4084912"/>
        </a:xfrm>
        <a:custGeom>
          <a:avLst/>
          <a:gdLst/>
          <a:ahLst/>
          <a:cxnLst/>
          <a:rect l="0" t="0" r="0" b="0"/>
          <a:pathLst>
            <a:path>
              <a:moveTo>
                <a:pt x="3868293" y="2957849"/>
              </a:moveTo>
              <a:arcTo wR="2042456" hR="2042456" stAng="1597629" swAng="-1359275"/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F8F47A8C-7572-4C39-B99D-1C94FDEB5A37}">
      <dsp:nvSpPr>
        <dsp:cNvPr id="0" name=""/>
        <dsp:cNvSpPr/>
      </dsp:nvSpPr>
      <dsp:spPr>
        <a:xfrm>
          <a:off x="4834718" y="1411880"/>
          <a:ext cx="1573659" cy="10228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Incremento di peso</a:t>
          </a:r>
          <a:endParaRPr lang="it-IT" sz="2100" kern="1200" dirty="0"/>
        </a:p>
      </dsp:txBody>
      <dsp:txXfrm>
        <a:off x="4834718" y="1411880"/>
        <a:ext cx="1573659" cy="1022878"/>
      </dsp:txXfrm>
    </dsp:sp>
    <dsp:sp modelId="{8F51E6D2-D051-4C8E-9922-C6457B1CC2E0}">
      <dsp:nvSpPr>
        <dsp:cNvPr id="0" name=""/>
        <dsp:cNvSpPr/>
      </dsp:nvSpPr>
      <dsp:spPr>
        <a:xfrm>
          <a:off x="1636600" y="512016"/>
          <a:ext cx="4084912" cy="4084912"/>
        </a:xfrm>
        <a:custGeom>
          <a:avLst/>
          <a:gdLst/>
          <a:ahLst/>
          <a:cxnLst/>
          <a:rect l="0" t="0" r="0" b="0"/>
          <a:pathLst>
            <a:path>
              <a:moveTo>
                <a:pt x="3593527" y="713620"/>
              </a:moveTo>
              <a:arcTo wR="2042456" hR="2042456" stAng="19164758" swAng="-1210955"/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75CA2-B81C-4E6A-A18E-CC48DE6B11F2}" type="datetimeFigureOut">
              <a:rPr lang="it-IT" smtClean="0"/>
              <a:pPr/>
              <a:t>24/11/2011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00D8D-D78A-4B4C-BD3A-E598DA70525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C9F4-5817-4C04-AC6D-04109DFA9F3E}" type="datetimeFigureOut">
              <a:rPr lang="it-IT" smtClean="0"/>
              <a:pPr/>
              <a:t>24/11/2011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A07B9-A42E-496B-9043-79BDD21D83E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A07B9-A42E-496B-9043-79BDD21D83E0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Alla luce delle seguenti recenti acquisizioni oggi l’approccio al dolore neuropatico non deve essere unicamente incentrato sull’interruzione farmacologica della trasmissione</a:t>
            </a:r>
          </a:p>
          <a:p>
            <a:r>
              <a:rPr lang="it-IT" dirty="0" smtClean="0"/>
              <a:t>del dolore per azione nei confronti dei neurotrasmettitori sulle cellule neuronali,ma è</a:t>
            </a:r>
          </a:p>
          <a:p>
            <a:r>
              <a:rPr lang="it-IT" dirty="0" smtClean="0"/>
              <a:t>Possibile agire anche sulla modulazione di cellule non neuronali quali i mastociti e le cellule microgliali oltre che sui meccanismi dell’infiammazione neurogenica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A07B9-A42E-496B-9043-79BDD21D83E0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Alla luce delle seguenti recenti acquisizioni oggi l’approccio al dolore neuropatico non deve essere unicamente incentrato sull’interruzione farmacologica della trasmissione</a:t>
            </a:r>
          </a:p>
          <a:p>
            <a:r>
              <a:rPr lang="it-IT" dirty="0" smtClean="0"/>
              <a:t>del dolore per azione nei confronti dei neurotrasmettitori sulle cellule neuronali,ma è</a:t>
            </a:r>
          </a:p>
          <a:p>
            <a:r>
              <a:rPr lang="it-IT" dirty="0" smtClean="0"/>
              <a:t>Possibile agire anche sulla modulazione di cellule non neuronali quali i mastociti e le cellule microgliali oltre che sui meccanismi dell’infiammazione neurogenica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A07B9-A42E-496B-9043-79BDD21D83E0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C633E3-1E10-4237-8B15-421923BF8B0F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Ladies and Gentlemen,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I reported to you our experience in the treatment of localized vuvlo-di-nia trough Transcutaneous electrical nerve stimulation (TENS)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In this double arm randomised trial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C633E3-1E10-4237-8B15-421923BF8B0F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Ladies and Gentlemen,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I reported to you our experience in the treatment of localized vuvlo-di-nia trough Transcutaneous electrical nerve stimulation (TENS)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In this double arm randomised trial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C633E3-1E10-4237-8B15-421923BF8B0F}" type="slidenum">
              <a:rPr lang="it-IT" smtClean="0"/>
              <a:pPr/>
              <a:t>30</a:t>
            </a:fld>
            <a:endParaRPr lang="it-IT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dirty="0" err="1" smtClean="0"/>
              <a:t>Ladies</a:t>
            </a:r>
            <a:r>
              <a:rPr lang="it-IT" dirty="0" smtClean="0"/>
              <a:t> and Gentlemen,</a:t>
            </a:r>
          </a:p>
          <a:p>
            <a:pPr eaLnBrk="1" hangingPunct="1">
              <a:spcBef>
                <a:spcPct val="0"/>
              </a:spcBef>
            </a:pPr>
            <a:r>
              <a:rPr lang="it-IT" dirty="0" smtClean="0"/>
              <a:t>I </a:t>
            </a:r>
            <a:r>
              <a:rPr lang="it-IT" dirty="0" err="1" smtClean="0"/>
              <a:t>reported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experience</a:t>
            </a:r>
            <a:r>
              <a:rPr lang="it-IT" dirty="0" smtClean="0"/>
              <a:t> in the treatment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localized</a:t>
            </a:r>
            <a:r>
              <a:rPr lang="it-IT" dirty="0" smtClean="0"/>
              <a:t> </a:t>
            </a:r>
            <a:r>
              <a:rPr lang="it-IT" dirty="0" err="1" smtClean="0"/>
              <a:t>vuvlo-di-nia</a:t>
            </a:r>
            <a:r>
              <a:rPr lang="it-IT" dirty="0" smtClean="0"/>
              <a:t> </a:t>
            </a:r>
            <a:r>
              <a:rPr lang="it-IT" dirty="0" err="1" smtClean="0"/>
              <a:t>trough</a:t>
            </a:r>
            <a:r>
              <a:rPr lang="it-IT" dirty="0" smtClean="0"/>
              <a:t> </a:t>
            </a:r>
            <a:r>
              <a:rPr lang="it-IT" dirty="0" err="1" smtClean="0"/>
              <a:t>Transcutaneous</a:t>
            </a:r>
            <a:r>
              <a:rPr lang="it-IT" dirty="0" smtClean="0"/>
              <a:t> </a:t>
            </a:r>
            <a:r>
              <a:rPr lang="it-IT" dirty="0" err="1" smtClean="0"/>
              <a:t>electrical</a:t>
            </a:r>
            <a:r>
              <a:rPr lang="it-IT" dirty="0" smtClean="0"/>
              <a:t> </a:t>
            </a:r>
            <a:r>
              <a:rPr lang="it-IT" dirty="0" err="1" smtClean="0"/>
              <a:t>nerve</a:t>
            </a:r>
            <a:r>
              <a:rPr lang="it-IT" dirty="0" smtClean="0"/>
              <a:t> </a:t>
            </a:r>
            <a:r>
              <a:rPr lang="it-IT" dirty="0" err="1" smtClean="0"/>
              <a:t>stimulation</a:t>
            </a:r>
            <a:r>
              <a:rPr lang="it-IT" dirty="0" smtClean="0"/>
              <a:t> (TENS)</a:t>
            </a:r>
          </a:p>
          <a:p>
            <a:pPr eaLnBrk="1" hangingPunct="1">
              <a:spcBef>
                <a:spcPct val="0"/>
              </a:spcBef>
            </a:pPr>
            <a:r>
              <a:rPr lang="it-IT" dirty="0" smtClean="0"/>
              <a:t>In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double</a:t>
            </a:r>
            <a:r>
              <a:rPr lang="it-IT" dirty="0" smtClean="0"/>
              <a:t> </a:t>
            </a:r>
            <a:r>
              <a:rPr lang="it-IT" dirty="0" err="1" smtClean="0"/>
              <a:t>arm</a:t>
            </a:r>
            <a:r>
              <a:rPr lang="it-IT" dirty="0" smtClean="0"/>
              <a:t> </a:t>
            </a:r>
            <a:r>
              <a:rPr lang="it-IT" dirty="0" err="1" smtClean="0"/>
              <a:t>randomised</a:t>
            </a:r>
            <a:r>
              <a:rPr lang="it-IT" dirty="0" smtClean="0"/>
              <a:t> trial</a:t>
            </a:r>
          </a:p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E70F0-CC34-4962-AFEE-29AAFAF22A9F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E70F0-CC34-4962-AFEE-29AAFAF22A9F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A07B9-A42E-496B-9043-79BDD21D83E0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A07B9-A42E-496B-9043-79BDD21D83E0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556792" y="1907704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Mast</a:t>
            </a:r>
            <a:r>
              <a:rPr lang="it-IT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cell-dependent</a:t>
            </a:r>
            <a:r>
              <a:rPr lang="it-IT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excitation</a:t>
            </a:r>
            <a:r>
              <a:rPr lang="it-IT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visceral-nociceptive</a:t>
            </a:r>
            <a:r>
              <a:rPr lang="it-IT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it-IT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it-IT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irritable</a:t>
            </a:r>
            <a:r>
              <a:rPr lang="it-IT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bowel</a:t>
            </a:r>
            <a:r>
              <a:rPr lang="it-IT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syndrome</a:t>
            </a:r>
            <a:r>
              <a:rPr lang="it-IT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A07B9-A42E-496B-9043-79BDD21D83E0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err="1" smtClean="0"/>
              <a:t>Gastroenterology</a:t>
            </a:r>
            <a:r>
              <a:rPr lang="it-IT" dirty="0" smtClean="0"/>
              <a:t>. 2007 Jan;132(1):26-37.</a:t>
            </a:r>
          </a:p>
          <a:p>
            <a:r>
              <a:rPr lang="it-IT" dirty="0" err="1" smtClean="0"/>
              <a:t>Mast</a:t>
            </a:r>
            <a:r>
              <a:rPr lang="it-IT" dirty="0" smtClean="0"/>
              <a:t> </a:t>
            </a:r>
            <a:r>
              <a:rPr lang="it-IT" dirty="0" err="1" smtClean="0"/>
              <a:t>cell-dependent</a:t>
            </a:r>
            <a:r>
              <a:rPr lang="it-IT" dirty="0" smtClean="0"/>
              <a:t> </a:t>
            </a:r>
            <a:r>
              <a:rPr lang="it-IT" dirty="0" err="1" smtClean="0"/>
              <a:t>excitation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visceral-nociceptive</a:t>
            </a:r>
            <a:r>
              <a:rPr lang="it-IT" dirty="0" smtClean="0"/>
              <a:t> </a:t>
            </a:r>
            <a:r>
              <a:rPr lang="it-IT" dirty="0" err="1" smtClean="0"/>
              <a:t>sensory</a:t>
            </a:r>
            <a:r>
              <a:rPr lang="it-IT" dirty="0" smtClean="0"/>
              <a:t> </a:t>
            </a:r>
            <a:r>
              <a:rPr lang="it-IT" dirty="0" err="1" smtClean="0"/>
              <a:t>neurons</a:t>
            </a:r>
            <a:r>
              <a:rPr lang="it-IT" dirty="0" smtClean="0"/>
              <a:t> in </a:t>
            </a:r>
            <a:r>
              <a:rPr lang="it-IT" dirty="0" err="1" smtClean="0"/>
              <a:t>irritable</a:t>
            </a:r>
            <a:r>
              <a:rPr lang="it-IT" dirty="0" smtClean="0"/>
              <a:t> </a:t>
            </a:r>
            <a:r>
              <a:rPr lang="it-IT" dirty="0" err="1" smtClean="0"/>
              <a:t>bowel</a:t>
            </a:r>
            <a:r>
              <a:rPr lang="it-IT" dirty="0" smtClean="0"/>
              <a:t> </a:t>
            </a:r>
            <a:r>
              <a:rPr lang="it-IT" dirty="0" err="1" smtClean="0"/>
              <a:t>syndrome</a:t>
            </a:r>
            <a:r>
              <a:rPr lang="it-IT" dirty="0" smtClean="0"/>
              <a:t>.</a:t>
            </a:r>
          </a:p>
          <a:p>
            <a:r>
              <a:rPr lang="it-IT" dirty="0" smtClean="0"/>
              <a:t>Barbara G, </a:t>
            </a:r>
            <a:r>
              <a:rPr lang="it-IT" dirty="0" err="1" smtClean="0"/>
              <a:t>Wang</a:t>
            </a:r>
            <a:r>
              <a:rPr lang="it-IT" dirty="0" smtClean="0"/>
              <a:t> B, </a:t>
            </a:r>
            <a:r>
              <a:rPr lang="it-IT" dirty="0" err="1" smtClean="0"/>
              <a:t>Stanghellini</a:t>
            </a:r>
            <a:r>
              <a:rPr lang="it-IT" dirty="0" smtClean="0"/>
              <a:t> V, de Giorgio R, </a:t>
            </a:r>
            <a:r>
              <a:rPr lang="it-IT" dirty="0" err="1" smtClean="0"/>
              <a:t>Cremon</a:t>
            </a:r>
            <a:r>
              <a:rPr lang="it-IT" dirty="0" smtClean="0"/>
              <a:t> C, Di Nardo G, Trevisani M, Campi B, </a:t>
            </a:r>
            <a:r>
              <a:rPr lang="it-IT" dirty="0" err="1" smtClean="0"/>
              <a:t>Geppetti</a:t>
            </a:r>
            <a:r>
              <a:rPr lang="it-IT" dirty="0" smtClean="0"/>
              <a:t> P, Tonini M, </a:t>
            </a:r>
            <a:r>
              <a:rPr lang="it-IT" dirty="0" err="1" smtClean="0"/>
              <a:t>Bunnett</a:t>
            </a:r>
            <a:r>
              <a:rPr lang="it-IT" dirty="0" smtClean="0"/>
              <a:t> NW, </a:t>
            </a:r>
            <a:r>
              <a:rPr lang="it-IT" dirty="0" err="1" smtClean="0"/>
              <a:t>Grundy</a:t>
            </a:r>
            <a:r>
              <a:rPr lang="it-IT" dirty="0" smtClean="0"/>
              <a:t> D, </a:t>
            </a:r>
            <a:r>
              <a:rPr lang="it-IT" dirty="0" err="1" smtClean="0"/>
              <a:t>Corinaldesi</a:t>
            </a:r>
            <a:r>
              <a:rPr lang="it-IT" dirty="0" smtClean="0"/>
              <a:t> R.</a:t>
            </a:r>
          </a:p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Department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Internal</a:t>
            </a:r>
            <a:r>
              <a:rPr lang="it-IT" dirty="0" smtClean="0"/>
              <a:t> Medicine and </a:t>
            </a:r>
            <a:r>
              <a:rPr lang="it-IT" dirty="0" err="1" smtClean="0"/>
              <a:t>Gastroenterology</a:t>
            </a:r>
            <a:r>
              <a:rPr lang="it-IT" dirty="0" smtClean="0"/>
              <a:t>, and CRBA, </a:t>
            </a:r>
            <a:r>
              <a:rPr lang="it-IT" dirty="0" err="1" smtClean="0"/>
              <a:t>University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Bologna, St. Orsola Hospital, Via Massarenti 9, I-40138 Bologna, Italy. gbarbara@med.unibo.it</a:t>
            </a:r>
          </a:p>
          <a:p>
            <a:r>
              <a:rPr lang="it-IT" dirty="0" err="1" smtClean="0"/>
              <a:t>Abstract</a:t>
            </a:r>
            <a:endParaRPr lang="it-IT" dirty="0" smtClean="0"/>
          </a:p>
          <a:p>
            <a:r>
              <a:rPr lang="it-IT" dirty="0" smtClean="0"/>
              <a:t>BACKGROUND &amp; AIMS: </a:t>
            </a:r>
          </a:p>
          <a:p>
            <a:r>
              <a:rPr lang="it-IT" dirty="0" err="1" smtClean="0"/>
              <a:t>Intestinal</a:t>
            </a:r>
            <a:r>
              <a:rPr lang="it-IT" dirty="0" smtClean="0"/>
              <a:t> </a:t>
            </a:r>
            <a:r>
              <a:rPr lang="it-IT" dirty="0" err="1" smtClean="0"/>
              <a:t>mast</a:t>
            </a:r>
            <a:r>
              <a:rPr lang="it-IT" dirty="0" smtClean="0"/>
              <a:t> 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infiltration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participate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abdominal</a:t>
            </a:r>
            <a:r>
              <a:rPr lang="it-IT" dirty="0" smtClean="0"/>
              <a:t> </a:t>
            </a:r>
            <a:r>
              <a:rPr lang="it-IT" dirty="0" err="1" smtClean="0"/>
              <a:t>pain</a:t>
            </a:r>
            <a:r>
              <a:rPr lang="it-IT" dirty="0" smtClean="0"/>
              <a:t> in </a:t>
            </a:r>
            <a:r>
              <a:rPr lang="it-IT" dirty="0" err="1" smtClean="0"/>
              <a:t>irritable</a:t>
            </a:r>
            <a:r>
              <a:rPr lang="it-IT" dirty="0" smtClean="0"/>
              <a:t> </a:t>
            </a:r>
            <a:r>
              <a:rPr lang="it-IT" dirty="0" err="1" smtClean="0"/>
              <a:t>bowel</a:t>
            </a:r>
            <a:r>
              <a:rPr lang="it-IT" dirty="0" smtClean="0"/>
              <a:t> </a:t>
            </a:r>
            <a:r>
              <a:rPr lang="it-IT" dirty="0" err="1" smtClean="0"/>
              <a:t>syndrome</a:t>
            </a:r>
            <a:r>
              <a:rPr lang="it-IT" dirty="0" smtClean="0"/>
              <a:t> (IBS) </a:t>
            </a:r>
            <a:r>
              <a:rPr lang="it-IT" dirty="0" err="1" smtClean="0"/>
              <a:t>patients</a:t>
            </a:r>
            <a:r>
              <a:rPr lang="it-IT" dirty="0" smtClean="0"/>
              <a:t>. </a:t>
            </a:r>
            <a:r>
              <a:rPr lang="it-IT" dirty="0" err="1" smtClean="0"/>
              <a:t>However</a:t>
            </a:r>
            <a:r>
              <a:rPr lang="it-IT" dirty="0" smtClean="0"/>
              <a:t>, the </a:t>
            </a:r>
            <a:r>
              <a:rPr lang="it-IT" dirty="0" err="1" smtClean="0"/>
              <a:t>underlying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</a:t>
            </a:r>
            <a:r>
              <a:rPr lang="it-IT" dirty="0" err="1" smtClean="0"/>
              <a:t>remain</a:t>
            </a:r>
            <a:r>
              <a:rPr lang="it-IT" dirty="0" smtClean="0"/>
              <a:t> </a:t>
            </a:r>
            <a:r>
              <a:rPr lang="it-IT" dirty="0" err="1" smtClean="0"/>
              <a:t>unknown</a:t>
            </a:r>
            <a:r>
              <a:rPr lang="it-IT" dirty="0" smtClean="0"/>
              <a:t>.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assessed</a:t>
            </a:r>
            <a:r>
              <a:rPr lang="it-IT" dirty="0" smtClean="0"/>
              <a:t> the </a:t>
            </a:r>
            <a:r>
              <a:rPr lang="it-IT" dirty="0" err="1" smtClean="0"/>
              <a:t>effect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mast</a:t>
            </a:r>
            <a:r>
              <a:rPr lang="it-IT" dirty="0" smtClean="0"/>
              <a:t> 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mediators</a:t>
            </a:r>
            <a:r>
              <a:rPr lang="it-IT" dirty="0" smtClean="0"/>
              <a:t> </a:t>
            </a:r>
            <a:r>
              <a:rPr lang="it-IT" dirty="0" err="1" smtClean="0"/>
              <a:t>released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the </a:t>
            </a:r>
            <a:r>
              <a:rPr lang="it-IT" dirty="0" err="1" smtClean="0"/>
              <a:t>colonic</a:t>
            </a:r>
            <a:r>
              <a:rPr lang="it-IT" dirty="0" smtClean="0"/>
              <a:t> mucosa </a:t>
            </a:r>
            <a:r>
              <a:rPr lang="it-IT" dirty="0" err="1" smtClean="0"/>
              <a:t>of</a:t>
            </a:r>
            <a:r>
              <a:rPr lang="it-IT" dirty="0" smtClean="0"/>
              <a:t> IBS </a:t>
            </a:r>
            <a:r>
              <a:rPr lang="it-IT" dirty="0" err="1" smtClean="0"/>
              <a:t>patients</a:t>
            </a:r>
            <a:r>
              <a:rPr lang="it-IT" dirty="0" smtClean="0"/>
              <a:t> on the </a:t>
            </a:r>
            <a:r>
              <a:rPr lang="it-IT" dirty="0" err="1" smtClean="0"/>
              <a:t>activation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rat</a:t>
            </a:r>
            <a:r>
              <a:rPr lang="it-IT" dirty="0" smtClean="0"/>
              <a:t> </a:t>
            </a:r>
            <a:r>
              <a:rPr lang="it-IT" dirty="0" err="1" smtClean="0"/>
              <a:t>sensory</a:t>
            </a:r>
            <a:r>
              <a:rPr lang="it-IT" dirty="0" smtClean="0"/>
              <a:t> </a:t>
            </a:r>
            <a:r>
              <a:rPr lang="it-IT" dirty="0" err="1" smtClean="0"/>
              <a:t>neurons</a:t>
            </a:r>
            <a:r>
              <a:rPr lang="it-IT" dirty="0" smtClean="0"/>
              <a:t> in vitro.</a:t>
            </a:r>
          </a:p>
          <a:p>
            <a:r>
              <a:rPr lang="it-IT" dirty="0" smtClean="0"/>
              <a:t>METHODS: </a:t>
            </a:r>
          </a:p>
          <a:p>
            <a:r>
              <a:rPr lang="it-IT" dirty="0" err="1" smtClean="0"/>
              <a:t>Colonic</a:t>
            </a:r>
            <a:r>
              <a:rPr lang="it-IT" dirty="0" smtClean="0"/>
              <a:t> </a:t>
            </a:r>
            <a:r>
              <a:rPr lang="it-IT" dirty="0" err="1" smtClean="0"/>
              <a:t>mast</a:t>
            </a:r>
            <a:r>
              <a:rPr lang="it-IT" dirty="0" smtClean="0"/>
              <a:t> 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infiltration</a:t>
            </a:r>
            <a:r>
              <a:rPr lang="it-IT" dirty="0" smtClean="0"/>
              <a:t> and </a:t>
            </a:r>
            <a:r>
              <a:rPr lang="it-IT" dirty="0" err="1" smtClean="0"/>
              <a:t>mediator</a:t>
            </a:r>
            <a:r>
              <a:rPr lang="it-IT" dirty="0" smtClean="0"/>
              <a:t> </a:t>
            </a:r>
            <a:r>
              <a:rPr lang="it-IT" dirty="0" err="1" smtClean="0"/>
              <a:t>release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assessed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quantitative </a:t>
            </a:r>
            <a:r>
              <a:rPr lang="it-IT" dirty="0" err="1" smtClean="0"/>
              <a:t>immunofluorescence</a:t>
            </a:r>
            <a:r>
              <a:rPr lang="it-IT" dirty="0" smtClean="0"/>
              <a:t> and </a:t>
            </a:r>
            <a:r>
              <a:rPr lang="it-IT" dirty="0" err="1" smtClean="0"/>
              <a:t>immunoenzymatic</a:t>
            </a:r>
            <a:r>
              <a:rPr lang="it-IT" dirty="0" smtClean="0"/>
              <a:t> </a:t>
            </a:r>
            <a:r>
              <a:rPr lang="it-IT" dirty="0" err="1" smtClean="0"/>
              <a:t>assays</a:t>
            </a:r>
            <a:r>
              <a:rPr lang="it-IT" dirty="0" smtClean="0"/>
              <a:t>. The </a:t>
            </a:r>
            <a:r>
              <a:rPr lang="it-IT" dirty="0" err="1" smtClean="0"/>
              <a:t>effect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mucosal</a:t>
            </a:r>
            <a:r>
              <a:rPr lang="it-IT" dirty="0" smtClean="0"/>
              <a:t> </a:t>
            </a:r>
            <a:r>
              <a:rPr lang="it-IT" dirty="0" err="1" smtClean="0"/>
              <a:t>mediators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tested</a:t>
            </a:r>
            <a:r>
              <a:rPr lang="it-IT" dirty="0" smtClean="0"/>
              <a:t> on </a:t>
            </a:r>
            <a:r>
              <a:rPr lang="it-IT" dirty="0" err="1" smtClean="0"/>
              <a:t>mesenteric</a:t>
            </a:r>
            <a:r>
              <a:rPr lang="it-IT" dirty="0" smtClean="0"/>
              <a:t> </a:t>
            </a:r>
            <a:r>
              <a:rPr lang="it-IT" dirty="0" err="1" smtClean="0"/>
              <a:t>sensory</a:t>
            </a:r>
            <a:r>
              <a:rPr lang="it-IT" dirty="0" smtClean="0"/>
              <a:t> </a:t>
            </a:r>
            <a:r>
              <a:rPr lang="it-IT" dirty="0" err="1" smtClean="0"/>
              <a:t>nerve</a:t>
            </a:r>
            <a:r>
              <a:rPr lang="it-IT" dirty="0" smtClean="0"/>
              <a:t> </a:t>
            </a:r>
            <a:r>
              <a:rPr lang="it-IT" dirty="0" err="1" smtClean="0"/>
              <a:t>firing</a:t>
            </a:r>
            <a:r>
              <a:rPr lang="it-IT" dirty="0" smtClean="0"/>
              <a:t> and Ca(2+) </a:t>
            </a:r>
            <a:r>
              <a:rPr lang="it-IT" dirty="0" err="1" smtClean="0"/>
              <a:t>mobilization</a:t>
            </a:r>
            <a:r>
              <a:rPr lang="it-IT" dirty="0" smtClean="0"/>
              <a:t> in </a:t>
            </a:r>
            <a:r>
              <a:rPr lang="it-IT" dirty="0" err="1" smtClean="0"/>
              <a:t>dorsal</a:t>
            </a:r>
            <a:r>
              <a:rPr lang="it-IT" dirty="0" smtClean="0"/>
              <a:t> </a:t>
            </a:r>
            <a:r>
              <a:rPr lang="it-IT" dirty="0" err="1" smtClean="0"/>
              <a:t>root</a:t>
            </a:r>
            <a:r>
              <a:rPr lang="it-IT" dirty="0" smtClean="0"/>
              <a:t> </a:t>
            </a:r>
            <a:r>
              <a:rPr lang="it-IT" dirty="0" err="1" smtClean="0"/>
              <a:t>ganglia</a:t>
            </a:r>
            <a:r>
              <a:rPr lang="it-IT" dirty="0" smtClean="0"/>
              <a:t> in </a:t>
            </a:r>
            <a:r>
              <a:rPr lang="it-IT" dirty="0" err="1" smtClean="0"/>
              <a:t>rats</a:t>
            </a:r>
            <a:r>
              <a:rPr lang="it-IT" dirty="0" smtClean="0"/>
              <a:t>.</a:t>
            </a:r>
          </a:p>
          <a:p>
            <a:r>
              <a:rPr lang="it-IT" dirty="0" smtClean="0"/>
              <a:t>RESULTS: </a:t>
            </a:r>
          </a:p>
          <a:p>
            <a:r>
              <a:rPr lang="it-IT" dirty="0" err="1" smtClean="0"/>
              <a:t>Mediators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IBS </a:t>
            </a:r>
            <a:r>
              <a:rPr lang="it-IT" dirty="0" err="1" smtClean="0"/>
              <a:t>patients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controls</a:t>
            </a:r>
            <a:r>
              <a:rPr lang="it-IT" dirty="0" smtClean="0"/>
              <a:t>, </a:t>
            </a:r>
            <a:r>
              <a:rPr lang="it-IT" dirty="0" err="1" smtClean="0"/>
              <a:t>markedly</a:t>
            </a:r>
            <a:r>
              <a:rPr lang="it-IT" dirty="0" smtClean="0"/>
              <a:t> </a:t>
            </a:r>
            <a:r>
              <a:rPr lang="it-IT" dirty="0" err="1" smtClean="0"/>
              <a:t>enhanced</a:t>
            </a:r>
            <a:r>
              <a:rPr lang="it-IT" dirty="0" smtClean="0"/>
              <a:t> the </a:t>
            </a:r>
            <a:r>
              <a:rPr lang="it-IT" dirty="0" err="1" smtClean="0"/>
              <a:t>firing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mesenteric</a:t>
            </a:r>
            <a:r>
              <a:rPr lang="it-IT" dirty="0" smtClean="0"/>
              <a:t> </a:t>
            </a:r>
            <a:r>
              <a:rPr lang="it-IT" dirty="0" err="1" smtClean="0"/>
              <a:t>nerves</a:t>
            </a:r>
            <a:r>
              <a:rPr lang="it-IT" dirty="0" smtClean="0"/>
              <a:t> (14.7 +/- 3.2 </a:t>
            </a:r>
            <a:r>
              <a:rPr lang="it-IT" dirty="0" err="1" smtClean="0"/>
              <a:t>imp</a:t>
            </a:r>
            <a:r>
              <a:rPr lang="it-IT" dirty="0" smtClean="0"/>
              <a:t>/sec vs 2.8 +/- 1.5 </a:t>
            </a:r>
            <a:r>
              <a:rPr lang="it-IT" dirty="0" err="1" smtClean="0"/>
              <a:t>imp</a:t>
            </a:r>
            <a:r>
              <a:rPr lang="it-IT" dirty="0" smtClean="0"/>
              <a:t>/sec; P &lt; .05) and </a:t>
            </a:r>
            <a:r>
              <a:rPr lang="it-IT" dirty="0" err="1" smtClean="0"/>
              <a:t>stimulated</a:t>
            </a:r>
            <a:r>
              <a:rPr lang="it-IT" dirty="0" smtClean="0"/>
              <a:t> </a:t>
            </a:r>
            <a:r>
              <a:rPr lang="it-IT" dirty="0" err="1" smtClean="0"/>
              <a:t>mobilization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Ca(2+) in </a:t>
            </a:r>
            <a:r>
              <a:rPr lang="it-IT" dirty="0" err="1" smtClean="0"/>
              <a:t>dorsal</a:t>
            </a:r>
            <a:r>
              <a:rPr lang="it-IT" dirty="0" smtClean="0"/>
              <a:t> </a:t>
            </a:r>
            <a:r>
              <a:rPr lang="it-IT" dirty="0" err="1" smtClean="0"/>
              <a:t>root</a:t>
            </a:r>
            <a:r>
              <a:rPr lang="it-IT" dirty="0" smtClean="0"/>
              <a:t> </a:t>
            </a:r>
            <a:r>
              <a:rPr lang="it-IT" dirty="0" err="1" smtClean="0"/>
              <a:t>ganglia</a:t>
            </a:r>
            <a:r>
              <a:rPr lang="it-IT" dirty="0" smtClean="0"/>
              <a:t> </a:t>
            </a:r>
            <a:r>
              <a:rPr lang="it-IT" dirty="0" err="1" smtClean="0"/>
              <a:t>neurons</a:t>
            </a:r>
            <a:r>
              <a:rPr lang="it-IT" dirty="0" smtClean="0"/>
              <a:t> (29% +/- 4% vs 11% +/- 4%; P &lt; .05). On </a:t>
            </a:r>
            <a:r>
              <a:rPr lang="it-IT" dirty="0" err="1" smtClean="0"/>
              <a:t>average</a:t>
            </a:r>
            <a:r>
              <a:rPr lang="it-IT" dirty="0" smtClean="0"/>
              <a:t>, 64%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dorsal</a:t>
            </a:r>
            <a:r>
              <a:rPr lang="it-IT" dirty="0" smtClean="0"/>
              <a:t> </a:t>
            </a:r>
            <a:r>
              <a:rPr lang="it-IT" dirty="0" err="1" smtClean="0"/>
              <a:t>root</a:t>
            </a:r>
            <a:r>
              <a:rPr lang="it-IT" dirty="0" smtClean="0"/>
              <a:t> </a:t>
            </a:r>
            <a:r>
              <a:rPr lang="it-IT" dirty="0" err="1" smtClean="0"/>
              <a:t>ganglia</a:t>
            </a:r>
            <a:r>
              <a:rPr lang="it-IT" dirty="0" smtClean="0"/>
              <a:t> </a:t>
            </a:r>
            <a:r>
              <a:rPr lang="it-IT" dirty="0" err="1" smtClean="0"/>
              <a:t>responsive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mediators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capsaicin-sensitive</a:t>
            </a:r>
            <a:r>
              <a:rPr lang="it-IT" dirty="0" smtClean="0"/>
              <a:t>, </a:t>
            </a:r>
            <a:r>
              <a:rPr lang="it-IT" dirty="0" err="1" smtClean="0"/>
              <a:t>known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mediate </a:t>
            </a:r>
            <a:r>
              <a:rPr lang="it-IT" dirty="0" err="1" smtClean="0"/>
              <a:t>nociception</a:t>
            </a:r>
            <a:r>
              <a:rPr lang="it-IT" dirty="0" smtClean="0"/>
              <a:t>. </a:t>
            </a:r>
            <a:r>
              <a:rPr lang="it-IT" dirty="0" err="1" smtClean="0"/>
              <a:t>Histamine</a:t>
            </a:r>
            <a:r>
              <a:rPr lang="it-IT" dirty="0" smtClean="0"/>
              <a:t> and </a:t>
            </a:r>
            <a:r>
              <a:rPr lang="it-IT" dirty="0" err="1" smtClean="0"/>
              <a:t>tryptase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mainly</a:t>
            </a:r>
            <a:r>
              <a:rPr lang="it-IT" dirty="0" smtClean="0"/>
              <a:t> </a:t>
            </a:r>
            <a:r>
              <a:rPr lang="it-IT" dirty="0" err="1" smtClean="0"/>
              <a:t>localized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mucosal</a:t>
            </a:r>
            <a:r>
              <a:rPr lang="it-IT" dirty="0" smtClean="0"/>
              <a:t> </a:t>
            </a:r>
            <a:r>
              <a:rPr lang="it-IT" dirty="0" err="1" smtClean="0"/>
              <a:t>mast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. </a:t>
            </a:r>
            <a:r>
              <a:rPr lang="it-IT" dirty="0" err="1" smtClean="0"/>
              <a:t>IBS-dependent</a:t>
            </a:r>
            <a:r>
              <a:rPr lang="it-IT" dirty="0" smtClean="0"/>
              <a:t> </a:t>
            </a:r>
            <a:r>
              <a:rPr lang="it-IT" dirty="0" err="1" smtClean="0"/>
              <a:t>nerve</a:t>
            </a:r>
            <a:r>
              <a:rPr lang="it-IT" dirty="0" smtClean="0"/>
              <a:t> </a:t>
            </a:r>
            <a:r>
              <a:rPr lang="it-IT" dirty="0" err="1" smtClean="0"/>
              <a:t>firing</a:t>
            </a:r>
            <a:r>
              <a:rPr lang="it-IT" dirty="0" smtClean="0"/>
              <a:t> and Ca(2+) </a:t>
            </a:r>
            <a:r>
              <a:rPr lang="it-IT" dirty="0" err="1" smtClean="0"/>
              <a:t>mobilization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correlated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area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colonic</a:t>
            </a:r>
            <a:r>
              <a:rPr lang="it-IT" dirty="0" smtClean="0"/>
              <a:t> lamina propria </a:t>
            </a:r>
            <a:r>
              <a:rPr lang="it-IT" dirty="0" err="1" smtClean="0"/>
              <a:t>occupied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mast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 (r = 0.74; P &lt; .01, and r = 0.78; P &lt; .01, </a:t>
            </a:r>
            <a:r>
              <a:rPr lang="it-IT" dirty="0" err="1" smtClean="0"/>
              <a:t>respectively</a:t>
            </a:r>
            <a:r>
              <a:rPr lang="it-IT" dirty="0" smtClean="0"/>
              <a:t>). </a:t>
            </a:r>
            <a:r>
              <a:rPr lang="it-IT" dirty="0" err="1" smtClean="0"/>
              <a:t>IBS-dependent</a:t>
            </a:r>
            <a:r>
              <a:rPr lang="it-IT" dirty="0" smtClean="0"/>
              <a:t> </a:t>
            </a:r>
            <a:r>
              <a:rPr lang="it-IT" dirty="0" err="1" smtClean="0"/>
              <a:t>excitation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dorsal</a:t>
            </a:r>
            <a:r>
              <a:rPr lang="it-IT" dirty="0" smtClean="0"/>
              <a:t> </a:t>
            </a:r>
            <a:r>
              <a:rPr lang="it-IT" dirty="0" err="1" smtClean="0"/>
              <a:t>root</a:t>
            </a:r>
            <a:r>
              <a:rPr lang="it-IT" dirty="0" smtClean="0"/>
              <a:t> </a:t>
            </a:r>
            <a:r>
              <a:rPr lang="it-IT" dirty="0" err="1" smtClean="0"/>
              <a:t>ganglia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inhibited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histamine</a:t>
            </a:r>
            <a:r>
              <a:rPr lang="it-IT" dirty="0" smtClean="0"/>
              <a:t> H(1) </a:t>
            </a:r>
            <a:r>
              <a:rPr lang="it-IT" dirty="0" err="1" smtClean="0"/>
              <a:t>receptor</a:t>
            </a:r>
            <a:r>
              <a:rPr lang="it-IT" dirty="0" smtClean="0"/>
              <a:t> </a:t>
            </a:r>
            <a:r>
              <a:rPr lang="it-IT" dirty="0" err="1" smtClean="0"/>
              <a:t>blockade</a:t>
            </a:r>
            <a:r>
              <a:rPr lang="it-IT" dirty="0" smtClean="0"/>
              <a:t> and </a:t>
            </a:r>
            <a:r>
              <a:rPr lang="it-IT" dirty="0" err="1" smtClean="0"/>
              <a:t>serine</a:t>
            </a:r>
            <a:r>
              <a:rPr lang="it-IT" dirty="0" smtClean="0"/>
              <a:t> </a:t>
            </a:r>
            <a:r>
              <a:rPr lang="it-IT" dirty="0" err="1" smtClean="0"/>
              <a:t>protease</a:t>
            </a:r>
            <a:r>
              <a:rPr lang="it-IT" dirty="0" smtClean="0"/>
              <a:t> </a:t>
            </a:r>
            <a:r>
              <a:rPr lang="it-IT" dirty="0" err="1" smtClean="0"/>
              <a:t>inactivation</a:t>
            </a:r>
            <a:r>
              <a:rPr lang="it-IT" dirty="0" smtClean="0"/>
              <a:t> (</a:t>
            </a:r>
            <a:r>
              <a:rPr lang="it-IT" dirty="0" err="1" smtClean="0"/>
              <a:t>inhibition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51.7%; P &lt; .05 and 74.5%; P &lt; .05; </a:t>
            </a:r>
            <a:r>
              <a:rPr lang="it-IT" dirty="0" err="1" smtClean="0"/>
              <a:t>respectively</a:t>
            </a:r>
            <a:r>
              <a:rPr lang="it-IT" dirty="0" smtClean="0"/>
              <a:t>).</a:t>
            </a:r>
          </a:p>
          <a:p>
            <a:r>
              <a:rPr lang="it-IT" dirty="0" smtClean="0"/>
              <a:t>CONCLUSIONS: </a:t>
            </a:r>
          </a:p>
          <a:p>
            <a:r>
              <a:rPr lang="it-IT" dirty="0" err="1" smtClean="0"/>
              <a:t>Mucosal</a:t>
            </a:r>
            <a:r>
              <a:rPr lang="it-IT" dirty="0" smtClean="0"/>
              <a:t> </a:t>
            </a:r>
            <a:r>
              <a:rPr lang="it-IT" dirty="0" err="1" smtClean="0"/>
              <a:t>mast</a:t>
            </a:r>
            <a:r>
              <a:rPr lang="it-IT" dirty="0" smtClean="0"/>
              <a:t> 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mediators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IBS </a:t>
            </a:r>
            <a:r>
              <a:rPr lang="it-IT" dirty="0" err="1" smtClean="0"/>
              <a:t>patients</a:t>
            </a:r>
            <a:r>
              <a:rPr lang="it-IT" dirty="0" smtClean="0"/>
              <a:t> </a:t>
            </a:r>
            <a:r>
              <a:rPr lang="it-IT" dirty="0" err="1" smtClean="0"/>
              <a:t>excite</a:t>
            </a:r>
            <a:r>
              <a:rPr lang="it-IT" dirty="0" smtClean="0"/>
              <a:t> </a:t>
            </a:r>
            <a:r>
              <a:rPr lang="it-IT" dirty="0" err="1" smtClean="0"/>
              <a:t>rat</a:t>
            </a:r>
            <a:r>
              <a:rPr lang="it-IT" dirty="0" smtClean="0"/>
              <a:t> </a:t>
            </a:r>
            <a:r>
              <a:rPr lang="it-IT" dirty="0" err="1" smtClean="0"/>
              <a:t>nociceptive</a:t>
            </a:r>
            <a:r>
              <a:rPr lang="it-IT" dirty="0" smtClean="0"/>
              <a:t> </a:t>
            </a:r>
            <a:r>
              <a:rPr lang="it-IT" dirty="0" err="1" smtClean="0"/>
              <a:t>visceral</a:t>
            </a:r>
            <a:r>
              <a:rPr lang="it-IT" dirty="0" smtClean="0"/>
              <a:t> </a:t>
            </a:r>
            <a:r>
              <a:rPr lang="it-IT" dirty="0" err="1" smtClean="0"/>
              <a:t>sensory</a:t>
            </a:r>
            <a:r>
              <a:rPr lang="it-IT" dirty="0" smtClean="0"/>
              <a:t> </a:t>
            </a:r>
            <a:r>
              <a:rPr lang="it-IT" dirty="0" err="1" smtClean="0"/>
              <a:t>nerves</a:t>
            </a:r>
            <a:r>
              <a:rPr lang="it-IT" dirty="0" smtClean="0"/>
              <a:t>.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 </a:t>
            </a:r>
            <a:r>
              <a:rPr lang="it-IT" dirty="0" err="1" smtClean="0"/>
              <a:t>provide</a:t>
            </a:r>
            <a:r>
              <a:rPr lang="it-IT" dirty="0" smtClean="0"/>
              <a:t>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insights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the </a:t>
            </a:r>
            <a:r>
              <a:rPr lang="it-IT" dirty="0" err="1" smtClean="0"/>
              <a:t>mechanism</a:t>
            </a:r>
            <a:r>
              <a:rPr lang="it-IT" dirty="0" smtClean="0"/>
              <a:t> </a:t>
            </a:r>
            <a:r>
              <a:rPr lang="it-IT" dirty="0" err="1" smtClean="0"/>
              <a:t>underlying</a:t>
            </a:r>
            <a:r>
              <a:rPr lang="it-IT" dirty="0" smtClean="0"/>
              <a:t> </a:t>
            </a:r>
            <a:r>
              <a:rPr lang="it-IT" dirty="0" err="1" smtClean="0"/>
              <a:t>visceral</a:t>
            </a:r>
            <a:r>
              <a:rPr lang="it-IT" dirty="0" smtClean="0"/>
              <a:t> </a:t>
            </a:r>
            <a:r>
              <a:rPr lang="it-IT" dirty="0" err="1" smtClean="0"/>
              <a:t>hypersensitivity</a:t>
            </a:r>
            <a:r>
              <a:rPr lang="it-IT" dirty="0" smtClean="0"/>
              <a:t> in IBS.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A07B9-A42E-496B-9043-79BDD21D83E0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Alla luce delle seguenti recenti acquisizioni oggi l’approccio al dolore neuropatico non deve essere unicamente incentrato sull’interruzione farmacologica della trasmissione</a:t>
            </a:r>
          </a:p>
          <a:p>
            <a:r>
              <a:rPr lang="it-IT" dirty="0" smtClean="0"/>
              <a:t>del dolore per azione nei confronti dei neurotrasmettitori sulle cellule neuronali,ma è</a:t>
            </a:r>
          </a:p>
          <a:p>
            <a:r>
              <a:rPr lang="it-IT" dirty="0" smtClean="0"/>
              <a:t>Possibile agire anche sulla modulazione di cellule non neuronali quali i mastociti e le cellule microgliali oltre che sui meccanismi dell’infiammazione neurogenica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A07B9-A42E-496B-9043-79BDD21D83E0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E70F0-CC34-4962-AFEE-29AAFAF22A9F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92E91B-2C7D-4717-A94C-749E722BBBF6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2005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1000" dirty="0" smtClean="0"/>
              <a:t>The post-treatment VAS scores  and Mg Gill Pain </a:t>
            </a:r>
            <a:r>
              <a:rPr lang="en-GB" sz="1000" dirty="0" err="1" smtClean="0"/>
              <a:t>questionarie</a:t>
            </a:r>
            <a:r>
              <a:rPr lang="en-GB" sz="1000" dirty="0" smtClean="0"/>
              <a:t> were significantly improved in patients after  TENS treatment compared with baseline </a:t>
            </a:r>
            <a:r>
              <a:rPr lang="en-GB" sz="1000" dirty="0" err="1" smtClean="0"/>
              <a:t>velius</a:t>
            </a:r>
            <a:r>
              <a:rPr lang="en-GB" sz="1000" dirty="0" smtClean="0"/>
              <a:t> , but no significant changes were evident after the sham treatments</a:t>
            </a:r>
          </a:p>
          <a:p>
            <a:pPr eaLnBrk="1" hangingPunct="1">
              <a:spcBef>
                <a:spcPct val="0"/>
              </a:spcBef>
            </a:pPr>
            <a:r>
              <a:rPr lang="en-GB" sz="1000" dirty="0" smtClean="0"/>
              <a:t>The data are expressed in means and standard deviation </a:t>
            </a:r>
          </a:p>
          <a:p>
            <a:pPr eaLnBrk="1" hangingPunct="1">
              <a:spcBef>
                <a:spcPct val="0"/>
              </a:spcBef>
            </a:pPr>
            <a:r>
              <a:rPr lang="en-GB" sz="1000" dirty="0" smtClean="0"/>
              <a:t>The overall score reduction in </a:t>
            </a:r>
            <a:r>
              <a:rPr lang="en-GB" sz="1000" dirty="0" err="1" smtClean="0"/>
              <a:t>dyspareunia</a:t>
            </a:r>
            <a:r>
              <a:rPr lang="en-GB" sz="1000" dirty="0" smtClean="0"/>
              <a:t>  after the  treatment with active TENS  was significantly greater than with sham treatments</a:t>
            </a:r>
          </a:p>
          <a:p>
            <a:pPr eaLnBrk="1" hangingPunct="1">
              <a:spcBef>
                <a:spcPct val="0"/>
              </a:spcBef>
            </a:pPr>
            <a:r>
              <a:rPr lang="en-GB" sz="1000" dirty="0" smtClean="0"/>
              <a:t>Evaluation of pre treatment FSFI </a:t>
            </a:r>
            <a:r>
              <a:rPr lang="en-GB" sz="1000" dirty="0" err="1" smtClean="0"/>
              <a:t>velius</a:t>
            </a:r>
            <a:r>
              <a:rPr lang="en-GB" sz="1000" dirty="0" smtClean="0"/>
              <a:t> suggested that the study population had significantly lower  with the general population. </a:t>
            </a:r>
          </a:p>
          <a:p>
            <a:pPr eaLnBrk="1" hangingPunct="1">
              <a:spcBef>
                <a:spcPct val="0"/>
              </a:spcBef>
            </a:pPr>
            <a:r>
              <a:rPr lang="en-GB" sz="1000" dirty="0" smtClean="0"/>
              <a:t>The pre-study scores were 16 and 17 for the TENS group and Placebo group, respectively, compared with the general population normal of 26.</a:t>
            </a:r>
          </a:p>
          <a:p>
            <a:pPr eaLnBrk="1" hangingPunct="1">
              <a:spcBef>
                <a:spcPct val="0"/>
              </a:spcBef>
            </a:pPr>
            <a:r>
              <a:rPr lang="en-GB" sz="1000" dirty="0" smtClean="0"/>
              <a:t>in fact it is considered the optimal cut score for differentiating women with and without sexual dysfunction </a:t>
            </a:r>
          </a:p>
          <a:p>
            <a:pPr eaLnBrk="1" hangingPunct="1">
              <a:spcBef>
                <a:spcPct val="0"/>
              </a:spcBef>
            </a:pPr>
            <a:r>
              <a:rPr lang="en-GB" sz="1000" dirty="0" smtClean="0"/>
              <a:t> With TENS therapy, the FSFI scores were significantly improved compared with the pre-study  values </a:t>
            </a:r>
            <a:endParaRPr lang="it-IT" sz="10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C633E3-1E10-4237-8B15-421923BF8B0F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Ladies and Gentlemen,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I reported to you our experience in the treatment of localized vuvlo-di-nia trough Transcutaneous electrical nerve stimulation (TENS)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In this double arm randomised trial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198D35-F5C1-44EE-95E8-539FB3C4A272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dirty="0" err="1" smtClean="0"/>
              <a:t>Ladies</a:t>
            </a:r>
            <a:r>
              <a:rPr lang="it-IT" dirty="0" smtClean="0"/>
              <a:t> and Gentlemen,</a:t>
            </a:r>
          </a:p>
          <a:p>
            <a:pPr eaLnBrk="1" hangingPunct="1">
              <a:spcBef>
                <a:spcPct val="0"/>
              </a:spcBef>
            </a:pPr>
            <a:r>
              <a:rPr lang="it-IT" dirty="0" smtClean="0"/>
              <a:t>I </a:t>
            </a:r>
            <a:r>
              <a:rPr lang="it-IT" dirty="0" err="1" smtClean="0"/>
              <a:t>reported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experience</a:t>
            </a:r>
            <a:r>
              <a:rPr lang="it-IT" dirty="0" smtClean="0"/>
              <a:t> in the treatment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localized</a:t>
            </a:r>
            <a:r>
              <a:rPr lang="it-IT" dirty="0" smtClean="0"/>
              <a:t> </a:t>
            </a:r>
            <a:r>
              <a:rPr lang="it-IT" dirty="0" err="1" smtClean="0"/>
              <a:t>vuvlo-di-nia</a:t>
            </a:r>
            <a:r>
              <a:rPr lang="it-IT" dirty="0" smtClean="0"/>
              <a:t> </a:t>
            </a:r>
            <a:r>
              <a:rPr lang="it-IT" dirty="0" err="1" smtClean="0"/>
              <a:t>trough</a:t>
            </a:r>
            <a:r>
              <a:rPr lang="it-IT" dirty="0" smtClean="0"/>
              <a:t> </a:t>
            </a:r>
            <a:r>
              <a:rPr lang="it-IT" dirty="0" err="1" smtClean="0"/>
              <a:t>Transcutaneous</a:t>
            </a:r>
            <a:r>
              <a:rPr lang="it-IT" dirty="0" smtClean="0"/>
              <a:t> </a:t>
            </a:r>
            <a:r>
              <a:rPr lang="it-IT" dirty="0" err="1" smtClean="0"/>
              <a:t>electrical</a:t>
            </a:r>
            <a:r>
              <a:rPr lang="it-IT" dirty="0" smtClean="0"/>
              <a:t> </a:t>
            </a:r>
            <a:r>
              <a:rPr lang="it-IT" dirty="0" err="1" smtClean="0"/>
              <a:t>nerve</a:t>
            </a:r>
            <a:r>
              <a:rPr lang="it-IT" dirty="0" smtClean="0"/>
              <a:t> </a:t>
            </a:r>
            <a:r>
              <a:rPr lang="it-IT" dirty="0" err="1" smtClean="0"/>
              <a:t>stimulation</a:t>
            </a:r>
            <a:r>
              <a:rPr lang="it-IT" dirty="0" smtClean="0"/>
              <a:t> (TENS)</a:t>
            </a:r>
          </a:p>
          <a:p>
            <a:pPr eaLnBrk="1" hangingPunct="1">
              <a:spcBef>
                <a:spcPct val="0"/>
              </a:spcBef>
            </a:pPr>
            <a:r>
              <a:rPr lang="it-IT" dirty="0" smtClean="0"/>
              <a:t>In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double</a:t>
            </a:r>
            <a:r>
              <a:rPr lang="it-IT" dirty="0" smtClean="0"/>
              <a:t> </a:t>
            </a:r>
            <a:r>
              <a:rPr lang="it-IT" dirty="0" err="1" smtClean="0"/>
              <a:t>arm</a:t>
            </a:r>
            <a:r>
              <a:rPr lang="it-IT" dirty="0" smtClean="0"/>
              <a:t> </a:t>
            </a:r>
            <a:r>
              <a:rPr lang="it-IT" dirty="0" err="1" smtClean="0"/>
              <a:t>randomised</a:t>
            </a:r>
            <a:r>
              <a:rPr lang="it-IT" dirty="0" smtClean="0"/>
              <a:t> trial</a:t>
            </a:r>
          </a:p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E125-E30C-4F33-951B-FD7646A0270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846E-0E17-42F6-9C9E-188985339E4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09C4-7577-4C3A-A476-DDA5D242D41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AEE9-C83E-4C4B-934E-06B3B43310C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F9E6-F02D-4974-9E21-4CF7CCBECF3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032B-E01A-43FA-9742-81B74D3FCAB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3595-9066-4562-A8A0-FA6DFC68035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ECC2-5EAF-4C62-8DFB-8C648CE2405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B928-54F6-4C34-A5D5-726D3BE7F83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209E-85AF-4582-999D-5658011C1B9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98B2-2B10-4C70-A32A-74E5F016E7D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325C1-1733-4A7E-8497-AA67002FC520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9.jpeg"/><Relationship Id="rId7" Type="http://schemas.openxmlformats.org/officeDocument/2006/relationships/diagramData" Target="../diagrams/data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diagramDrawing" Target="../diagrams/drawing1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0.jpe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uroweb.org/?id=7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851920" y="857232"/>
            <a:ext cx="4968552" cy="392909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3779912" y="1214422"/>
            <a:ext cx="4968552" cy="927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Dolore </a:t>
            </a: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pelvico cronico: </a:t>
            </a:r>
            <a:endParaRPr lang="it-IT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nuovi </a:t>
            </a: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approcci terapeutici </a:t>
            </a:r>
            <a:endParaRPr lang="it-IT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it-IT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V. </a:t>
            </a:r>
            <a:r>
              <a:rPr lang="it-IT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Mantegazza</a:t>
            </a:r>
            <a:r>
              <a:rPr lang="it-IT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F. Murina</a:t>
            </a:r>
          </a:p>
          <a:p>
            <a:pPr>
              <a:defRPr/>
            </a:pPr>
            <a:endParaRPr lang="it-IT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it-IT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Servizio di  Patologia Vulvare</a:t>
            </a:r>
          </a:p>
          <a:p>
            <a:pPr>
              <a:defRPr/>
            </a:pPr>
            <a:r>
              <a:rPr lang="it-IT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Osp</a:t>
            </a:r>
            <a:r>
              <a:rPr lang="it-IT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Vittore Buzzi- ICP -</a:t>
            </a:r>
          </a:p>
          <a:p>
            <a:pPr>
              <a:defRPr/>
            </a:pPr>
            <a:r>
              <a:rPr lang="it-IT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Università degli Studi di Milano</a:t>
            </a:r>
          </a:p>
          <a:p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5720" y="5669837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Ferrara, 25 novembre 2011</a:t>
            </a:r>
          </a:p>
          <a:p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OSTETRICIA E GINECOLOGIA      “NOVITA’ ’’</a:t>
            </a:r>
          </a:p>
          <a:p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Salute Donna           Azienda USL Ferrara</a:t>
            </a:r>
            <a:endParaRPr lang="it-IT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1962" y="5500702"/>
            <a:ext cx="10906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285720" y="5643578"/>
            <a:ext cx="5643602" cy="928694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93096"/>
            <a:ext cx="1022224" cy="1249675"/>
          </a:xfrm>
          <a:prstGeom prst="roundRect">
            <a:avLst>
              <a:gd name="adj" fmla="val 16667"/>
            </a:avLst>
          </a:prstGeom>
          <a:ln w="5715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Immagine 8" descr="midol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36912"/>
            <a:ext cx="864096" cy="1021668"/>
          </a:xfrm>
          <a:prstGeom prst="rect">
            <a:avLst/>
          </a:prstGeom>
          <a:ln>
            <a:solidFill>
              <a:srgbClr val="FFC000"/>
            </a:solidFill>
          </a:ln>
          <a:effectLst>
            <a:softEdge rad="112500"/>
          </a:effectLst>
        </p:spPr>
      </p:pic>
      <p:pic>
        <p:nvPicPr>
          <p:cNvPr id="12" name="Segnaposto contenuto 11" descr="k10897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1556792"/>
            <a:ext cx="1136168" cy="1009185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Rettangolo 10"/>
          <p:cNvSpPr/>
          <p:nvPr/>
        </p:nvSpPr>
        <p:spPr>
          <a:xfrm>
            <a:off x="1907704" y="2780928"/>
            <a:ext cx="6912768" cy="2246769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Iperalgesia: </a:t>
            </a:r>
            <a:r>
              <a:rPr lang="it-IT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risposta amplificata a uno </a:t>
            </a:r>
            <a:r>
              <a:rPr lang="it-IT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stimolo </a:t>
            </a:r>
            <a:r>
              <a:rPr lang="it-IT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		                doloroso  dovuto a moltiplicazione fibre dolore</a:t>
            </a:r>
            <a:endParaRPr lang="it-IT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it-IT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Allodinia</a:t>
            </a:r>
            <a:r>
              <a:rPr lang="it-IT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percezione </a:t>
            </a:r>
            <a:r>
              <a:rPr lang="it-IT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dolorosa di uno stimolo che </a:t>
            </a:r>
            <a:r>
              <a:rPr lang="it-IT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			normalmente </a:t>
            </a:r>
            <a:r>
              <a:rPr lang="it-IT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non causa dolore  </a:t>
            </a:r>
            <a:r>
              <a:rPr lang="it-IT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it-IT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fibre nervose </a:t>
            </a:r>
            <a:r>
              <a:rPr lang="it-IT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superficializzate</a:t>
            </a:r>
            <a:r>
              <a:rPr lang="it-IT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verso esterno </a:t>
            </a:r>
            <a:endParaRPr lang="it-IT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it-IT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it-IT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Immagine 15" descr="PPP_CARRO_CLP_TWIST_RE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592208">
            <a:off x="487667" y="3701716"/>
            <a:ext cx="598673" cy="4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Immagine 17" descr="PPP_CARRO_CLP_TWIST_RED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92217">
            <a:off x="266455" y="1864474"/>
            <a:ext cx="718776" cy="55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0" y="260648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Vulvodinia</a:t>
            </a:r>
            <a:r>
              <a:rPr lang="it-IT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it-IT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S.da</a:t>
            </a:r>
            <a:r>
              <a:rPr lang="it-IT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Dolore neuropatico</a:t>
            </a:r>
            <a:endParaRPr lang="it-IT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ccia bidirezionale orizzontale 12"/>
          <p:cNvSpPr/>
          <p:nvPr/>
        </p:nvSpPr>
        <p:spPr>
          <a:xfrm>
            <a:off x="2339752" y="404664"/>
            <a:ext cx="1116990" cy="527921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411760" y="1628800"/>
            <a:ext cx="6192688" cy="7920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“Dolore come conseguenza di una lesione o di una disfunzione del sistema </a:t>
            </a:r>
            <a:r>
              <a:rPr lang="it-IT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somatosensoriale</a:t>
            </a: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it-IT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Diagramma 14"/>
          <p:cNvGraphicFramePr/>
          <p:nvPr/>
        </p:nvGraphicFramePr>
        <p:xfrm>
          <a:off x="1907704" y="4481736"/>
          <a:ext cx="669674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6165304"/>
            <a:ext cx="7992888" cy="46166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Foster DC,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Piekarz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KH,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Murant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TI,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al.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Enhanced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synthesis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proinflammatory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cytokines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vulvar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vestibular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fibroblasts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Implications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vulvar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vestibulitis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. Am J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Obstet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Gynecol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2007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468560" y="188640"/>
            <a:ext cx="8712968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3600" b="1" i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Vestibolodinia</a:t>
            </a:r>
            <a:r>
              <a:rPr lang="it-IT" sz="3600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ed infiammazione  </a:t>
            </a:r>
          </a:p>
          <a:p>
            <a:pPr algn="ctr">
              <a:defRPr/>
            </a:pPr>
            <a:endParaRPr lang="it-IT" sz="3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flogosi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6264696" cy="1219370"/>
          </a:xfrm>
          <a:prstGeom prst="rect">
            <a:avLst/>
          </a:prstGeom>
        </p:spPr>
      </p:pic>
      <p:pic>
        <p:nvPicPr>
          <p:cNvPr id="5" name="Immagine 4" descr="flogosi.PNG"/>
          <p:cNvPicPr>
            <a:picLocks noChangeAspect="1"/>
          </p:cNvPicPr>
          <p:nvPr/>
        </p:nvPicPr>
        <p:blipFill>
          <a:blip r:embed="rId3" cstate="print"/>
          <a:srcRect b="29564"/>
          <a:stretch>
            <a:fillRect/>
          </a:stretch>
        </p:blipFill>
        <p:spPr>
          <a:xfrm>
            <a:off x="4427984" y="2852936"/>
            <a:ext cx="4430583" cy="302433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6" name="Rettangolo 5"/>
          <p:cNvSpPr/>
          <p:nvPr/>
        </p:nvSpPr>
        <p:spPr>
          <a:xfrm>
            <a:off x="467544" y="3212976"/>
            <a:ext cx="3600400" cy="201622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Elevati livelli di IL-1</a:t>
            </a:r>
          </a:p>
          <a:p>
            <a:pPr algn="ctr">
              <a:buFontTx/>
              <a:buChar char="-"/>
            </a:pP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Elevati livelli di IL-6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364088" y="3573016"/>
            <a:ext cx="10801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436096" y="4941168"/>
            <a:ext cx="108012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Immagine 3" descr="DSC00578.JPG"/>
          <p:cNvPicPr>
            <a:picLocks noChangeAspect="1"/>
          </p:cNvPicPr>
          <p:nvPr/>
        </p:nvPicPr>
        <p:blipFill>
          <a:blip r:embed="rId2" cstate="print"/>
          <a:srcRect l="29268" r="30489" b="12195"/>
          <a:stretch>
            <a:fillRect/>
          </a:stretch>
        </p:blipFill>
        <p:spPr bwMode="auto">
          <a:xfrm>
            <a:off x="1177678" y="1268760"/>
            <a:ext cx="154017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Immagine 5" descr="PPP_CARRO_CLP_ArrowBallR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1574R-018976.jpg"/>
          <p:cNvPicPr>
            <a:picLocks noChangeAspect="1"/>
          </p:cNvPicPr>
          <p:nvPr/>
        </p:nvPicPr>
        <p:blipFill>
          <a:blip r:embed="rId4" cstate="print"/>
          <a:srcRect l="8403" t="7091" r="9144" b="9835"/>
          <a:stretch>
            <a:fillRect/>
          </a:stretch>
        </p:blipFill>
        <p:spPr>
          <a:xfrm>
            <a:off x="2699792" y="2276872"/>
            <a:ext cx="1224187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Immagine 7" descr="Lplanis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772816"/>
            <a:ext cx="141112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084168" y="2132856"/>
            <a:ext cx="936104" cy="864096"/>
            <a:chOff x="4032" y="1488"/>
            <a:chExt cx="1152" cy="1051"/>
          </a:xfrm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4176" y="1680"/>
              <a:ext cx="576" cy="624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0" name="Picture 5" descr="mastocita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4032" y="1488"/>
              <a:ext cx="1152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6156176" y="2420888"/>
            <a:ext cx="936104" cy="864096"/>
            <a:chOff x="4032" y="1488"/>
            <a:chExt cx="1152" cy="1051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4176" y="1680"/>
              <a:ext cx="576" cy="624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3" name="Picture 5" descr="mastocita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4032" y="1488"/>
              <a:ext cx="1152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6156176" y="2852936"/>
            <a:ext cx="936104" cy="864096"/>
            <a:chOff x="4032" y="1488"/>
            <a:chExt cx="1152" cy="1051"/>
          </a:xfrm>
        </p:grpSpPr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4176" y="1680"/>
              <a:ext cx="576" cy="624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6" name="Picture 5" descr="mastocita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4032" y="1488"/>
              <a:ext cx="1152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79512" y="5877272"/>
            <a:ext cx="8784976" cy="807913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Bornstein J,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Hyperinnervation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mast cell activation may be used as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histopathologic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diagnostic criteria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vulvar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vestibulitis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Gynecol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Obstet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Invest. 2004 </a:t>
            </a:r>
            <a:endParaRPr kumimoji="0" 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Bornstein J, Involvement of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heparanase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pathogenesis of localized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vulvodynia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Gynecol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Pathol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2008 </a:t>
            </a:r>
          </a:p>
          <a:p>
            <a:pPr lvl="0" eaLnBrk="0" hangingPunct="0"/>
            <a:r>
              <a:rPr lang="it-IT" sz="1050" dirty="0" err="1" smtClean="0">
                <a:latin typeface="Times New Roman" pitchFamily="18" charset="0"/>
                <a:cs typeface="Times New Roman" pitchFamily="18" charset="0"/>
              </a:rPr>
              <a:t>Goetsch</a:t>
            </a:r>
            <a:r>
              <a:rPr lang="it-IT" sz="1050" dirty="0" smtClean="0">
                <a:latin typeface="Times New Roman" pitchFamily="18" charset="0"/>
                <a:cs typeface="Times New Roman" pitchFamily="18" charset="0"/>
              </a:rPr>
              <a:t> MF,  </a:t>
            </a:r>
            <a:r>
              <a:rPr lang="it-IT" sz="1050" dirty="0" err="1" smtClean="0">
                <a:latin typeface="Times New Roman" pitchFamily="18" charset="0"/>
                <a:cs typeface="Times New Roman" pitchFamily="18" charset="0"/>
              </a:rPr>
              <a:t>Histologic</a:t>
            </a:r>
            <a:r>
              <a:rPr lang="it-IT" sz="105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1050" dirty="0" err="1" smtClean="0">
                <a:latin typeface="Times New Roman" pitchFamily="18" charset="0"/>
                <a:cs typeface="Times New Roman" pitchFamily="18" charset="0"/>
              </a:rPr>
              <a:t>receptor</a:t>
            </a:r>
            <a:r>
              <a:rPr lang="it-IT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050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it-IT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05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050" dirty="0" err="1" smtClean="0"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it-IT" sz="105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1050" dirty="0" err="1" smtClean="0"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it-IT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050" dirty="0" err="1" smtClean="0">
                <a:latin typeface="Times New Roman" pitchFamily="18" charset="0"/>
                <a:cs typeface="Times New Roman" pitchFamily="18" charset="0"/>
              </a:rPr>
              <a:t>vestibulodynia</a:t>
            </a:r>
            <a:r>
              <a:rPr lang="it-IT" sz="105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1050" dirty="0" err="1" smtClean="0">
                <a:latin typeface="Times New Roman" pitchFamily="18" charset="0"/>
                <a:cs typeface="Times New Roman" pitchFamily="18" charset="0"/>
              </a:rPr>
              <a:t>controls</a:t>
            </a:r>
            <a:r>
              <a:rPr lang="it-IT" sz="1050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it-IT" sz="1050" dirty="0" err="1" smtClean="0">
                <a:latin typeface="Times New Roman" pitchFamily="18" charset="0"/>
                <a:cs typeface="Times New Roman" pitchFamily="18" charset="0"/>
              </a:rPr>
              <a:t>prospective</a:t>
            </a:r>
            <a:r>
              <a:rPr lang="it-IT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05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it-IT" sz="1050" dirty="0" smtClean="0">
                <a:latin typeface="Times New Roman" pitchFamily="18" charset="0"/>
                <a:cs typeface="Times New Roman" pitchFamily="18" charset="0"/>
              </a:rPr>
              <a:t>. Am J </a:t>
            </a:r>
            <a:r>
              <a:rPr lang="it-IT" sz="1050" dirty="0" err="1" smtClean="0">
                <a:latin typeface="Times New Roman" pitchFamily="18" charset="0"/>
                <a:cs typeface="Times New Roman" pitchFamily="18" charset="0"/>
              </a:rPr>
              <a:t>Obstet</a:t>
            </a:r>
            <a:r>
              <a:rPr lang="it-IT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050" dirty="0" err="1" smtClean="0">
                <a:latin typeface="Times New Roman" pitchFamily="18" charset="0"/>
                <a:cs typeface="Times New Roman" pitchFamily="18" charset="0"/>
              </a:rPr>
              <a:t>Gynecol</a:t>
            </a:r>
            <a:r>
              <a:rPr lang="it-IT" sz="1050" dirty="0" smtClean="0">
                <a:latin typeface="Times New Roman" pitchFamily="18" charset="0"/>
                <a:cs typeface="Times New Roman" pitchFamily="18" charset="0"/>
              </a:rPr>
              <a:t>. 2010</a:t>
            </a:r>
            <a:endParaRPr kumimoji="0" 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043608" y="188640"/>
            <a:ext cx="576064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4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Vestibolodinia</a:t>
            </a:r>
            <a:r>
              <a:rPr lang="it-IT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 mastociti</a:t>
            </a:r>
            <a:endParaRPr lang="it-IT" sz="4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39552" y="4005064"/>
            <a:ext cx="7632848" cy="158417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Elevata concentrazione di mastociti attivati nel tessuto vestibolare di pazienti con </a:t>
            </a:r>
            <a:r>
              <a:rPr lang="it-IT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vestibolodinia</a:t>
            </a:r>
            <a:r>
              <a:rPr lang="it-IT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versus </a:t>
            </a:r>
            <a:r>
              <a:rPr lang="it-IT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controlli</a:t>
            </a:r>
            <a:endParaRPr lang="it-IT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07904" y="2204864"/>
            <a:ext cx="1266693" cy="70788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NGF</a:t>
            </a:r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23528" y="3140968"/>
            <a:ext cx="2631746" cy="64633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Rilascio mediatori</a:t>
            </a:r>
          </a:p>
          <a:p>
            <a:pPr algn="ctr">
              <a:defRPr/>
            </a:pPr>
            <a:r>
              <a:rPr lang="it-IT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infiammatori ed </a:t>
            </a:r>
            <a:r>
              <a:rPr lang="it-IT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algogeni</a:t>
            </a:r>
            <a:endParaRPr lang="it-IT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662869" y="3140968"/>
            <a:ext cx="2766783" cy="64633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Proliferazione terminazioni</a:t>
            </a:r>
          </a:p>
          <a:p>
            <a:pPr algn="ctr">
              <a:defRPr/>
            </a:pPr>
            <a:r>
              <a:rPr lang="it-IT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nervose nocicettive</a:t>
            </a:r>
          </a:p>
        </p:txBody>
      </p:sp>
      <p:pic>
        <p:nvPicPr>
          <p:cNvPr id="11" name="Immagine 10" descr="DSC00578.JPG"/>
          <p:cNvPicPr>
            <a:picLocks noChangeAspect="1"/>
          </p:cNvPicPr>
          <p:nvPr/>
        </p:nvPicPr>
        <p:blipFill>
          <a:blip r:embed="rId2" cstate="print"/>
          <a:srcRect l="35937" t="9375" r="32031" b="14583"/>
          <a:stretch>
            <a:fillRect/>
          </a:stretch>
        </p:blipFill>
        <p:spPr>
          <a:xfrm>
            <a:off x="899592" y="4365104"/>
            <a:ext cx="762331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615" t="14953"/>
          <a:stretch>
            <a:fillRect/>
          </a:stretch>
        </p:blipFill>
        <p:spPr bwMode="auto">
          <a:xfrm>
            <a:off x="2483768" y="4437112"/>
            <a:ext cx="1568104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www.fotosearch.it/bthumb/CSP/CSP231/k2313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149725"/>
            <a:ext cx="1147763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 descr="CI.PNG"/>
          <p:cNvPicPr>
            <a:picLocks noChangeAspect="1"/>
          </p:cNvPicPr>
          <p:nvPr/>
        </p:nvPicPr>
        <p:blipFill>
          <a:blip r:embed="rId5" cstate="print"/>
          <a:srcRect r="47121"/>
          <a:stretch>
            <a:fillRect/>
          </a:stretch>
        </p:blipFill>
        <p:spPr>
          <a:xfrm>
            <a:off x="4932040" y="4365104"/>
            <a:ext cx="1500198" cy="135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asellaDiTesto 14"/>
          <p:cNvSpPr txBox="1"/>
          <p:nvPr/>
        </p:nvSpPr>
        <p:spPr>
          <a:xfrm>
            <a:off x="611560" y="6093296"/>
            <a:ext cx="1209562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Vulvodinia</a:t>
            </a:r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555776" y="6093296"/>
            <a:ext cx="1428596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Endometriosi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004048" y="5877272"/>
            <a:ext cx="1274708" cy="64633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S.Vescica</a:t>
            </a:r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dolorosa/</a:t>
            </a:r>
            <a:r>
              <a:rPr lang="it-IT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</a:t>
            </a:r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308304" y="5877272"/>
            <a:ext cx="1050288" cy="64633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S. Colon </a:t>
            </a:r>
          </a:p>
          <a:p>
            <a:pPr algn="ctr">
              <a:defRPr/>
            </a:pPr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irritabile</a:t>
            </a:r>
          </a:p>
        </p:txBody>
      </p:sp>
      <p:sp>
        <p:nvSpPr>
          <p:cNvPr id="31" name="Freccia a destra 30"/>
          <p:cNvSpPr/>
          <p:nvPr/>
        </p:nvSpPr>
        <p:spPr bwMode="auto">
          <a:xfrm rot="1100024">
            <a:off x="5117791" y="2425113"/>
            <a:ext cx="1011724" cy="428628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2" name="Freccia a destra 31"/>
          <p:cNvSpPr/>
          <p:nvPr/>
        </p:nvSpPr>
        <p:spPr bwMode="auto">
          <a:xfrm rot="9594933">
            <a:off x="2526602" y="2509563"/>
            <a:ext cx="1011724" cy="428628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0" y="260648"/>
            <a:ext cx="8424936" cy="70788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Vulvodinia</a:t>
            </a:r>
            <a:r>
              <a:rPr lang="it-IT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4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Comorbilità</a:t>
            </a:r>
            <a:endParaRPr lang="it-IT" sz="4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012442" y="1268760"/>
            <a:ext cx="6620723" cy="769441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4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Infiammazione Neurogenica</a:t>
            </a:r>
            <a:endParaRPr lang="it-IT" sz="44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4211960" y="1700808"/>
            <a:ext cx="4248472" cy="156966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Incremento di volume e numero delle terminazioni nervose vestibolari</a:t>
            </a:r>
          </a:p>
          <a:p>
            <a:pPr algn="ctr"/>
            <a:r>
              <a:rPr lang="it-IT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NERVE SPROUTING</a:t>
            </a:r>
          </a:p>
        </p:txBody>
      </p:sp>
      <p:sp>
        <p:nvSpPr>
          <p:cNvPr id="15368" name="Rettangolo 13"/>
          <p:cNvSpPr>
            <a:spLocks noChangeArrowheads="1"/>
          </p:cNvSpPr>
          <p:nvPr/>
        </p:nvSpPr>
        <p:spPr bwMode="auto">
          <a:xfrm>
            <a:off x="251520" y="5949280"/>
            <a:ext cx="8136904" cy="746358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1675"/>
              </a:lnSpc>
            </a:pPr>
            <a:r>
              <a:rPr lang="en-US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</a:t>
            </a:r>
            <a:r>
              <a:rPr lang="en-US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Tympanidis,et</a:t>
            </a:r>
            <a:r>
              <a:rPr lang="en-US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Al Increased </a:t>
            </a:r>
            <a:r>
              <a:rPr lang="en-US" sz="1200" dirty="0" err="1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innervation</a:t>
            </a:r>
            <a:r>
              <a:rPr lang="en-US" sz="1200" dirty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of the </a:t>
            </a:r>
            <a:r>
              <a:rPr lang="en-US" sz="1200" dirty="0" err="1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vulval</a:t>
            </a:r>
            <a:r>
              <a:rPr lang="en-US" sz="1200" dirty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vestibule in patients with </a:t>
            </a:r>
            <a:r>
              <a:rPr lang="en-US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vulvodynia;BJD,2003</a:t>
            </a:r>
          </a:p>
          <a:p>
            <a:pPr>
              <a:lnSpc>
                <a:spcPts val="1675"/>
              </a:lnSpc>
            </a:pP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-Bohm-Starke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N,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-Increased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intraepithelial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innervation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in women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with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vulvar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vestibulitis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syndrome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Gynecol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Obstet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Invest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1998</a:t>
            </a:r>
          </a:p>
          <a:p>
            <a:pPr>
              <a:lnSpc>
                <a:spcPts val="1675"/>
              </a:lnSpc>
            </a:pP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-Weström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LV,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Willén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R.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Vestibular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nerve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fiber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proliferation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in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vulvar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vestibulitis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syndrome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Obstet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Gynecol</a:t>
            </a:r>
            <a:r>
              <a:rPr lang="it-IT" sz="1200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1998</a:t>
            </a:r>
            <a:endParaRPr lang="it-IT" sz="1200" dirty="0">
              <a:solidFill>
                <a:srgbClr val="FFFF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1871985" cy="12302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1871985" cy="12954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CasellaDiTesto 8"/>
          <p:cNvSpPr txBox="1"/>
          <p:nvPr/>
        </p:nvSpPr>
        <p:spPr>
          <a:xfrm>
            <a:off x="2463056" y="3212976"/>
            <a:ext cx="699230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VVS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04734" y="1556792"/>
            <a:ext cx="1107996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Controlli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-252536" y="0"/>
            <a:ext cx="8712968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3600" b="1" i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Vestibolodinia</a:t>
            </a:r>
            <a:r>
              <a:rPr lang="it-IT" sz="3600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r>
              <a:rPr lang="it-IT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Alterazione delle fibre nervose vestibolari</a:t>
            </a:r>
            <a:endParaRPr lang="it-IT" sz="3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t1.gstatic.com/images?q=tbn:ANd9GcRzRQXKn1sl_ioXogKpI4PpjCV8Bwa3pld2kdZeYagiT1nJJ6iB"/>
          <p:cNvPicPr>
            <a:picLocks noChangeAspect="1" noChangeArrowheads="1"/>
          </p:cNvPicPr>
          <p:nvPr/>
        </p:nvPicPr>
        <p:blipFill>
          <a:blip r:embed="rId4" cstate="print"/>
          <a:srcRect l="16129" t="10254" r="22581" b="14548"/>
          <a:stretch>
            <a:fillRect/>
          </a:stretch>
        </p:blipFill>
        <p:spPr bwMode="auto">
          <a:xfrm>
            <a:off x="5508104" y="3645024"/>
            <a:ext cx="174128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t1.gstatic.com/images?q=tbn:ANd9GcSEhXxLaukh0sRNszSFH37ejwao7YWOlrdReancqgdQOGgo64LCPQ"/>
          <p:cNvPicPr>
            <a:picLocks noChangeAspect="1" noChangeArrowheads="1"/>
          </p:cNvPicPr>
          <p:nvPr/>
        </p:nvPicPr>
        <p:blipFill>
          <a:blip r:embed="rId5" cstate="print"/>
          <a:srcRect l="13952" r="4663" b="27408"/>
          <a:stretch>
            <a:fillRect/>
          </a:stretch>
        </p:blipFill>
        <p:spPr bwMode="auto">
          <a:xfrm>
            <a:off x="4716016" y="3501008"/>
            <a:ext cx="3341170" cy="223224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magine 2" descr="PPP_IMEDI_CLP_DNA_Strain2_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27876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1285852" y="1357298"/>
            <a:ext cx="482696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Polimorfismo Genico</a:t>
            </a:r>
          </a:p>
        </p:txBody>
      </p:sp>
      <p:pic>
        <p:nvPicPr>
          <p:cNvPr id="17413" name="Immagine 5" descr="PPP_IMEDI_CLP_BloodCells_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643313"/>
            <a:ext cx="3001962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4000496" y="4071942"/>
            <a:ext cx="4929222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IL-1ra</a:t>
            </a:r>
            <a:r>
              <a:rPr lang="it-IT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: ridotta capacità di porre fine all’infiammazione </a:t>
            </a:r>
          </a:p>
          <a:p>
            <a:pPr algn="ctr">
              <a:defRPr/>
            </a:pPr>
            <a:r>
              <a:rPr lang="it-IT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IL-1beta</a:t>
            </a:r>
            <a:r>
              <a:rPr lang="it-IT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: aumentata capacità d’innesco della risposta infiammatoria </a:t>
            </a:r>
          </a:p>
        </p:txBody>
      </p:sp>
      <p:pic>
        <p:nvPicPr>
          <p:cNvPr id="17415" name="Immagine 9" descr="PPP_CARRO_CLP_SimpleArrowRe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39634">
            <a:off x="3327400" y="2860675"/>
            <a:ext cx="220186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395536" y="260648"/>
            <a:ext cx="781236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32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Vestibolodinia</a:t>
            </a:r>
            <a:r>
              <a:rPr lang="it-IT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 Predisposizione genetica</a:t>
            </a:r>
            <a:endParaRPr lang="it-IT" sz="3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1822450" cy="1712912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179388" y="6165850"/>
            <a:ext cx="8281044" cy="52835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-Neural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correlates of painful genital touch in women with </a:t>
            </a: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vulvar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vestibulitis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syndrome -</a:t>
            </a: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Pukall,et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Al.-2005</a:t>
            </a:r>
          </a:p>
          <a:p>
            <a:pPr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-Increased gray matter density in young women with chronic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vulvar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pain-P.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Schweinhardt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et Al.-2010</a:t>
            </a:r>
            <a:endParaRPr lang="it-IT" sz="1400" dirty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3559" name="Immagine 10" descr="506083.gif"/>
          <p:cNvPicPr>
            <a:picLocks noChangeAspect="1"/>
          </p:cNvPicPr>
          <p:nvPr/>
        </p:nvPicPr>
        <p:blipFill>
          <a:blip r:embed="rId3" cstate="print"/>
          <a:srcRect b="72324"/>
          <a:stretch>
            <a:fillRect/>
          </a:stretch>
        </p:blipFill>
        <p:spPr bwMode="auto">
          <a:xfrm>
            <a:off x="179388" y="5661025"/>
            <a:ext cx="1571625" cy="427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 descr="http://www.fotosearch.it/bthumb/LIF/LIF121/3D107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700808"/>
            <a:ext cx="3672408" cy="2613893"/>
          </a:xfrm>
          <a:prstGeom prst="roundRect">
            <a:avLst>
              <a:gd name="adj" fmla="val 8594"/>
            </a:avLst>
          </a:prstGeom>
          <a:solidFill>
            <a:srgbClr val="002060"/>
          </a:solidFill>
          <a:ln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5" cstate="print"/>
          <a:srcRect l="3351"/>
          <a:stretch>
            <a:fillRect/>
          </a:stretch>
        </p:blipFill>
        <p:spPr bwMode="auto">
          <a:xfrm>
            <a:off x="6876256" y="1628800"/>
            <a:ext cx="2076566" cy="439248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ttangolo arrotondato 11"/>
          <p:cNvSpPr/>
          <p:nvPr/>
        </p:nvSpPr>
        <p:spPr>
          <a:xfrm>
            <a:off x="1979712" y="4509120"/>
            <a:ext cx="4680520" cy="100811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Alta densità di sostanza grigia in aree correlate alla modulazione del dolore</a:t>
            </a: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(ippocampo e nuclei della base)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ccia a destra con strisce 12"/>
          <p:cNvSpPr/>
          <p:nvPr/>
        </p:nvSpPr>
        <p:spPr>
          <a:xfrm rot="1359755">
            <a:off x="2179973" y="2383755"/>
            <a:ext cx="1417784" cy="57606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3707904" y="3356992"/>
            <a:ext cx="1512168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820" name="Picture 4" descr="http://www.connexin.net/fluorescence/inos-microgl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132856"/>
            <a:ext cx="1170710" cy="17281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15" name="Rettangolo arrotondato 14"/>
          <p:cNvSpPr/>
          <p:nvPr/>
        </p:nvSpPr>
        <p:spPr>
          <a:xfrm>
            <a:off x="3563888" y="1628800"/>
            <a:ext cx="1512168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Microglia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67544" y="260648"/>
            <a:ext cx="727280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32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Vulvodinia</a:t>
            </a:r>
            <a:r>
              <a:rPr lang="it-IT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e Sensibilizzazione centrale</a:t>
            </a:r>
            <a:endParaRPr lang="it-IT" sz="3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486150" cy="65436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483768" y="404664"/>
            <a:ext cx="4536504" cy="1446550"/>
          </a:xfrm>
          <a:prstGeom prst="rect">
            <a:avLst/>
          </a:prstGeom>
          <a:solidFill>
            <a:srgbClr val="C00000"/>
          </a:solidFill>
          <a:ln w="57150">
            <a:solidFill>
              <a:srgbClr val="FFC000"/>
            </a:solidFill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Sensibilizzazione </a:t>
            </a:r>
          </a:p>
          <a:p>
            <a:pPr algn="ctr"/>
            <a:r>
              <a:rPr lang="it-IT" sz="4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Centrale</a:t>
            </a:r>
            <a:endParaRPr lang="it-IT" sz="4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635896" y="5445224"/>
            <a:ext cx="3600400" cy="1200329"/>
          </a:xfrm>
          <a:prstGeom prst="rect">
            <a:avLst/>
          </a:prstGeom>
          <a:solidFill>
            <a:srgbClr val="C00000"/>
          </a:solidFill>
          <a:ln w="12700">
            <a:solidFill>
              <a:srgbClr val="FFC000"/>
            </a:solidFill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36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Sensibilizzazione </a:t>
            </a:r>
          </a:p>
          <a:p>
            <a:pPr algn="ctr"/>
            <a:r>
              <a:rPr lang="it-IT" sz="36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Periferica</a:t>
            </a:r>
            <a:endParaRPr lang="it-IT" sz="3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2627784" y="2204864"/>
            <a:ext cx="5976664" cy="302433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it-I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Attivazione di neuroni ad ampio </a:t>
            </a:r>
            <a:r>
              <a:rPr lang="it-IT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it-I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dinamico (WDR) con uno stato di scarica continua (</a:t>
            </a:r>
            <a:r>
              <a:rPr lang="it-IT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wind-up</a:t>
            </a:r>
            <a:r>
              <a:rPr lang="it-I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FontTx/>
              <a:buChar char="-"/>
            </a:pPr>
            <a:r>
              <a:rPr lang="it-I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Attivazione e proliferazione di cellule microgliali</a:t>
            </a:r>
          </a:p>
          <a:p>
            <a:pPr algn="ctr">
              <a:buFontTx/>
              <a:buChar char="-"/>
            </a:pPr>
            <a:r>
              <a:rPr lang="it-I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Aumento di mastociti in sede spinale e </a:t>
            </a:r>
            <a:r>
              <a:rPr lang="it-IT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talamica</a:t>
            </a:r>
            <a:endParaRPr lang="it-I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7" descr="dolore.JPG"/>
          <p:cNvPicPr>
            <a:picLocks noChangeAspect="1"/>
          </p:cNvPicPr>
          <p:nvPr/>
        </p:nvPicPr>
        <p:blipFill>
          <a:blip r:embed="rId2" cstate="print"/>
          <a:srcRect l="11765" t="5688"/>
          <a:stretch>
            <a:fillRect/>
          </a:stretch>
        </p:blipFill>
        <p:spPr bwMode="auto">
          <a:xfrm>
            <a:off x="6300788" y="4797425"/>
            <a:ext cx="1100137" cy="18716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251520" y="3789040"/>
          <a:ext cx="4711487" cy="27912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673058"/>
                <a:gridCol w="2351278"/>
                <a:gridCol w="1687151"/>
              </a:tblGrid>
              <a:tr h="82953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Tipo di Fibra</a:t>
                      </a:r>
                      <a:endParaRPr lang="it-IT" sz="14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Funzione</a:t>
                      </a:r>
                      <a:endParaRPr lang="it-IT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Frequenza e durata conduzione</a:t>
                      </a:r>
                      <a:endParaRPr lang="it-IT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38020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l-G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Sensazione tattile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&lt;2  µsec  </a:t>
                      </a:r>
                    </a:p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2000 Hz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656713">
                <a:tc>
                  <a:txBody>
                    <a:bodyPr/>
                    <a:lstStyle/>
                    <a:p>
                      <a:pPr algn="ctr"/>
                      <a:endParaRPr lang="it-I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l-G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Sensazione termica,dolore rapido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 2 e 30 µsec  250 Hz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725840">
                <a:tc>
                  <a:txBody>
                    <a:bodyPr/>
                    <a:lstStyle/>
                    <a:p>
                      <a:pPr algn="ctr"/>
                      <a:endParaRPr lang="it-IT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it-IT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Prevalente sensazione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dolorifica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&gt; 100 µsec - 5 Hz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16388" name="Immagine 9" descr="PPP_CARRO_CLP_ArrowBallGre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5373688"/>
            <a:ext cx="15367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539552" y="0"/>
            <a:ext cx="6984776" cy="1077218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Alterazione funzionale delle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terminazioni nervose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3846" t="8840" r="7692"/>
          <a:stretch>
            <a:fillRect/>
          </a:stretch>
        </p:blipFill>
        <p:spPr bwMode="auto">
          <a:xfrm>
            <a:off x="1187624" y="1340768"/>
            <a:ext cx="2880320" cy="2152458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5436096" y="1556792"/>
            <a:ext cx="3456384" cy="3108543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CPT: minima quota </a:t>
            </a:r>
          </a:p>
          <a:p>
            <a:pPr algn="ctr">
              <a:defRPr/>
            </a:pPr>
            <a:r>
              <a:rPr lang="it-IT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 uno stimolo</a:t>
            </a:r>
          </a:p>
          <a:p>
            <a:pPr algn="ctr">
              <a:defRPr/>
            </a:pPr>
            <a:r>
              <a:rPr lang="it-IT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elettrico </a:t>
            </a:r>
            <a:r>
              <a:rPr lang="it-IT" sz="2800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neuroselettivo</a:t>
            </a:r>
            <a:r>
              <a:rPr lang="it-IT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it-IT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 non doloroso,</a:t>
            </a:r>
          </a:p>
          <a:p>
            <a:pPr algn="ctr">
              <a:defRPr/>
            </a:pPr>
            <a:r>
              <a:rPr lang="it-IT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necessario ad evocare </a:t>
            </a:r>
          </a:p>
          <a:p>
            <a:pPr algn="ctr">
              <a:defRPr/>
            </a:pPr>
            <a:r>
              <a:rPr lang="it-IT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una sensazione</a:t>
            </a:r>
            <a:endParaRPr lang="it-IT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700213"/>
            <a:ext cx="6086475" cy="36639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Ovale 5"/>
          <p:cNvSpPr/>
          <p:nvPr/>
        </p:nvSpPr>
        <p:spPr>
          <a:xfrm>
            <a:off x="4932363" y="2133600"/>
            <a:ext cx="935037" cy="10795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7413" name="Immagine 4" descr="banne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733256"/>
            <a:ext cx="27146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79388" y="6119813"/>
            <a:ext cx="8713787" cy="52322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Electrodiagnostic</a:t>
            </a:r>
            <a:r>
              <a:rPr 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Functional Sensory Evaluation of the Patients with Generalized </a:t>
            </a:r>
            <a:r>
              <a:rPr lang="en-US" sz="1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Vulvodynia</a:t>
            </a:r>
            <a:r>
              <a:rPr 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:a Pilot Study</a:t>
            </a:r>
          </a:p>
          <a:p>
            <a:pPr>
              <a:defRPr/>
            </a:pPr>
            <a:r>
              <a:rPr lang="it-IT" sz="1400" i="1" dirty="0">
                <a:solidFill>
                  <a:srgbClr val="FFC000"/>
                </a:solidFill>
                <a:latin typeface="Book Antiqua" pitchFamily="18" charset="0"/>
              </a:rPr>
              <a:t>F. Murina, </a:t>
            </a:r>
            <a:r>
              <a:rPr lang="it-IT" sz="1400" i="1" dirty="0" err="1">
                <a:solidFill>
                  <a:srgbClr val="FFC000"/>
                </a:solidFill>
                <a:latin typeface="Book Antiqua" pitchFamily="18" charset="0"/>
              </a:rPr>
              <a:t>V.Bianco</a:t>
            </a:r>
            <a:r>
              <a:rPr lang="it-IT" sz="1400" i="1" dirty="0">
                <a:solidFill>
                  <a:srgbClr val="FFC000"/>
                </a:solidFill>
                <a:latin typeface="Book Antiqua" pitchFamily="18" charset="0"/>
              </a:rPr>
              <a:t>,G. Radici,</a:t>
            </a:r>
            <a:r>
              <a:rPr lang="it-IT" sz="1400" i="1" dirty="0" err="1">
                <a:solidFill>
                  <a:srgbClr val="FFC000"/>
                </a:solidFill>
                <a:latin typeface="Book Antiqua" pitchFamily="18" charset="0"/>
              </a:rPr>
              <a:t>R.Felice</a:t>
            </a:r>
            <a:r>
              <a:rPr lang="it-IT" sz="1400" i="1" dirty="0">
                <a:solidFill>
                  <a:srgbClr val="FFC000"/>
                </a:solidFill>
                <a:latin typeface="Book Antiqua" pitchFamily="18" charset="0"/>
              </a:rPr>
              <a:t>,</a:t>
            </a:r>
            <a:r>
              <a:rPr lang="it-IT" sz="1400" i="1" dirty="0" err="1">
                <a:solidFill>
                  <a:srgbClr val="FFC000"/>
                </a:solidFill>
                <a:latin typeface="Book Antiqua" pitchFamily="18" charset="0"/>
              </a:rPr>
              <a:t>M.Signaroldi</a:t>
            </a:r>
            <a:r>
              <a:rPr lang="it-IT" sz="1400" i="1" dirty="0">
                <a:solidFill>
                  <a:srgbClr val="FFC000"/>
                </a:solidFill>
                <a:latin typeface="Book Antiqua" pitchFamily="18" charset="0"/>
              </a:rPr>
              <a:t> -7,2010</a:t>
            </a:r>
            <a:endParaRPr lang="it-IT" sz="1400" dirty="0"/>
          </a:p>
        </p:txBody>
      </p:sp>
      <p:sp>
        <p:nvSpPr>
          <p:cNvPr id="9" name="Rettangolo 8"/>
          <p:cNvSpPr/>
          <p:nvPr/>
        </p:nvSpPr>
        <p:spPr>
          <a:xfrm>
            <a:off x="251520" y="116632"/>
            <a:ext cx="6840760" cy="892552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Vulvodinia</a:t>
            </a:r>
            <a:r>
              <a:rPr lang="it-IT" sz="2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Generalizzata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Alterazione funzionale </a:t>
            </a:r>
            <a:r>
              <a:rPr lang="it-IT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delle terminazioni </a:t>
            </a:r>
            <a:r>
              <a:rPr lang="it-IT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nervose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79512" y="6093296"/>
            <a:ext cx="8713787" cy="52322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Electrodiagnostic</a:t>
            </a:r>
            <a:r>
              <a:rPr 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Functional Sensory Evaluation of the Patients with Generalized </a:t>
            </a:r>
            <a:r>
              <a:rPr lang="en-US" sz="1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Vulvodynia</a:t>
            </a:r>
            <a:r>
              <a:rPr 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:a Pilot Study</a:t>
            </a:r>
          </a:p>
          <a:p>
            <a:pPr>
              <a:defRPr/>
            </a:pPr>
            <a:r>
              <a:rPr lang="it-IT" sz="1400" i="1" dirty="0">
                <a:solidFill>
                  <a:srgbClr val="FFC000"/>
                </a:solidFill>
                <a:latin typeface="Book Antiqua" pitchFamily="18" charset="0"/>
              </a:rPr>
              <a:t>F. Murina, </a:t>
            </a:r>
            <a:r>
              <a:rPr lang="it-IT" sz="1400" i="1" dirty="0" err="1">
                <a:solidFill>
                  <a:srgbClr val="FFC000"/>
                </a:solidFill>
                <a:latin typeface="Book Antiqua" pitchFamily="18" charset="0"/>
              </a:rPr>
              <a:t>V.Bianco</a:t>
            </a:r>
            <a:r>
              <a:rPr lang="it-IT" sz="1400" i="1" dirty="0">
                <a:solidFill>
                  <a:srgbClr val="FFC000"/>
                </a:solidFill>
                <a:latin typeface="Book Antiqua" pitchFamily="18" charset="0"/>
              </a:rPr>
              <a:t>,G. Radici,</a:t>
            </a:r>
            <a:r>
              <a:rPr lang="it-IT" sz="1400" i="1" dirty="0" err="1">
                <a:solidFill>
                  <a:srgbClr val="FFC000"/>
                </a:solidFill>
                <a:latin typeface="Book Antiqua" pitchFamily="18" charset="0"/>
              </a:rPr>
              <a:t>R.Felice</a:t>
            </a:r>
            <a:r>
              <a:rPr lang="it-IT" sz="1400" i="1" dirty="0">
                <a:solidFill>
                  <a:srgbClr val="FFC000"/>
                </a:solidFill>
                <a:latin typeface="Book Antiqua" pitchFamily="18" charset="0"/>
              </a:rPr>
              <a:t>,</a:t>
            </a:r>
            <a:r>
              <a:rPr lang="it-IT" sz="1400" i="1" dirty="0" err="1">
                <a:solidFill>
                  <a:srgbClr val="FFC000"/>
                </a:solidFill>
                <a:latin typeface="Book Antiqua" pitchFamily="18" charset="0"/>
              </a:rPr>
              <a:t>M.Signaroldi</a:t>
            </a:r>
            <a:r>
              <a:rPr lang="it-IT" sz="1400" i="1" dirty="0">
                <a:solidFill>
                  <a:srgbClr val="FFC000"/>
                </a:solidFill>
                <a:latin typeface="Book Antiqua" pitchFamily="18" charset="0"/>
              </a:rPr>
              <a:t> -7,2010</a:t>
            </a:r>
            <a:endParaRPr lang="it-IT" sz="1400" dirty="0"/>
          </a:p>
        </p:txBody>
      </p:sp>
      <p:sp>
        <p:nvSpPr>
          <p:cNvPr id="11" name="Rettangolo 10"/>
          <p:cNvSpPr/>
          <p:nvPr/>
        </p:nvSpPr>
        <p:spPr>
          <a:xfrm>
            <a:off x="2555776" y="5229200"/>
            <a:ext cx="648072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779912" y="5229200"/>
            <a:ext cx="648072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076056" y="5229200"/>
            <a:ext cx="648072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 descr="http://www.neurotron.com/site/products/prodpics/ugg/u11-large.jpg"/>
          <p:cNvPicPr>
            <a:picLocks noChangeAspect="1" noChangeArrowheads="1"/>
          </p:cNvPicPr>
          <p:nvPr/>
        </p:nvPicPr>
        <p:blipFill>
          <a:blip r:embed="rId5" cstate="print"/>
          <a:srcRect l="45467" t="36322" r="35262" b="34711"/>
          <a:stretch>
            <a:fillRect/>
          </a:stretch>
        </p:blipFill>
        <p:spPr bwMode="auto">
          <a:xfrm>
            <a:off x="7596336" y="188640"/>
            <a:ext cx="1368623" cy="1318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4" descr="Goldtrode(R) Cutaneous/Mucosal Electrod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5013176"/>
            <a:ext cx="1356147" cy="885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Ovale 16"/>
          <p:cNvSpPr/>
          <p:nvPr/>
        </p:nvSpPr>
        <p:spPr>
          <a:xfrm>
            <a:off x="7884368" y="908720"/>
            <a:ext cx="576064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/>
          <p:cNvSpPr/>
          <p:nvPr/>
        </p:nvSpPr>
        <p:spPr>
          <a:xfrm>
            <a:off x="142844" y="1500174"/>
            <a:ext cx="8786874" cy="3643338"/>
          </a:xfrm>
          <a:prstGeom prst="ellips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Dolore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associato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sintomi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delle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basse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vie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urinarie,a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sintomi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indicativi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disfunzioni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sessuali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en-US" sz="2400" i="1" dirty="0" err="1" smtClean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intestinali,anorettali,ginecologiche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a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carattere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persistente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e/o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ricorrente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senza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riscontro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oggettivo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alcuna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patologia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clinicamente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identificabile</a:t>
            </a:r>
            <a:endParaRPr lang="it-IT" sz="2400" i="1" dirty="0">
              <a:solidFill>
                <a:srgbClr val="FCF0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221" name="Rettangolo 9"/>
          <p:cNvSpPr>
            <a:spLocks noChangeArrowheads="1"/>
          </p:cNvSpPr>
          <p:nvPr/>
        </p:nvSpPr>
        <p:spPr bwMode="auto">
          <a:xfrm>
            <a:off x="428596" y="6357958"/>
            <a:ext cx="4287391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M. Fall, et Al. Guidelines on Chronic Pelvic Pain-2008</a:t>
            </a:r>
            <a:endParaRPr lang="it-IT" sz="1400" i="1" dirty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23528" y="188640"/>
            <a:ext cx="7366760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Sindrome da Dolore Pelvico Cronico</a:t>
            </a:r>
          </a:p>
        </p:txBody>
      </p:sp>
      <p:pic>
        <p:nvPicPr>
          <p:cNvPr id="9223" name="Picture 2" descr="http://www.uroweb.org/campaigns/25/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64114"/>
          <a:stretch>
            <a:fillRect/>
          </a:stretch>
        </p:blipFill>
        <p:spPr bwMode="auto">
          <a:xfrm>
            <a:off x="500063" y="5572125"/>
            <a:ext cx="15716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7544" y="260648"/>
            <a:ext cx="7200800" cy="52322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Strategie terapeutiche della </a:t>
            </a:r>
            <a:r>
              <a:rPr lang="it-IT" sz="28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vulvodinia</a:t>
            </a:r>
            <a:endParaRPr lang="it-IT" sz="2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Diagramma 3"/>
          <p:cNvGraphicFramePr/>
          <p:nvPr/>
        </p:nvGraphicFramePr>
        <p:xfrm>
          <a:off x="1619672" y="1196752"/>
          <a:ext cx="62883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arrotondato 4"/>
          <p:cNvSpPr/>
          <p:nvPr/>
        </p:nvSpPr>
        <p:spPr bwMode="auto">
          <a:xfrm>
            <a:off x="2555776" y="2780928"/>
            <a:ext cx="4752528" cy="136815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Approccio multimodale e</a:t>
            </a:r>
          </a:p>
          <a:p>
            <a:pPr algn="ctr"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multidisciplinare</a:t>
            </a:r>
          </a:p>
        </p:txBody>
      </p:sp>
      <p:sp>
        <p:nvSpPr>
          <p:cNvPr id="6" name="Rettangolo 4"/>
          <p:cNvSpPr>
            <a:spLocks noChangeArrowheads="1"/>
          </p:cNvSpPr>
          <p:nvPr/>
        </p:nvSpPr>
        <p:spPr bwMode="auto">
          <a:xfrm>
            <a:off x="571500" y="6165850"/>
            <a:ext cx="6520780" cy="52835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Vulvodinia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Strategie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di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Diagnosi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e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Cura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A.Graziottin,F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Murina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fontAlgn="auto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Ed.Springer-2010 </a:t>
            </a:r>
            <a:endParaRPr lang="it-IT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9552" y="188640"/>
            <a:ext cx="7200800" cy="954107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Misure preventive per ridurre  l’irritazione vulvare</a:t>
            </a:r>
          </a:p>
        </p:txBody>
      </p:sp>
      <p:sp>
        <p:nvSpPr>
          <p:cNvPr id="6" name="Rettangolo 4"/>
          <p:cNvSpPr>
            <a:spLocks noChangeArrowheads="1"/>
          </p:cNvSpPr>
          <p:nvPr/>
        </p:nvSpPr>
        <p:spPr bwMode="auto">
          <a:xfrm>
            <a:off x="539552" y="6381328"/>
            <a:ext cx="8320980" cy="310341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Vulvodinia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Strategie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di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Diagnosi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e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Cura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A.Graziottin,F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Murina-Ed.Springer-2010 </a:t>
            </a:r>
            <a:endParaRPr lang="it-IT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74754" name="Picture 2" descr="http://photos3.fotosearch.com/bthumb/RBL/RBL008/b11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64096" cy="114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tangolo 8"/>
          <p:cNvSpPr/>
          <p:nvPr/>
        </p:nvSpPr>
        <p:spPr>
          <a:xfrm>
            <a:off x="1619672" y="1772816"/>
            <a:ext cx="6984776" cy="79208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Utilizzare solo biancheria intima in cotone non colorato</a:t>
            </a: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- Indossare pantaloni comodi o gonne</a:t>
            </a:r>
          </a:p>
          <a:p>
            <a:pPr algn="ctr"/>
            <a:endParaRPr lang="it-IT" dirty="0"/>
          </a:p>
        </p:txBody>
      </p:sp>
      <p:pic>
        <p:nvPicPr>
          <p:cNvPr id="10" name="Immagine 9" descr="deterge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936104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ttangolo 10"/>
          <p:cNvSpPr/>
          <p:nvPr/>
        </p:nvSpPr>
        <p:spPr>
          <a:xfrm>
            <a:off x="1691680" y="2924944"/>
            <a:ext cx="6768752" cy="64807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Usare solo detergenti intimi adeguati ed assorbenti  di cotone</a:t>
            </a:r>
          </a:p>
          <a:p>
            <a:pPr algn="ctr"/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/>
          </a:p>
        </p:txBody>
      </p:sp>
      <p:pic>
        <p:nvPicPr>
          <p:cNvPr id="74756" name="Picture 4" descr="http://photos2.fotosearch.com/bthumb/PHT/PHT121/PAA12100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782960" cy="110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ttangolo 11"/>
          <p:cNvSpPr/>
          <p:nvPr/>
        </p:nvSpPr>
        <p:spPr>
          <a:xfrm>
            <a:off x="1475656" y="3933056"/>
            <a:ext cx="7488832" cy="93610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-NON avere rapporti con penetrazione fino alla marcata riduzione dei sintomi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-In caso di rapporti usare sempre un lubrificante idrosolubile</a:t>
            </a:r>
          </a:p>
          <a:p>
            <a:pPr algn="ctr"/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/>
          </a:p>
        </p:txBody>
      </p:sp>
      <p:pic>
        <p:nvPicPr>
          <p:cNvPr id="74758" name="Picture 6" descr="http://photos2.fotosearch.com/bthumb/CSP/CSP280/k2804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085184"/>
            <a:ext cx="788293" cy="118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tangolo 12"/>
          <p:cNvSpPr/>
          <p:nvPr/>
        </p:nvSpPr>
        <p:spPr>
          <a:xfrm>
            <a:off x="1691680" y="5157192"/>
            <a:ext cx="6912768" cy="79208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Evitare le attività fisiche che possano esercitare una pressione diretta sulla vulva</a:t>
            </a:r>
          </a:p>
          <a:p>
            <a:pPr algn="ctr"/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725144"/>
            <a:ext cx="1526280" cy="1865887"/>
          </a:xfrm>
          <a:prstGeom prst="roundRect">
            <a:avLst>
              <a:gd name="adj" fmla="val 16667"/>
            </a:avLst>
          </a:prstGeom>
          <a:ln w="5715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Immagine 8" descr="midol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645024"/>
            <a:ext cx="1194042" cy="1411781"/>
          </a:xfrm>
          <a:prstGeom prst="rect">
            <a:avLst/>
          </a:prstGeom>
          <a:ln>
            <a:solidFill>
              <a:srgbClr val="FFC000"/>
            </a:solidFill>
          </a:ln>
          <a:effectLst>
            <a:softEdge rad="112500"/>
          </a:effectLst>
        </p:spPr>
      </p:pic>
      <p:pic>
        <p:nvPicPr>
          <p:cNvPr id="12" name="Segnaposto contenuto 11" descr="k10897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95736" y="1556792"/>
            <a:ext cx="1640224" cy="1456905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Rettangolo 10"/>
          <p:cNvSpPr/>
          <p:nvPr/>
        </p:nvSpPr>
        <p:spPr>
          <a:xfrm>
            <a:off x="5148064" y="1700808"/>
            <a:ext cx="3643322" cy="156966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Tx/>
              <a:buChar char="•"/>
              <a:defRPr/>
            </a:pPr>
            <a:r>
              <a:rPr lang="it-IT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Liberazione di sostanze</a:t>
            </a:r>
          </a:p>
          <a:p>
            <a:pPr algn="ctr">
              <a:defRPr/>
            </a:pPr>
            <a:r>
              <a:rPr lang="it-IT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analgesiche</a:t>
            </a:r>
          </a:p>
          <a:p>
            <a:pPr algn="ctr">
              <a:buFontTx/>
              <a:buChar char="•"/>
              <a:defRPr/>
            </a:pPr>
            <a:r>
              <a:rPr lang="it-IT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Innalzamento soglia dolore</a:t>
            </a:r>
          </a:p>
          <a:p>
            <a:pPr algn="ctr">
              <a:defRPr/>
            </a:pPr>
            <a:r>
              <a:rPr lang="it-IT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Tens</a:t>
            </a:r>
            <a:r>
              <a:rPr lang="it-IT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extrasegmentale)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39552" y="5733256"/>
            <a:ext cx="4968552" cy="83099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Attivazione di circuiti </a:t>
            </a:r>
          </a:p>
          <a:p>
            <a:pPr algn="ctr">
              <a:defRPr/>
            </a:pPr>
            <a:r>
              <a:rPr lang="it-IT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che inibiscono il dolore (</a:t>
            </a:r>
            <a:r>
              <a:rPr lang="it-IT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Gate</a:t>
            </a:r>
            <a:r>
              <a:rPr lang="it-IT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it-IT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Freccia circolare in su 15"/>
          <p:cNvSpPr/>
          <p:nvPr/>
        </p:nvSpPr>
        <p:spPr bwMode="auto">
          <a:xfrm rot="11610658">
            <a:off x="5126546" y="3898058"/>
            <a:ext cx="1623653" cy="624554"/>
          </a:xfrm>
          <a:prstGeom prst="curvedUp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3" name="Freccia circolare in giù 22"/>
          <p:cNvSpPr/>
          <p:nvPr/>
        </p:nvSpPr>
        <p:spPr bwMode="auto">
          <a:xfrm rot="13965839">
            <a:off x="2185534" y="3532027"/>
            <a:ext cx="1525993" cy="731284"/>
          </a:xfrm>
          <a:prstGeom prst="curved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" name="Freccia a destra con strisce 23"/>
          <p:cNvSpPr/>
          <p:nvPr/>
        </p:nvSpPr>
        <p:spPr bwMode="auto">
          <a:xfrm rot="10800000">
            <a:off x="3923928" y="2132856"/>
            <a:ext cx="1001272" cy="640838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it-IT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5" name="Freccia a destra con strisce 24"/>
          <p:cNvSpPr/>
          <p:nvPr/>
        </p:nvSpPr>
        <p:spPr bwMode="auto">
          <a:xfrm rot="19146907">
            <a:off x="2759159" y="4929184"/>
            <a:ext cx="642302" cy="640838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it-IT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95536" y="116632"/>
            <a:ext cx="8352928" cy="70788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Transcutaneous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electrical nerve stimulation (TENS) for the treatment of </a:t>
            </a:r>
            <a:r>
              <a:rPr lang="en-US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vestibolodynia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(localized </a:t>
            </a:r>
            <a:r>
              <a:rPr lang="en-US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vulvodynia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):a double arm </a:t>
            </a:r>
            <a:r>
              <a:rPr lang="en-US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randomised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controlled trial</a:t>
            </a:r>
            <a:endParaRPr lang="it-IT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14" descr="bjo_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750" y="908050"/>
            <a:ext cx="3240088" cy="415925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ttangolo 16"/>
          <p:cNvSpPr/>
          <p:nvPr/>
        </p:nvSpPr>
        <p:spPr>
          <a:xfrm>
            <a:off x="3995936" y="908720"/>
            <a:ext cx="3816424" cy="48628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it-IT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F. Murina, V. Bianco,G. Radici, R. Felice, </a:t>
            </a:r>
          </a:p>
          <a:p>
            <a:pPr>
              <a:lnSpc>
                <a:spcPct val="80000"/>
              </a:lnSpc>
              <a:defRPr/>
            </a:pPr>
            <a:r>
              <a:rPr lang="it-IT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M. Di Martino , U. Nicolini-2008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30188" y="2400300"/>
          <a:ext cx="465455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4408488" y="3524250"/>
          <a:ext cx="5013325" cy="314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547813" y="1700213"/>
            <a:ext cx="2139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Gruppo </a:t>
            </a:r>
            <a:r>
              <a:rPr lang="it-IT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Tens</a:t>
            </a:r>
            <a:r>
              <a:rPr lang="it-IT" sz="280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795963" y="2924175"/>
            <a:ext cx="2573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Gruppo Placebo</a:t>
            </a:r>
            <a:r>
              <a:rPr lang="it-IT" sz="280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395536" y="116632"/>
            <a:ext cx="8352928" cy="70788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Transcutaneous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electrical nerve stimulation (TENS) for the treatment of </a:t>
            </a:r>
            <a:r>
              <a:rPr lang="en-US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vestibolodynia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(localized </a:t>
            </a:r>
            <a:r>
              <a:rPr lang="en-US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vulvodynia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):a double arm </a:t>
            </a:r>
            <a:r>
              <a:rPr lang="en-US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randomised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controlled trial</a:t>
            </a:r>
            <a:endParaRPr lang="it-IT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magine 9" descr="bjo_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188" y="908050"/>
            <a:ext cx="3240087" cy="415925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ttangolo 10"/>
          <p:cNvSpPr/>
          <p:nvPr/>
        </p:nvSpPr>
        <p:spPr>
          <a:xfrm>
            <a:off x="4067944" y="908720"/>
            <a:ext cx="3816424" cy="48628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it-IT" sz="1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Murina, V. Bianco,G. Radici, R. Felice, </a:t>
            </a:r>
          </a:p>
          <a:p>
            <a:pPr>
              <a:lnSpc>
                <a:spcPct val="80000"/>
              </a:lnSpc>
              <a:defRPr/>
            </a:pPr>
            <a:r>
              <a:rPr lang="it-IT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M. Di Martino , U. Nicolini-2008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5888"/>
            <a:ext cx="7777163" cy="1225550"/>
          </a:xfr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fr-FR" sz="24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Transcutaneous</a:t>
            </a:r>
            <a:r>
              <a:rPr lang="fr-FR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electrical</a:t>
            </a:r>
            <a:r>
              <a:rPr lang="fr-FR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nerve stimulation (TENS) for the </a:t>
            </a:r>
            <a:r>
              <a:rPr lang="fr-FR" sz="24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fr-FR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4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vestibolodynia</a:t>
            </a:r>
            <a:r>
              <a:rPr lang="fr-FR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localized</a:t>
            </a:r>
            <a:r>
              <a:rPr lang="fr-FR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vulvodynia</a:t>
            </a:r>
            <a:r>
              <a:rPr lang="fr-FR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br>
              <a:rPr lang="fr-FR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domiciliary approach</a:t>
            </a:r>
            <a:endParaRPr lang="en-US" sz="3600" b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949950"/>
            <a:ext cx="2735263" cy="6477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it-IT" sz="20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Filippo Murina, </a:t>
            </a:r>
            <a:r>
              <a:rPr lang="it-IT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Al.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b="1" i="1" dirty="0" smtClean="0">
              <a:solidFill>
                <a:srgbClr val="FFFF00"/>
              </a:solidFill>
            </a:endParaRPr>
          </a:p>
        </p:txBody>
      </p:sp>
      <p:pic>
        <p:nvPicPr>
          <p:cNvPr id="8" name="Picture 4" descr="abs_banner"/>
          <p:cNvPicPr>
            <a:picLocks noChangeAspect="1" noChangeArrowheads="1"/>
          </p:cNvPicPr>
          <p:nvPr/>
        </p:nvPicPr>
        <p:blipFill>
          <a:blip r:embed="rId3" cstate="print"/>
          <a:srcRect r="37669"/>
          <a:stretch>
            <a:fillRect/>
          </a:stretch>
        </p:blipFill>
        <p:spPr bwMode="auto">
          <a:xfrm>
            <a:off x="251520" y="5877272"/>
            <a:ext cx="2286000" cy="781050"/>
          </a:xfrm>
          <a:prstGeom prst="rect">
            <a:avLst/>
          </a:prstGeom>
          <a:noFill/>
          <a:ln w="15875">
            <a:solidFill>
              <a:srgbClr val="FF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3568" y="2060848"/>
            <a:ext cx="7812087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480</a:t>
            </a:r>
            <a:r>
              <a:rPr lang="en-GB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pazienti</a:t>
            </a:r>
            <a:r>
              <a:rPr lang="en-GB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21-44 </a:t>
            </a:r>
            <a:r>
              <a:rPr lang="en-GB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anni</a:t>
            </a:r>
            <a:r>
              <a:rPr lang="en-GB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(media ± SD 28.6 ± 6)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683568" y="3933056"/>
            <a:ext cx="2232248" cy="1152128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Training ambulatoriale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6-8 sedute</a:t>
            </a:r>
          </a:p>
        </p:txBody>
      </p:sp>
      <p:sp>
        <p:nvSpPr>
          <p:cNvPr id="12" name="Rettangolo 11"/>
          <p:cNvSpPr/>
          <p:nvPr/>
        </p:nvSpPr>
        <p:spPr bwMode="auto">
          <a:xfrm>
            <a:off x="4499992" y="4005064"/>
            <a:ext cx="2232248" cy="864096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Terapia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domiciliare</a:t>
            </a:r>
          </a:p>
        </p:txBody>
      </p:sp>
      <p:pic>
        <p:nvPicPr>
          <p:cNvPr id="38926" name="Immagine 13" descr="vulvodinia%20grand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357563"/>
            <a:ext cx="172085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ccia a destra con strisce 14"/>
          <p:cNvSpPr/>
          <p:nvPr/>
        </p:nvSpPr>
        <p:spPr bwMode="auto">
          <a:xfrm>
            <a:off x="3131840" y="4293096"/>
            <a:ext cx="1224136" cy="504056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8913"/>
            <a:ext cx="7858125" cy="1008062"/>
          </a:xfr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fr-FR" sz="20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Transcutaneous</a:t>
            </a:r>
            <a:r>
              <a:rPr lang="fr-FR" sz="20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electrical</a:t>
            </a:r>
            <a:r>
              <a:rPr lang="fr-FR" sz="20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nerve stimulation (TENS) for the </a:t>
            </a:r>
            <a:r>
              <a:rPr lang="fr-FR" sz="20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fr-FR" sz="20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0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vestibolodynia</a:t>
            </a:r>
            <a:r>
              <a:rPr lang="fr-FR" sz="20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localized</a:t>
            </a:r>
            <a:r>
              <a:rPr lang="fr-FR" sz="20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vulvodynia</a:t>
            </a:r>
            <a:r>
              <a:rPr lang="fr-FR" sz="20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):a </a:t>
            </a:r>
            <a:r>
              <a:rPr lang="en-US" sz="20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domiciliary approach</a:t>
            </a:r>
            <a:endParaRPr lang="en-US" b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2825"/>
            <a:ext cx="2735263" cy="576263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it-IT" sz="20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Filippo Murina, </a:t>
            </a:r>
            <a:r>
              <a:rPr lang="it-IT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Al.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b="1" i="1" dirty="0" smtClean="0">
              <a:solidFill>
                <a:srgbClr val="FFFF00"/>
              </a:solidFill>
            </a:endParaRPr>
          </a:p>
        </p:txBody>
      </p:sp>
      <p:pic>
        <p:nvPicPr>
          <p:cNvPr id="8" name="Picture 4" descr="abs_banner"/>
          <p:cNvPicPr>
            <a:picLocks noChangeAspect="1" noChangeArrowheads="1"/>
          </p:cNvPicPr>
          <p:nvPr/>
        </p:nvPicPr>
        <p:blipFill>
          <a:blip r:embed="rId3" cstate="print"/>
          <a:srcRect r="37669"/>
          <a:stretch>
            <a:fillRect/>
          </a:stretch>
        </p:blipFill>
        <p:spPr bwMode="auto">
          <a:xfrm>
            <a:off x="251520" y="6021288"/>
            <a:ext cx="1925960" cy="658036"/>
          </a:xfrm>
          <a:prstGeom prst="rect">
            <a:avLst/>
          </a:prstGeom>
          <a:noFill/>
          <a:ln w="15875">
            <a:solidFill>
              <a:srgbClr val="FF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aphicFrame>
        <p:nvGraphicFramePr>
          <p:cNvPr id="13" name="Grafico 12"/>
          <p:cNvGraphicFramePr/>
          <p:nvPr/>
        </p:nvGraphicFramePr>
        <p:xfrm>
          <a:off x="611560" y="1772816"/>
          <a:ext cx="676875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3419872" y="5877272"/>
            <a:ext cx="1656184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sedute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524328" y="3140968"/>
            <a:ext cx="1259632" cy="58477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Score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Dispareunia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nettore 2 18"/>
          <p:cNvCxnSpPr/>
          <p:nvPr/>
        </p:nvCxnSpPr>
        <p:spPr bwMode="auto">
          <a:xfrm>
            <a:off x="4427984" y="2780928"/>
            <a:ext cx="2088232" cy="158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148064" y="2204864"/>
            <a:ext cx="864096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72%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7956376" y="3861048"/>
          <a:ext cx="3837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486150" cy="65436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483768" y="404664"/>
            <a:ext cx="4536504" cy="1446550"/>
          </a:xfrm>
          <a:prstGeom prst="rect">
            <a:avLst/>
          </a:prstGeom>
          <a:solidFill>
            <a:srgbClr val="C00000"/>
          </a:solidFill>
          <a:ln w="57150">
            <a:solidFill>
              <a:srgbClr val="FFC000"/>
            </a:solidFill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Sensibilizzazione </a:t>
            </a:r>
          </a:p>
          <a:p>
            <a:pPr algn="ctr"/>
            <a:r>
              <a:rPr lang="it-IT" sz="4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Centrale</a:t>
            </a:r>
            <a:endParaRPr lang="it-IT" sz="4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635896" y="5445224"/>
            <a:ext cx="3600400" cy="1200329"/>
          </a:xfrm>
          <a:prstGeom prst="rect">
            <a:avLst/>
          </a:prstGeom>
          <a:solidFill>
            <a:srgbClr val="C00000"/>
          </a:solidFill>
          <a:ln w="12700">
            <a:solidFill>
              <a:srgbClr val="FFC000"/>
            </a:solidFill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36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Sensibilizzazione </a:t>
            </a:r>
          </a:p>
          <a:p>
            <a:pPr algn="ctr"/>
            <a:r>
              <a:rPr lang="it-IT" sz="36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Periferica</a:t>
            </a:r>
            <a:endParaRPr lang="it-IT" sz="3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2627784" y="2204864"/>
            <a:ext cx="5976664" cy="2736304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it-I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L’approccio moderno alle sindromi </a:t>
            </a:r>
            <a:r>
              <a:rPr lang="it-IT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it-IT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dolore </a:t>
            </a:r>
            <a:r>
              <a:rPr lang="it-I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neuropatico deve necessariamente considerare l’azione modulante nei confronti dei processi infiammatori di tipo 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NEUROGENICO </a:t>
            </a:r>
            <a:endParaRPr lang="it-I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486150" cy="65436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555776" y="3140968"/>
            <a:ext cx="3600400" cy="1200329"/>
          </a:xfrm>
          <a:prstGeom prst="rect">
            <a:avLst/>
          </a:prstGeom>
          <a:solidFill>
            <a:srgbClr val="C00000"/>
          </a:solidFill>
          <a:ln w="12700">
            <a:solidFill>
              <a:srgbClr val="FFC000"/>
            </a:solidFill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36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Dolore</a:t>
            </a:r>
          </a:p>
          <a:p>
            <a:pPr algn="ctr"/>
            <a:r>
              <a:rPr lang="it-IT" sz="3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Neuropatico</a:t>
            </a:r>
            <a:endParaRPr lang="it-IT" sz="3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2483768" y="188640"/>
            <a:ext cx="5976664" cy="172819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Modulazione dell’Infiammazione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Controllo dell’equilibrio delle </a:t>
            </a:r>
            <a:r>
              <a:rPr lang="it-IT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citochine</a:t>
            </a:r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3707904" y="5013176"/>
            <a:ext cx="4896544" cy="136815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Regolazione dell’attività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mastocitaria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5888"/>
            <a:ext cx="7777163" cy="1225550"/>
          </a:xfr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Utilizzo di un preparato enzimatico (</a:t>
            </a:r>
            <a:r>
              <a:rPr lang="it-IT" sz="24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Wobenzym</a:t>
            </a:r>
            <a: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Vital</a:t>
            </a:r>
            <a: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nella terapia  della </a:t>
            </a:r>
            <a:r>
              <a:rPr lang="it-IT" sz="24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Vestibolodinia</a:t>
            </a:r>
            <a: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associata a Sindrome della vescica  dolorosa: Studio Pilota</a:t>
            </a:r>
            <a:b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magine 8" descr="enzi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4343400" cy="260985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tangolo arrotondato 9"/>
          <p:cNvSpPr/>
          <p:nvPr/>
        </p:nvSpPr>
        <p:spPr>
          <a:xfrm>
            <a:off x="467544" y="2060848"/>
            <a:ext cx="3744416" cy="194421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-</a:t>
            </a:r>
            <a:r>
              <a:rPr lang="it-I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BROMELINA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-PAPAINA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-TRIPSINA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CHIMOTRIPSINA</a:t>
            </a:r>
            <a:endParaRPr lang="it-I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683568" y="4797152"/>
            <a:ext cx="3240360" cy="122413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QUERCETINA</a:t>
            </a:r>
            <a:endParaRPr lang="it-IT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139952" y="4437112"/>
            <a:ext cx="4716016" cy="156966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Quercetin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is the only compound shown to inhibit differential release of IL-6 in response to IL-1 by reducing intracellular calcium ions”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95536" y="6165304"/>
            <a:ext cx="8424936" cy="52322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Kandere-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Regulation of IL-1-induced selective IL-6 release from human mast cells and inhibition by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quercetin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Br J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Pharmacol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2006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7164288" y="3573016"/>
            <a:ext cx="165618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5888"/>
            <a:ext cx="7777163" cy="1225550"/>
          </a:xfr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Utilizzo di un preparato enzimatico (</a:t>
            </a:r>
            <a:r>
              <a:rPr lang="it-IT" sz="24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Wobenzym</a:t>
            </a:r>
            <a: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Vital</a:t>
            </a:r>
            <a: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nella terapia  della </a:t>
            </a:r>
            <a:r>
              <a:rPr lang="it-IT" sz="24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Vestibolodinia</a:t>
            </a:r>
            <a: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associata a Sindrome della vescica  dolorosa: Studio Pilota</a:t>
            </a:r>
            <a:b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2143108" y="1643050"/>
            <a:ext cx="4680520" cy="86409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Pazienti </a:t>
            </a:r>
            <a:r>
              <a:rPr lang="it-IT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VESTIBOLODINIA+PBS</a:t>
            </a: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51520" y="4149080"/>
            <a:ext cx="3960440" cy="129614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Gruppo A</a:t>
            </a:r>
          </a:p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Tens+Amitriptilina+Pregabalina</a:t>
            </a:r>
          </a:p>
          <a:p>
            <a:pPr algn="ctr"/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-Wobenzim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vital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716016" y="4149080"/>
            <a:ext cx="3960440" cy="129614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Gruppo B</a:t>
            </a:r>
          </a:p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Tens+Amitriptilina+Pregabalina</a:t>
            </a:r>
          </a:p>
        </p:txBody>
      </p:sp>
      <p:sp>
        <p:nvSpPr>
          <p:cNvPr id="20" name="Freccia a destra 19"/>
          <p:cNvSpPr/>
          <p:nvPr/>
        </p:nvSpPr>
        <p:spPr>
          <a:xfrm rot="7970959">
            <a:off x="2769365" y="3033323"/>
            <a:ext cx="1370510" cy="662526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 rot="2639056">
            <a:off x="4969895" y="3019885"/>
            <a:ext cx="1370510" cy="662526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DSC00578.JPG"/>
          <p:cNvPicPr>
            <a:picLocks noChangeAspect="1"/>
          </p:cNvPicPr>
          <p:nvPr/>
        </p:nvPicPr>
        <p:blipFill>
          <a:blip r:embed="rId2" cstate="print"/>
          <a:srcRect l="35937" t="9375" r="32031" b="14583"/>
          <a:stretch>
            <a:fillRect/>
          </a:stretch>
        </p:blipFill>
        <p:spPr>
          <a:xfrm>
            <a:off x="1071538" y="1785926"/>
            <a:ext cx="762331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615" t="14953"/>
          <a:stretch>
            <a:fillRect/>
          </a:stretch>
        </p:blipFill>
        <p:spPr bwMode="auto">
          <a:xfrm>
            <a:off x="642910" y="4714884"/>
            <a:ext cx="1568104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www.fotosearch.it/bthumb/CSP/CSP231/k2313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785938"/>
            <a:ext cx="1147763" cy="15240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 descr="CI.PNG"/>
          <p:cNvPicPr>
            <a:picLocks noChangeAspect="1"/>
          </p:cNvPicPr>
          <p:nvPr/>
        </p:nvPicPr>
        <p:blipFill>
          <a:blip r:embed="rId5" cstate="print"/>
          <a:srcRect r="47121"/>
          <a:stretch>
            <a:fillRect/>
          </a:stretch>
        </p:blipFill>
        <p:spPr>
          <a:xfrm>
            <a:off x="5929322" y="4929198"/>
            <a:ext cx="1500198" cy="1357540"/>
          </a:xfrm>
          <a:prstGeom prst="rect">
            <a:avLst/>
          </a:prstGeom>
          <a:ln>
            <a:solidFill>
              <a:srgbClr val="FFC000"/>
            </a:solidFill>
          </a:ln>
          <a:effectLst>
            <a:softEdge rad="112500"/>
          </a:effectLst>
        </p:spPr>
      </p:pic>
      <p:sp>
        <p:nvSpPr>
          <p:cNvPr id="15" name="CasellaDiTesto 14"/>
          <p:cNvSpPr txBox="1"/>
          <p:nvPr/>
        </p:nvSpPr>
        <p:spPr>
          <a:xfrm>
            <a:off x="857224" y="3357562"/>
            <a:ext cx="1209562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Vulvodinia</a:t>
            </a:r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14348" y="6143644"/>
            <a:ext cx="1428596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Endometriosi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500958" y="5286388"/>
            <a:ext cx="1274708" cy="64633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S.Vescica</a:t>
            </a:r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dolorosa/</a:t>
            </a:r>
            <a:r>
              <a:rPr lang="it-IT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</a:t>
            </a:r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643834" y="2428868"/>
            <a:ext cx="1050288" cy="64633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S. Colon </a:t>
            </a:r>
          </a:p>
          <a:p>
            <a:pPr algn="ctr">
              <a:defRPr/>
            </a:pPr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irritabile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23528" y="260648"/>
            <a:ext cx="5825633" cy="707886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Dolore Pelvico Cronico</a:t>
            </a:r>
          </a:p>
        </p:txBody>
      </p:sp>
      <p:pic>
        <p:nvPicPr>
          <p:cNvPr id="24" name="Picture 4" descr="H20/4 Pelvi femminile con legamenti, vasi, nervi - Clicca l'immagine per chiude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214290"/>
            <a:ext cx="1519225" cy="1239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Cilindro 24"/>
          <p:cNvSpPr/>
          <p:nvPr/>
        </p:nvSpPr>
        <p:spPr>
          <a:xfrm>
            <a:off x="3000364" y="2643182"/>
            <a:ext cx="2214578" cy="2786082"/>
          </a:xfrm>
          <a:prstGeom prst="can">
            <a:avLst/>
          </a:prstGeom>
          <a:solidFill>
            <a:srgbClr val="C00000"/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3200" b="1" i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Dolore Pelvico Cronico</a:t>
            </a:r>
          </a:p>
        </p:txBody>
      </p:sp>
      <p:sp>
        <p:nvSpPr>
          <p:cNvPr id="28" name="Freccia a destra con strisce 27"/>
          <p:cNvSpPr/>
          <p:nvPr/>
        </p:nvSpPr>
        <p:spPr>
          <a:xfrm rot="8838027">
            <a:off x="5193666" y="2107187"/>
            <a:ext cx="1071570" cy="500066"/>
          </a:xfrm>
          <a:prstGeom prst="striped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Freccia a destra con strisce 28"/>
          <p:cNvSpPr/>
          <p:nvPr/>
        </p:nvSpPr>
        <p:spPr>
          <a:xfrm rot="19307731">
            <a:off x="2254423" y="5564201"/>
            <a:ext cx="1071570" cy="500066"/>
          </a:xfrm>
          <a:prstGeom prst="striped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" name="Freccia a destra con strisce 29"/>
          <p:cNvSpPr/>
          <p:nvPr/>
        </p:nvSpPr>
        <p:spPr>
          <a:xfrm rot="1742542">
            <a:off x="1911367" y="2086025"/>
            <a:ext cx="1071570" cy="500066"/>
          </a:xfrm>
          <a:prstGeom prst="striped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3" name="Freccia a destra con strisce 32"/>
          <p:cNvSpPr/>
          <p:nvPr/>
        </p:nvSpPr>
        <p:spPr>
          <a:xfrm rot="12492141">
            <a:off x="4769432" y="5581348"/>
            <a:ext cx="1071570" cy="500066"/>
          </a:xfrm>
          <a:prstGeom prst="striped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1748"/>
            <a:ext cx="7777163" cy="1225550"/>
          </a:xfr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Utilizzo di un preparato enzimatico (</a:t>
            </a:r>
            <a:r>
              <a:rPr lang="it-IT" sz="24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Wobenzym</a:t>
            </a:r>
            <a: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Vital</a:t>
            </a:r>
            <a: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nella terapia  della </a:t>
            </a:r>
            <a:r>
              <a:rPr lang="it-IT" sz="24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Vestibolodinia</a:t>
            </a:r>
            <a: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associata a Sindrome della vescica  dolorosa: Studio Pilota</a:t>
            </a:r>
            <a:br>
              <a:rPr lang="it-IT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584700" cy="27559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861048"/>
            <a:ext cx="4584700" cy="27559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5004048" y="1556792"/>
            <a:ext cx="2880320" cy="792088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Gruppo A</a:t>
            </a: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Tens+Amitriptilina+Pregabalina</a:t>
            </a:r>
          </a:p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-Wobenzim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vital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259632" y="5661248"/>
            <a:ext cx="2880320" cy="792088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Gruppo B</a:t>
            </a: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Tens+Amitriptilina+Pregabalina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907704" y="2060848"/>
            <a:ext cx="504056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4,5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3203848" y="2420888"/>
            <a:ext cx="504056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1,9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5868144" y="4725144"/>
            <a:ext cx="504056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3,7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7164288" y="4941168"/>
            <a:ext cx="504056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0,8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Immagine 4" descr="bann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27146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467544" y="188640"/>
            <a:ext cx="8280920" cy="1015663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 of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palmitoylethanolamide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polidatin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combination in patients with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vestibulodynia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treated with 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transcutaneous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electrical nerve stimulation (TENS) therapy: a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randomised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double blind-controlled trial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51520" y="1556792"/>
            <a:ext cx="5292080" cy="30777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F</a:t>
            </a:r>
            <a:r>
              <a:rPr lang="it-IT" sz="1400" i="1" dirty="0">
                <a:solidFill>
                  <a:srgbClr val="FFC000"/>
                </a:solidFill>
                <a:latin typeface="Book Antiqua" pitchFamily="18" charset="0"/>
              </a:rPr>
              <a:t>. Murina, </a:t>
            </a: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A. </a:t>
            </a:r>
            <a:r>
              <a:rPr lang="it-IT" sz="1400" i="1" dirty="0" err="1" smtClean="0">
                <a:solidFill>
                  <a:srgbClr val="FFC000"/>
                </a:solidFill>
                <a:latin typeface="Book Antiqua" pitchFamily="18" charset="0"/>
              </a:rPr>
              <a:t>Graziottin</a:t>
            </a: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, , G. Radici,</a:t>
            </a:r>
            <a:r>
              <a:rPr lang="it-IT" sz="1400" i="1" dirty="0" err="1" smtClean="0">
                <a:solidFill>
                  <a:srgbClr val="FFC000"/>
                </a:solidFill>
                <a:latin typeface="Book Antiqua" pitchFamily="18" charset="0"/>
              </a:rPr>
              <a:t>R.Felice</a:t>
            </a: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, C. </a:t>
            </a:r>
            <a:r>
              <a:rPr lang="it-IT" sz="1400" i="1" dirty="0" err="1" smtClean="0">
                <a:solidFill>
                  <a:srgbClr val="FFC000"/>
                </a:solidFill>
                <a:latin typeface="Book Antiqua" pitchFamily="18" charset="0"/>
              </a:rPr>
              <a:t>Tognocchi</a:t>
            </a: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 -9 ,2011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95536" y="2204864"/>
            <a:ext cx="8136904" cy="147732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Twenty  women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vestibulodynia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were randomly assigned to receive  oral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palmitoylethanolamide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400mg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polydatin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40mg (PEA) or placebo ,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twice daily for 60 days. 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-All patients received TENS therapy, in a self-administered domiciliary protocol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59632" y="4437112"/>
            <a:ext cx="6408712" cy="20882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Visual analogue scale (VAS)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Marinoff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score for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dyspareunia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-Current perception threshold (CPT) obtained 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vulvar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vestibule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ccia a destra con strisce 6"/>
          <p:cNvSpPr/>
          <p:nvPr/>
        </p:nvSpPr>
        <p:spPr>
          <a:xfrm rot="5400000">
            <a:off x="4319972" y="3825044"/>
            <a:ext cx="576064" cy="504056"/>
          </a:xfrm>
          <a:prstGeom prst="striped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Immagine 4" descr="bann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27146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467544" y="188640"/>
            <a:ext cx="8280920" cy="1015663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 of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palmitoylethanolamide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polidatin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combination in patients with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vestibulodynia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treated with 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transcutaneous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electrical nerve stimulation (TENS) therapy: a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randomised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double blind-controlled trial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51520" y="1556792"/>
            <a:ext cx="5292080" cy="30777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F</a:t>
            </a:r>
            <a:r>
              <a:rPr lang="it-IT" sz="1400" i="1" dirty="0">
                <a:solidFill>
                  <a:srgbClr val="FFC000"/>
                </a:solidFill>
                <a:latin typeface="Book Antiqua" pitchFamily="18" charset="0"/>
              </a:rPr>
              <a:t>. Murina, </a:t>
            </a: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A. </a:t>
            </a:r>
            <a:r>
              <a:rPr lang="it-IT" sz="1400" i="1" dirty="0" err="1" smtClean="0">
                <a:solidFill>
                  <a:srgbClr val="FFC000"/>
                </a:solidFill>
                <a:latin typeface="Book Antiqua" pitchFamily="18" charset="0"/>
              </a:rPr>
              <a:t>Graziottin</a:t>
            </a: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, , G. Radici,</a:t>
            </a:r>
            <a:r>
              <a:rPr lang="it-IT" sz="1400" i="1" dirty="0" err="1" smtClean="0">
                <a:solidFill>
                  <a:srgbClr val="FFC000"/>
                </a:solidFill>
                <a:latin typeface="Book Antiqua" pitchFamily="18" charset="0"/>
              </a:rPr>
              <a:t>R.Felice</a:t>
            </a: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, C. </a:t>
            </a:r>
            <a:r>
              <a:rPr lang="it-IT" sz="1400" i="1" dirty="0" err="1" smtClean="0">
                <a:solidFill>
                  <a:srgbClr val="FFC000"/>
                </a:solidFill>
                <a:latin typeface="Book Antiqua" pitchFamily="18" charset="0"/>
              </a:rPr>
              <a:t>Tognocchi</a:t>
            </a: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 -9 ,2011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28596" y="1928802"/>
            <a:ext cx="8136904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patients received a mean of 26,7 TENS sessions </a:t>
            </a:r>
            <a:endParaRPr lang="it-I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ccia a destra con strisce 6"/>
          <p:cNvSpPr/>
          <p:nvPr/>
        </p:nvSpPr>
        <p:spPr>
          <a:xfrm rot="5400000">
            <a:off x="4283968" y="2492896"/>
            <a:ext cx="360040" cy="504056"/>
          </a:xfrm>
          <a:prstGeom prst="striped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331640" y="3068960"/>
          <a:ext cx="6096000" cy="118872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Group</a:t>
                      </a:r>
                      <a:endParaRPr lang="it-IT" sz="2000" i="1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PEA</a:t>
                      </a:r>
                      <a:endParaRPr lang="it-IT" sz="2000" i="1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Placebo</a:t>
                      </a:r>
                      <a:endParaRPr lang="it-IT" sz="2000" i="1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it-IT" sz="2000" i="1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VAS</a:t>
                      </a:r>
                      <a:endParaRPr lang="it-IT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5,8  to 2,2 </a:t>
                      </a:r>
                      <a:endParaRPr lang="it-IT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6,2 to 2,3 </a:t>
                      </a:r>
                      <a:endParaRPr lang="it-IT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kern="12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p&lt;0.57 </a:t>
                      </a:r>
                      <a:endParaRPr lang="it-IT" sz="2000" b="1" i="1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Dyspareunia</a:t>
                      </a:r>
                      <a:endParaRPr lang="it-IT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2,8 to 1,0 </a:t>
                      </a:r>
                      <a:endParaRPr lang="it-IT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2,6 to 1,1 </a:t>
                      </a:r>
                      <a:endParaRPr lang="it-IT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kern="12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p&lt;0.38</a:t>
                      </a:r>
                      <a:endParaRPr lang="it-IT" sz="2000" b="1" i="1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971600" y="4437112"/>
            <a:ext cx="7056784" cy="93610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Analisi della regressione dei sintomi in relazione alla durata della malattia evidenzia una significatività statistica nel gruppo PEA versus Placebo</a:t>
            </a:r>
            <a:endParaRPr lang="it-I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39552" y="5589240"/>
            <a:ext cx="7992888" cy="108012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La PEA è un valore aggiunto alla terapia tanto maggiore quanto più recente è l’insorgenza della malattia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30060" cy="648072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sz="3600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Farmaci orali e </a:t>
            </a:r>
            <a:r>
              <a:rPr lang="it-IT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Dolore pelvico cronico</a:t>
            </a:r>
            <a:r>
              <a:rPr lang="it-IT" sz="3600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3600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it-IT" b="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egnaposto contenuto 4"/>
          <p:cNvGraphicFramePr>
            <a:graphicFrameLocks/>
          </p:cNvGraphicFramePr>
          <p:nvPr/>
        </p:nvGraphicFramePr>
        <p:xfrm>
          <a:off x="1331640" y="2060848"/>
          <a:ext cx="6654552" cy="37795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{638B1855-1B75-4FBE-930C-398BA8C253C6}</a:tableStyleId>
              </a:tblPr>
              <a:tblGrid>
                <a:gridCol w="3327276"/>
                <a:gridCol w="3327276"/>
              </a:tblGrid>
              <a:tr h="483731">
                <a:tc>
                  <a:txBody>
                    <a:bodyPr/>
                    <a:lstStyle/>
                    <a:p>
                      <a:pPr algn="ctr"/>
                      <a:r>
                        <a:rPr lang="it-IT" sz="2800" b="0" i="1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Classe</a:t>
                      </a:r>
                      <a:endParaRPr lang="it-IT" sz="2800" b="0" i="1" dirty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Farmaco</a:t>
                      </a:r>
                      <a:endParaRPr lang="it-IT" sz="2800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1280465">
                <a:tc>
                  <a:txBody>
                    <a:bodyPr/>
                    <a:lstStyle/>
                    <a:p>
                      <a:r>
                        <a:rPr lang="it-IT" sz="2800" i="1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Antidepressivi </a:t>
                      </a:r>
                      <a:r>
                        <a:rPr lang="it-IT" sz="2800" i="1" dirty="0" err="1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triciclici</a:t>
                      </a:r>
                      <a:endParaRPr lang="it-IT" sz="2800" i="1" dirty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i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Amitriptilina</a:t>
                      </a:r>
                      <a:endParaRPr lang="it-IT" sz="2800" i="1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800" i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Nortriptilina</a:t>
                      </a:r>
                      <a:endParaRPr lang="it-IT" sz="2800" i="1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800" i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Imipramina</a:t>
                      </a:r>
                      <a:endParaRPr lang="it-IT" sz="2800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it-IT" sz="2800" i="1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SNRI</a:t>
                      </a:r>
                      <a:endParaRPr lang="it-IT" sz="2800" i="1" dirty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i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Venlafaxina</a:t>
                      </a:r>
                      <a:endParaRPr lang="it-IT" sz="2800" i="1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800" i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Duloxetina</a:t>
                      </a:r>
                      <a:endParaRPr lang="it-IT" sz="2800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it-IT" sz="2800" i="1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Antiepilettici</a:t>
                      </a:r>
                      <a:endParaRPr lang="it-IT" sz="2800" i="1" dirty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i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Gabapentina</a:t>
                      </a:r>
                      <a:endParaRPr lang="it-IT" sz="2800" i="1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800" i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Pregabalina</a:t>
                      </a:r>
                      <a:endParaRPr lang="it-IT" sz="2800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6" name="Immagine 5" descr="main.jpg"/>
          <p:cNvPicPr>
            <a:picLocks noChangeAspect="1"/>
          </p:cNvPicPr>
          <p:nvPr/>
        </p:nvPicPr>
        <p:blipFill>
          <a:blip r:embed="rId2" cstate="print"/>
          <a:srcRect l="5000" t="5000" r="7812" b="5000"/>
          <a:stretch>
            <a:fillRect/>
          </a:stretch>
        </p:blipFill>
        <p:spPr>
          <a:xfrm>
            <a:off x="251520" y="1556792"/>
            <a:ext cx="930104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magine 6" descr="xeristar.jpg"/>
          <p:cNvPicPr>
            <a:picLocks noChangeAspect="1"/>
          </p:cNvPicPr>
          <p:nvPr/>
        </p:nvPicPr>
        <p:blipFill>
          <a:blip r:embed="rId3" cstate="print"/>
          <a:srcRect r="10958"/>
          <a:stretch>
            <a:fillRect/>
          </a:stretch>
        </p:blipFill>
        <p:spPr>
          <a:xfrm>
            <a:off x="8172400" y="1628800"/>
            <a:ext cx="712670" cy="8999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magine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949280"/>
            <a:ext cx="972108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 descr="images1.jpg"/>
          <p:cNvPicPr>
            <a:picLocks noChangeAspect="1"/>
          </p:cNvPicPr>
          <p:nvPr/>
        </p:nvPicPr>
        <p:blipFill>
          <a:blip r:embed="rId5" cstate="print"/>
          <a:srcRect t="11628" b="12790"/>
          <a:stretch>
            <a:fillRect/>
          </a:stretch>
        </p:blipFill>
        <p:spPr>
          <a:xfrm>
            <a:off x="7956376" y="5949280"/>
            <a:ext cx="1047986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magine 4" descr="bann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732463"/>
            <a:ext cx="27146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0" y="6027738"/>
            <a:ext cx="8715375" cy="83026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Batang" pitchFamily="18" charset="-127"/>
                <a:ea typeface="Batang" pitchFamily="18" charset="-127"/>
                <a:cs typeface="+mn-cs"/>
              </a:rPr>
              <a:t>-</a:t>
            </a:r>
            <a:r>
              <a:rPr lang="en-US" sz="1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Haefner</a:t>
            </a:r>
            <a:r>
              <a:rPr lang="en-US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HK, et Al. ,The </a:t>
            </a:r>
            <a:r>
              <a:rPr lang="en-US" sz="1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Vulvodynia</a:t>
            </a:r>
            <a:r>
              <a:rPr lang="en-US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Guideline ,2005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-Reed, BD, et Al., Treatment of </a:t>
            </a:r>
            <a:r>
              <a:rPr lang="en-US" sz="1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vulvodynia</a:t>
            </a:r>
            <a:r>
              <a:rPr lang="en-US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with </a:t>
            </a:r>
            <a:r>
              <a:rPr lang="en-US" sz="1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tricyclic</a:t>
            </a:r>
            <a:r>
              <a:rPr lang="en-US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antidepressants: efficacy and associated  factors. 2006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-Pagano R. </a:t>
            </a:r>
            <a:r>
              <a:rPr lang="it-IT" sz="1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Vulvar</a:t>
            </a:r>
            <a:r>
              <a:rPr lang="it-IT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vestibulitis</a:t>
            </a:r>
            <a:r>
              <a:rPr lang="it-IT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syndrome</a:t>
            </a:r>
            <a:r>
              <a:rPr lang="it-IT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 </a:t>
            </a:r>
            <a:r>
              <a:rPr lang="it-IT" sz="1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an</a:t>
            </a:r>
            <a:r>
              <a:rPr lang="it-IT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often</a:t>
            </a:r>
            <a:r>
              <a:rPr lang="it-IT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unrecognized</a:t>
            </a:r>
            <a:r>
              <a:rPr lang="it-IT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cause </a:t>
            </a:r>
            <a:r>
              <a:rPr lang="it-IT" sz="1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of</a:t>
            </a:r>
            <a:r>
              <a:rPr lang="it-IT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dyspareunia</a:t>
            </a:r>
            <a:r>
              <a:rPr lang="it-IT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.1999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bg1">
                  <a:lumMod val="20000"/>
                  <a:lumOff val="80000"/>
                </a:schemeClr>
              </a:solidFill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29700" name="Rettangolo 10"/>
          <p:cNvSpPr>
            <a:spLocks noChangeArrowheads="1"/>
          </p:cNvSpPr>
          <p:nvPr/>
        </p:nvSpPr>
        <p:spPr bwMode="auto">
          <a:xfrm>
            <a:off x="971600" y="260648"/>
            <a:ext cx="5532668" cy="707886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Amitriptilina</a:t>
            </a:r>
            <a:r>
              <a:rPr lang="it-IT" sz="40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4000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Vulvodinia</a:t>
            </a:r>
            <a:endParaRPr lang="it-IT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5" name="Immagine 8" descr="untitle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5732463"/>
            <a:ext cx="2371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1475656" y="1628800"/>
            <a:ext cx="5857916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% Efficacia:  38%-60%</a:t>
            </a:r>
          </a:p>
        </p:txBody>
      </p:sp>
      <p:graphicFrame>
        <p:nvGraphicFramePr>
          <p:cNvPr id="17" name="Diagramma 16"/>
          <p:cNvGraphicFramePr/>
          <p:nvPr/>
        </p:nvGraphicFramePr>
        <p:xfrm>
          <a:off x="2123728" y="2348880"/>
          <a:ext cx="4976826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magine 4" descr="bann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732463"/>
            <a:ext cx="27146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179388" y="6027738"/>
            <a:ext cx="8001000" cy="83026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  <a:cs typeface="+mn-cs"/>
              </a:rPr>
              <a:t>-</a:t>
            </a:r>
            <a:r>
              <a:rPr lang="en-US" sz="1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Haefner</a:t>
            </a:r>
            <a:r>
              <a:rPr lang="en-US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HK, et Al. ,The </a:t>
            </a:r>
            <a:r>
              <a:rPr lang="en-US" sz="1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Vulvodynia</a:t>
            </a:r>
            <a:r>
              <a:rPr lang="en-US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Guideline ,2005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Harris, G. et  Al, Evaluation of </a:t>
            </a:r>
            <a:r>
              <a:rPr lang="en-US" sz="1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gabapentin</a:t>
            </a:r>
            <a:r>
              <a:rPr lang="en-US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in the treatment of generalized </a:t>
            </a:r>
            <a:r>
              <a:rPr lang="en-US" sz="1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vulvodynia</a:t>
            </a:r>
            <a:r>
              <a:rPr lang="en-US" sz="1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  unprovoked,2007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bg1">
                  <a:lumMod val="20000"/>
                  <a:lumOff val="80000"/>
                </a:schemeClr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bg1">
                  <a:lumMod val="20000"/>
                  <a:lumOff val="80000"/>
                </a:schemeClr>
              </a:solidFill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33796" name="Rettangolo 10"/>
          <p:cNvSpPr>
            <a:spLocks noChangeArrowheads="1"/>
          </p:cNvSpPr>
          <p:nvPr/>
        </p:nvSpPr>
        <p:spPr bwMode="auto">
          <a:xfrm>
            <a:off x="899592" y="260648"/>
            <a:ext cx="5616624" cy="646331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3600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Gabapentina</a:t>
            </a:r>
            <a:r>
              <a:rPr lang="it-IT" sz="36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3600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Vulvodinia</a:t>
            </a:r>
            <a:endParaRPr lang="it-IT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547664" y="1700808"/>
            <a:ext cx="5857916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% Efficacia:  38%-64%</a:t>
            </a:r>
          </a:p>
        </p:txBody>
      </p:sp>
      <p:graphicFrame>
        <p:nvGraphicFramePr>
          <p:cNvPr id="17" name="Diagramma 16"/>
          <p:cNvGraphicFramePr/>
          <p:nvPr/>
        </p:nvGraphicFramePr>
        <p:xfrm>
          <a:off x="2123728" y="2420888"/>
          <a:ext cx="4976826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4043" name="Immagine 7" descr="Cattura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5949950"/>
            <a:ext cx="13382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475656" y="1556792"/>
            <a:ext cx="6264696" cy="511256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722" name="Titolo 1"/>
          <p:cNvSpPr>
            <a:spLocks noGrp="1"/>
          </p:cNvSpPr>
          <p:nvPr>
            <p:ph type="title"/>
          </p:nvPr>
        </p:nvSpPr>
        <p:spPr>
          <a:xfrm>
            <a:off x="1259632" y="0"/>
            <a:ext cx="5472608" cy="1227584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it-IT" sz="3200" b="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Amitriptilina</a:t>
            </a:r>
            <a:r>
              <a:rPr lang="it-IT" sz="32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effetti collaterali</a:t>
            </a:r>
          </a:p>
        </p:txBody>
      </p:sp>
      <p:graphicFrame>
        <p:nvGraphicFramePr>
          <p:cNvPr id="4" name="Diagramma 3"/>
          <p:cNvGraphicFramePr/>
          <p:nvPr/>
        </p:nvGraphicFramePr>
        <p:xfrm>
          <a:off x="1000100" y="1714488"/>
          <a:ext cx="735811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magine 6" descr="k11316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3429000"/>
            <a:ext cx="1587496" cy="105521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995936" y="4005064"/>
            <a:ext cx="4455066" cy="175432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Grazie per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l’attenzione!!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5720" y="357166"/>
            <a:ext cx="8643998" cy="6286544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3528" y="188640"/>
            <a:ext cx="7560840" cy="720080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 smtClean="0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 ruolo del mastocita nell’infiammazione</a:t>
            </a:r>
            <a:endParaRPr lang="it-IT" sz="3200" i="1" dirty="0"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DRDD8E~1.MUR\AppData\Local\Temp\Rar$DI00.914\PPP_CSYMB_CLP_circlepuzzl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424" y="1340768"/>
            <a:ext cx="6141082" cy="4896544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63888" y="2564904"/>
            <a:ext cx="1512168" cy="1296144"/>
            <a:chOff x="4032" y="1488"/>
            <a:chExt cx="1152" cy="1051"/>
          </a:xfrm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4176" y="1680"/>
              <a:ext cx="576" cy="624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0" name="Picture 5" descr="mastocita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4032" y="1488"/>
              <a:ext cx="1152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ttangolo 13"/>
          <p:cNvSpPr/>
          <p:nvPr/>
        </p:nvSpPr>
        <p:spPr>
          <a:xfrm>
            <a:off x="4932040" y="4149080"/>
            <a:ext cx="1646605" cy="92333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NGF</a:t>
            </a:r>
            <a:endParaRPr lang="it-IT" sz="5400" b="1" cap="none" spc="0" dirty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691680" y="4365104"/>
            <a:ext cx="2376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Interleuchine</a:t>
            </a:r>
            <a:endParaRPr lang="it-IT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419197" y="1484784"/>
            <a:ext cx="1656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VEGF</a:t>
            </a:r>
            <a:endParaRPr lang="it-IT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652120" y="2276872"/>
            <a:ext cx="13821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TNF</a:t>
            </a:r>
            <a:endParaRPr lang="it-IT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424005" y="2564904"/>
            <a:ext cx="13298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Triptasi</a:t>
            </a:r>
            <a:endParaRPr lang="it-IT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2276872"/>
            <a:ext cx="5256584" cy="172819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-NOCICETTIVA</a:t>
            </a:r>
          </a:p>
          <a:p>
            <a:pPr algn="ctr"/>
            <a:r>
              <a:rPr lang="it-IT" sz="32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-PROINFIAMMATORIA</a:t>
            </a:r>
          </a:p>
          <a:p>
            <a:pPr algn="ctr"/>
            <a:r>
              <a:rPr lang="it-IT" sz="32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-VASOATTIVA</a:t>
            </a:r>
            <a:endParaRPr lang="it-IT" sz="32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6696744" cy="442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79512" y="6093296"/>
            <a:ext cx="8424936" cy="52322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Theoharis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Theoharides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Al.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Differential release of mast cell mediators and the pathogenesis of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inflammation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Immunological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Reviews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2007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188640"/>
            <a:ext cx="7560840" cy="720080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 smtClean="0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 ruolo del mastocita nell’infiammazione</a:t>
            </a:r>
            <a:endParaRPr lang="it-IT" sz="3200" i="1" dirty="0"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15616" y="4437112"/>
            <a:ext cx="2808312" cy="50405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DEGRANULAZIONE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644008" y="4437112"/>
            <a:ext cx="3096344" cy="57606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RILASCIO  SELETTIVO </a:t>
            </a:r>
          </a:p>
          <a:p>
            <a:pPr algn="ctr"/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MEDIATORI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331640" y="1628800"/>
            <a:ext cx="1584176" cy="792088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Antigeni </a:t>
            </a:r>
            <a:r>
              <a:rPr lang="it-IT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IgE+</a:t>
            </a:r>
            <a:endParaRPr lang="it-IT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40152" y="1556792"/>
            <a:ext cx="1728192" cy="86409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Triggers</a:t>
            </a:r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ormonali ed infettivi</a:t>
            </a:r>
            <a:endParaRPr lang="it-IT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4716016" y="5064094"/>
            <a:ext cx="3312368" cy="100811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Infiammazione</a:t>
            </a: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Neurogenica</a:t>
            </a:r>
            <a:endParaRPr lang="it-IT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ttangolo 9"/>
          <p:cNvSpPr>
            <a:spLocks noChangeArrowheads="1"/>
          </p:cNvSpPr>
          <p:nvPr/>
        </p:nvSpPr>
        <p:spPr bwMode="auto">
          <a:xfrm>
            <a:off x="539552" y="6381328"/>
            <a:ext cx="6768876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J.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Metts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-Interstitial Cystitis: Urgency and Frequency Syndrome-Am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Fam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Physician 2001 </a:t>
            </a:r>
            <a:endParaRPr lang="it-IT" sz="1400" i="1" dirty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-252536" y="0"/>
            <a:ext cx="8496944" cy="1077218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itchFamily="18" charset="0"/>
                <a:cs typeface="Times New Roman" pitchFamily="18" charset="0"/>
              </a:rPr>
              <a:t>Sindrome vescica dolorosa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Cistite interstiziale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 l="2571" t="1659"/>
          <a:stretch>
            <a:fillRect/>
          </a:stretch>
        </p:blipFill>
        <p:spPr bwMode="auto">
          <a:xfrm>
            <a:off x="539750" y="1844675"/>
            <a:ext cx="8185150" cy="427196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1" name="Saetta 10"/>
          <p:cNvSpPr/>
          <p:nvPr/>
        </p:nvSpPr>
        <p:spPr>
          <a:xfrm rot="3209329">
            <a:off x="3347851" y="2750849"/>
            <a:ext cx="864096" cy="1152128"/>
          </a:xfrm>
          <a:prstGeom prst="lightningBol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76056" y="4869160"/>
            <a:ext cx="576064" cy="504056"/>
            <a:chOff x="4032" y="1488"/>
            <a:chExt cx="1152" cy="1051"/>
          </a:xfrm>
          <a:solidFill>
            <a:schemeClr val="accent2"/>
          </a:solidFill>
        </p:grpSpPr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4176" y="1680"/>
              <a:ext cx="576" cy="62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pic>
          <p:nvPicPr>
            <p:cNvPr id="15" name="Picture 4" descr="mastocita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</a:blip>
            <a:srcRect/>
            <a:stretch>
              <a:fillRect/>
            </a:stretch>
          </p:blipFill>
          <p:spPr bwMode="auto">
            <a:xfrm>
              <a:off x="4032" y="1488"/>
              <a:ext cx="1152" cy="1051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114692" name="Picture 4" descr="http://t0.gstatic.com/images?q=tbn:ANd9GcQzCn_XSsjlPL2RTjK-jPkUWxV1wKF6_qnE5u4fmm6iPSMPNJk&amp;t=1&amp;h=154&amp;w=241&amp;usg=__Xha0L_FqGfsiAW395cXndzCBKT4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868863"/>
            <a:ext cx="901700" cy="57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Freccia a destra con strisce 15"/>
          <p:cNvSpPr/>
          <p:nvPr/>
        </p:nvSpPr>
        <p:spPr>
          <a:xfrm>
            <a:off x="5796136" y="4941168"/>
            <a:ext cx="576064" cy="360040"/>
          </a:xfrm>
          <a:prstGeom prst="striped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283968" y="2420888"/>
            <a:ext cx="1800200" cy="57606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Trigger </a:t>
            </a:r>
            <a:r>
              <a:rPr lang="it-IT" dirty="0" err="1"/>
              <a:t>Factors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260648"/>
            <a:ext cx="781236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S. Colon Irritabile e Dolore pelvico cronico</a:t>
            </a:r>
            <a:endParaRPr lang="it-IT" sz="3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067944" y="1556792"/>
            <a:ext cx="4680520" cy="397031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Mediators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IBS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controls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markedly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enhanced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firing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mesenteric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nerves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stimulated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mobilization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Ca(2+) in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dorsal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ganglia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Histamine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tryptase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mainly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localized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mucosal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mast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IBS-dependent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nerve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firing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and Ca(2+)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mobilization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correlated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area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colonic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lamina propria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occupied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mast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cells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CONCLUSIONS </a:t>
            </a:r>
          </a:p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Mucosal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mast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mediators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IBS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excite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rat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nociceptive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visceral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nerves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provide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insights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mechanism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underlying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visceral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hypersensitivity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in IBS.</a:t>
            </a:r>
          </a:p>
        </p:txBody>
      </p:sp>
      <p:sp>
        <p:nvSpPr>
          <p:cNvPr id="6" name="Ovale 5"/>
          <p:cNvSpPr/>
          <p:nvPr/>
        </p:nvSpPr>
        <p:spPr>
          <a:xfrm>
            <a:off x="4067944" y="2132856"/>
            <a:ext cx="4752528" cy="25202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Elevata concentrazione di mediatori infiammatori di derivazione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mastocitaria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in pazienti con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s.colon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irritabile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www.100idee.org/foto/176.jpg"/>
          <p:cNvPicPr>
            <a:picLocks noChangeAspect="1" noChangeArrowheads="1"/>
          </p:cNvPicPr>
          <p:nvPr/>
        </p:nvPicPr>
        <p:blipFill>
          <a:blip r:embed="rId3" cstate="print"/>
          <a:srcRect r="12770" b="7430"/>
          <a:stretch>
            <a:fillRect/>
          </a:stretch>
        </p:blipFill>
        <p:spPr bwMode="auto">
          <a:xfrm>
            <a:off x="1043608" y="2132856"/>
            <a:ext cx="2160240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ettangolo 8"/>
          <p:cNvSpPr/>
          <p:nvPr/>
        </p:nvSpPr>
        <p:spPr>
          <a:xfrm>
            <a:off x="251520" y="6021289"/>
            <a:ext cx="8295348" cy="58477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Barbara G,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Stanghellini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V-Mast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cell-dependent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excitation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visceral-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nociceptive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irritable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bowel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syndrome-Gastroenterology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 2007 Jan;132(1):26-37.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/>
          <p:cNvSpPr/>
          <p:nvPr/>
        </p:nvSpPr>
        <p:spPr>
          <a:xfrm>
            <a:off x="539552" y="2132856"/>
            <a:ext cx="7992888" cy="285923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Fastidio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vulvare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spesso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descritto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come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bruciore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e/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dolore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e/o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dispareunia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assenza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alterazioni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clinicamente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identificabili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durata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almeno</a:t>
            </a:r>
            <a:r>
              <a:rPr lang="en-US" sz="2400" i="1" dirty="0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i="1" dirty="0" err="1">
                <a:solidFill>
                  <a:srgbClr val="FCF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mesi</a:t>
            </a:r>
            <a:endParaRPr lang="it-IT" sz="2400" i="1" dirty="0">
              <a:solidFill>
                <a:srgbClr val="FCF0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Immagine 4" descr="bann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5715000"/>
            <a:ext cx="27146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ttangolo 9"/>
          <p:cNvSpPr>
            <a:spLocks noChangeArrowheads="1"/>
          </p:cNvSpPr>
          <p:nvPr/>
        </p:nvSpPr>
        <p:spPr bwMode="auto">
          <a:xfrm>
            <a:off x="785813" y="6072188"/>
            <a:ext cx="7072312" cy="523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Haefner</a:t>
            </a:r>
            <a:r>
              <a:rPr lang="en-US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HK, Report of the International Society for the Study of </a:t>
            </a:r>
            <a:r>
              <a:rPr lang="en-US" sz="1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Vulvovaginal</a:t>
            </a:r>
            <a:r>
              <a:rPr lang="en-US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Disease terminology and classification of </a:t>
            </a:r>
            <a:r>
              <a:rPr lang="en-US" sz="1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vulvodynia</a:t>
            </a:r>
            <a:r>
              <a:rPr lang="en-US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,2007</a:t>
            </a:r>
            <a:endParaRPr lang="it-IT" sz="1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907704" y="116632"/>
            <a:ext cx="4536504" cy="92333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err="1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Vulvodinia</a:t>
            </a:r>
            <a:endParaRPr lang="it-IT" sz="5400" b="1" dirty="0">
              <a:ln w="11430"/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539552" y="3140968"/>
            <a:ext cx="3429024" cy="192882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it-IT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Bruciore e/o Dolore</a:t>
            </a:r>
          </a:p>
          <a:p>
            <a:pPr algn="ctr">
              <a:defRPr/>
            </a:pPr>
            <a:r>
              <a:rPr lang="it-IT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Dispareunia</a:t>
            </a:r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4499992" y="3068960"/>
            <a:ext cx="4071966" cy="192882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it-IT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Assenza di lesioni  clinicamente evidenziabili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t="10125" b="15626"/>
          <a:stretch>
            <a:fillRect/>
          </a:stretch>
        </p:blipFill>
        <p:spPr bwMode="auto">
          <a:xfrm>
            <a:off x="179512" y="1124744"/>
            <a:ext cx="8670670" cy="180486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467544" y="5661248"/>
            <a:ext cx="7920880" cy="95410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Charles W.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Butrick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Al.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Diagnosis and Treatment of Interstitial Cystitis/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Painful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Bladder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Syndrome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. Journal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Women’s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Volume - 2010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Symptoms of Interstitial Cystitis, Painful Bladder Syndrome and Similar Diseases in Women: A Systematic Review Laura M. Bogart. The Journal Of Urology. 2007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837" t="16374"/>
          <a:stretch>
            <a:fillRect/>
          </a:stretch>
        </p:blipFill>
        <p:spPr bwMode="auto">
          <a:xfrm>
            <a:off x="179512" y="3501008"/>
            <a:ext cx="8766324" cy="151216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611560" y="692696"/>
            <a:ext cx="7812360" cy="52322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it-IT" sz="28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comorbidità</a:t>
            </a:r>
            <a:r>
              <a:rPr lang="it-IT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 la sovrapposizione dei sintomi</a:t>
            </a:r>
            <a:endParaRPr lang="it-IT" sz="2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</TotalTime>
  <Words>2594</Words>
  <Application>Microsoft Office PowerPoint</Application>
  <PresentationFormat>Presentazione su schermo (4:3)</PresentationFormat>
  <Paragraphs>377</Paragraphs>
  <Slides>37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Transcutaneous electrical nerve stimulation (TENS) for the treatment of vestibolodynia (localized vulvodynia): a domiciliary approach</vt:lpstr>
      <vt:lpstr>Transcutaneous electrical nerve stimulation (TENS) for the treatment of vestibolodynia (localized vulvodynia):a domiciliary approach</vt:lpstr>
      <vt:lpstr>Diapositiva 26</vt:lpstr>
      <vt:lpstr>Diapositiva 27</vt:lpstr>
      <vt:lpstr> Utilizzo di un preparato enzimatico (Wobenzym Vital) nella terapia  della Vestibolodinia associata a Sindrome della vescica  dolorosa: Studio Pilota </vt:lpstr>
      <vt:lpstr> Utilizzo di un preparato enzimatico (Wobenzym Vital) nella terapia  della Vestibolodinia associata a Sindrome della vescica  dolorosa: Studio Pilota </vt:lpstr>
      <vt:lpstr> Utilizzo di un preparato enzimatico (Wobenzym Vital) nella terapia  della Vestibolodinia associata a Sindrome della vescica  dolorosa: Studio Pilota </vt:lpstr>
      <vt:lpstr>Diapositiva 31</vt:lpstr>
      <vt:lpstr>Diapositiva 32</vt:lpstr>
      <vt:lpstr>  Farmaci orali e Dolore pelvico cronico  </vt:lpstr>
      <vt:lpstr>Diapositiva 34</vt:lpstr>
      <vt:lpstr>Diapositiva 35</vt:lpstr>
      <vt:lpstr>Amitriptilina: effetti collaterali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mmmmmmmmmmmm</dc:title>
  <dc:creator>Dr.Murina</dc:creator>
  <cp:lastModifiedBy>mario</cp:lastModifiedBy>
  <cp:revision>211</cp:revision>
  <dcterms:created xsi:type="dcterms:W3CDTF">2011-04-25T14:03:07Z</dcterms:created>
  <dcterms:modified xsi:type="dcterms:W3CDTF">2011-11-24T18:28:31Z</dcterms:modified>
</cp:coreProperties>
</file>