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2"/>
  </p:notesMasterIdLst>
  <p:handoutMasterIdLst>
    <p:handoutMasterId r:id="rId33"/>
  </p:handoutMasterIdLst>
  <p:sldIdLst>
    <p:sldId id="313" r:id="rId2"/>
    <p:sldId id="259" r:id="rId3"/>
    <p:sldId id="260" r:id="rId4"/>
    <p:sldId id="261" r:id="rId5"/>
    <p:sldId id="267" r:id="rId6"/>
    <p:sldId id="268" r:id="rId7"/>
    <p:sldId id="311" r:id="rId8"/>
    <p:sldId id="275" r:id="rId9"/>
    <p:sldId id="277" r:id="rId10"/>
    <p:sldId id="310" r:id="rId11"/>
    <p:sldId id="278" r:id="rId12"/>
    <p:sldId id="281" r:id="rId13"/>
    <p:sldId id="286" r:id="rId14"/>
    <p:sldId id="287" r:id="rId15"/>
    <p:sldId id="292" r:id="rId16"/>
    <p:sldId id="312" r:id="rId17"/>
    <p:sldId id="295" r:id="rId18"/>
    <p:sldId id="294" r:id="rId19"/>
    <p:sldId id="307" r:id="rId20"/>
    <p:sldId id="325" r:id="rId21"/>
    <p:sldId id="322" r:id="rId22"/>
    <p:sldId id="323" r:id="rId23"/>
    <p:sldId id="324" r:id="rId24"/>
    <p:sldId id="316" r:id="rId25"/>
    <p:sldId id="317" r:id="rId26"/>
    <p:sldId id="318" r:id="rId27"/>
    <p:sldId id="319" r:id="rId28"/>
    <p:sldId id="327" r:id="rId29"/>
    <p:sldId id="309" r:id="rId30"/>
    <p:sldId id="328" r:id="rId3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9493" autoAdjust="0"/>
    <p:restoredTop sz="94660"/>
  </p:normalViewPr>
  <p:slideViewPr>
    <p:cSldViewPr>
      <p:cViewPr>
        <p:scale>
          <a:sx n="55" d="100"/>
          <a:sy n="55" d="100"/>
        </p:scale>
        <p:origin x="-1320" y="-12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>
                <a:latin typeface="Arial" charset="0"/>
              </a:defRPr>
            </a:lvl1pPr>
          </a:lstStyle>
          <a:p>
            <a:fld id="{4DB279F4-C5C9-4E6E-80B7-DCF0708A5E92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icrosoft Sans Serif" pitchFamily="34" charset="0"/>
              </a:defRPr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icrosoft Sans Serif" pitchFamily="34" charset="0"/>
              </a:defRPr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Microsoft Sans Serif" pitchFamily="34" charset="0"/>
              </a:defRPr>
            </a:lvl1pPr>
          </a:lstStyle>
          <a:p>
            <a:endParaRPr lang="en-US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icrosoft Sans Serif" pitchFamily="34" charset="0"/>
              </a:defRPr>
            </a:lvl1pPr>
          </a:lstStyle>
          <a:p>
            <a:fld id="{DCD85D16-6861-4DED-95A2-B2DDF5CDF207}" type="slidenum">
              <a:rPr lang="en-US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F190D-ADE2-472B-B079-2BF141F6D38F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41F12-B6DB-43D0-8303-30591EAF7FE6}" type="slidenum">
              <a:rPr lang="en-US"/>
              <a:pPr/>
              <a:t>11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7576D-1934-48BB-8AB1-D695289B74E2}" type="slidenum">
              <a:rPr lang="en-US"/>
              <a:pPr/>
              <a:t>12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B057A-8DB4-46EC-BEE7-74535E27F5EE}" type="slidenum">
              <a:rPr lang="en-US"/>
              <a:pPr/>
              <a:t>13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74FCF5-4255-4CAE-9CD0-E34757D4FD3A}" type="slidenum">
              <a:rPr lang="en-US"/>
              <a:pPr/>
              <a:t>14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E43D67-41A3-4E79-BD91-BD8ED4F3C163}" type="slidenum">
              <a:rPr lang="en-US"/>
              <a:pPr/>
              <a:t>15</a:t>
            </a:fld>
            <a:endParaRPr 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E5E83-93AD-4106-8BCA-C2491511EA9B}" type="slidenum">
              <a:rPr lang="en-US"/>
              <a:pPr/>
              <a:t>17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2BEFE-3464-4D6B-AE20-EB2AB297919F}" type="slidenum">
              <a:rPr lang="en-US"/>
              <a:pPr/>
              <a:t>18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768D30-5C7B-478C-97BE-E24D92B87995}" type="slidenum">
              <a:rPr lang="en-US"/>
              <a:pPr/>
              <a:t>19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5CA932A-DC9E-42A6-8D37-7B0762C43827}" type="slidenum">
              <a:rPr lang="it-IT">
                <a:solidFill>
                  <a:prstClr val="black"/>
                </a:solidFill>
              </a:rPr>
              <a:pPr/>
              <a:t>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4277" name="Segnaposto piè di pagina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it-IT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egnaposto note 2"/>
          <p:cNvSpPr>
            <a:spLocks noGrp="1"/>
          </p:cNvSpPr>
          <p:nvPr>
            <p:ph type="body" idx="1"/>
          </p:nvPr>
        </p:nvSpPr>
        <p:spPr bwMode="auto">
          <a:xfrm>
            <a:off x="977055" y="4558904"/>
            <a:ext cx="5361093" cy="432220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57348" name="Segnaposto numero diapositiva 3"/>
          <p:cNvSpPr txBox="1">
            <a:spLocks noGrp="1"/>
          </p:cNvSpPr>
          <p:nvPr/>
        </p:nvSpPr>
        <p:spPr bwMode="auto">
          <a:xfrm>
            <a:off x="4143588" y="9121140"/>
            <a:ext cx="3171613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/>
            <a:fld id="{068AA58A-2407-45F6-A31E-DFD4B9149DB3}" type="slidenum">
              <a:rPr lang="it-IT" sz="1300"/>
              <a:pPr algn="r"/>
              <a:t>21</a:t>
            </a:fld>
            <a:endParaRPr lang="it-IT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8FCF6-5EF2-4392-B999-56600A001CEF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21DA83-EC59-41B6-83F9-F1C1F4F681A2}" type="slidenum">
              <a:rPr lang="it-IT"/>
              <a:pPr>
                <a:defRPr/>
              </a:pPr>
              <a:t>22</a:t>
            </a:fld>
            <a:endParaRPr lang="it-IT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eaLnBrk="0" hangingPunct="0"/>
            <a:fld id="{95CD038A-6C63-447F-A299-9BAD65D153C2}" type="slidenum">
              <a:rPr lang="it-IT" sz="1300"/>
              <a:pPr algn="r" eaLnBrk="0" hangingPunct="0"/>
              <a:t>22</a:t>
            </a:fld>
            <a:endParaRPr lang="it-IT" sz="1300" dirty="0"/>
          </a:p>
        </p:txBody>
      </p:sp>
      <p:sp>
        <p:nvSpPr>
          <p:cNvPr id="6246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257300" y="720725"/>
            <a:ext cx="4802188" cy="3602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3"/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8063" tIns="49031" rIns="98063" bIns="49031" numCol="1" anchor="t" anchorCtr="0" compatLnSpc="1">
            <a:prstTxWarp prst="textNoShape">
              <a:avLst/>
            </a:prstTxWarp>
          </a:bodyPr>
          <a:lstStyle/>
          <a:p>
            <a:r>
              <a:rPr lang="it-IT" smtClean="0"/>
              <a:t>I mastociti oltre che da specifici allergeni, possono essere  stimolati da molteplici stimoli. Infatti, grazie ad un ricco apparato recettoriale di superficie, i mastociti vengono attivati da stimoli di diversa natura che ne avviano il meccanismo di esocitosi per degranulazione dei mediatori immagazzinati a livello citoplasmatico.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F202DA-B669-40D2-8A35-D9728EFDE474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E70F0-CC34-4962-AFEE-29AAFAF22A9F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E70F0-CC34-4962-AFEE-29AAFAF22A9F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4E70F0-CC34-4962-AFEE-29AAFAF22A9F}" type="slidenum">
              <a:rPr lang="it-IT" smtClean="0"/>
              <a:pPr>
                <a:defRPr/>
              </a:pPr>
              <a:t>27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8A938-678D-4090-871A-A6096A10B2B6}" type="slidenum">
              <a:rPr lang="en-US"/>
              <a:pPr/>
              <a:t>29</a:t>
            </a:fld>
            <a:endParaRPr 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A1B95-E313-4774-B5BE-02EAC8A63AEC}" type="slidenum">
              <a:rPr lang="en-US"/>
              <a:pPr/>
              <a:t>4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A89B0F-B239-4876-AE54-30189930A733}" type="slidenum">
              <a:rPr lang="en-US"/>
              <a:pPr/>
              <a:t>5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8A537E-298A-437E-8DEA-7F041538B575}" type="slidenum">
              <a:rPr lang="en-US"/>
              <a:pPr/>
              <a:t>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4AD42-24E3-4168-B06E-D09E203DBFF5}" type="slidenum">
              <a:rPr lang="en-US"/>
              <a:pPr/>
              <a:t>7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910A2-91DA-41BB-B388-80F783CE2DCE}" type="slidenum">
              <a:rPr lang="en-US"/>
              <a:pPr/>
              <a:t>8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5C8E1-CDAD-43DE-B2FD-E5A277C88962}" type="slidenum">
              <a:rPr lang="en-US"/>
              <a:pPr/>
              <a:t>9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34EE0B-8495-4067-AA68-7B202152D9A8}" type="slidenum">
              <a:rPr lang="en-US"/>
              <a:pPr/>
              <a:t>10</a:t>
            </a:fld>
            <a:endParaRPr 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97DE2-6372-44CA-8210-027CC77D79A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EF28B-712D-4987-B1F3-DDA73B60885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E7E281F-B1F5-4428-A513-2DE3ACD8F3EF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6764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86DA55A-B8C2-44D1-824B-9391CD2F634C}" type="slidenum">
              <a:rPr lang="en-US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93C827-BC18-4323-AFD3-FF19015DB517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85F8E2B-3DA5-411E-A474-8EC8160E8AF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1315AFF-4012-4736-AAE7-45935DADAA1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B0BE04E-F6F0-4617-82BE-0E051E6A1984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5025F8-47A4-464C-98AF-ABF6DF7C43AE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AB24AC-8422-40FD-BF18-438005B69B73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79B5B9-20DC-4BF3-B431-D7494003A65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211B753-3547-4055-B7DF-8F98641D2DF0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CE390F1-6DAC-4E5E-8C17-75410717E42C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3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0" y="414338"/>
            <a:ext cx="8915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Ostetricia e Ginecologia  “Novità”</a:t>
            </a:r>
            <a:b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020891" y="5661025"/>
            <a:ext cx="280243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Dr. Raffaele MIGLIACCIO</a:t>
            </a:r>
          </a:p>
          <a:p>
            <a:pPr algn="r">
              <a:defRPr/>
            </a:pP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Medico Oncologo</a:t>
            </a:r>
          </a:p>
          <a:p>
            <a:pPr algn="r">
              <a:defRPr/>
            </a:pP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Università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 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Trieste</a:t>
            </a:r>
            <a:endParaRPr lang="it-I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4067175" y="2205038"/>
            <a:ext cx="47831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Eziopatogenesi della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vulvodinia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algn="r" eaLnBrk="0" hangingPunct="0">
              <a:defRPr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Nuovi approcci terapeutici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3224213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/>
            <a:r>
              <a:rPr lang="en-US" sz="4000">
                <a:latin typeface="Microsoft Sans Serif" pitchFamily="34" charset="0"/>
              </a:rPr>
              <a:t>Possibili Condizioni Coesistenti</a:t>
            </a:r>
          </a:p>
        </p:txBody>
      </p:sp>
      <p:graphicFrame>
        <p:nvGraphicFramePr>
          <p:cNvPr id="98382" name="Group 78"/>
          <p:cNvGraphicFramePr>
            <a:graphicFrameLocks noGrp="1"/>
          </p:cNvGraphicFramePr>
          <p:nvPr>
            <p:ph type="tbl" idx="1"/>
          </p:nvPr>
        </p:nvGraphicFramePr>
        <p:xfrm>
          <a:off x="838201" y="2209799"/>
          <a:ext cx="7772400" cy="4419600"/>
        </p:xfrm>
        <a:graphic>
          <a:graphicData uri="http://schemas.openxmlformats.org/drawingml/2006/table">
            <a:tbl>
              <a:tblPr/>
              <a:tblGrid>
                <a:gridCol w="2507894"/>
                <a:gridCol w="2506012"/>
                <a:gridCol w="2511655"/>
                <a:gridCol w="246839"/>
              </a:tblGrid>
              <a:tr h="60043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Malattia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Numero d’intervistati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Donne affette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3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S.da Fatica Cronica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3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Endometriosi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15.6%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3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Cistite Interstiziale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Colon irritabile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34.9%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Lombalgia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06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Emicrania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31.2%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0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Altre forme di dolore cronico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40.5%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367" name="Text Box 63"/>
          <p:cNvSpPr txBox="1">
            <a:spLocks noChangeArrowheads="1"/>
          </p:cNvSpPr>
          <p:nvPr/>
        </p:nvSpPr>
        <p:spPr bwMode="auto">
          <a:xfrm>
            <a:off x="228600" y="1676400"/>
            <a:ext cx="891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800" dirty="0" err="1">
                <a:latin typeface="Microsoft Sans Serif" pitchFamily="34" charset="0"/>
              </a:rPr>
              <a:t>Risultati</a:t>
            </a:r>
            <a:r>
              <a:rPr lang="en-US" sz="1800" dirty="0">
                <a:latin typeface="Microsoft Sans Serif" pitchFamily="34" charset="0"/>
              </a:rPr>
              <a:t> </a:t>
            </a:r>
            <a:r>
              <a:rPr lang="en-US" sz="1800" dirty="0" err="1">
                <a:latin typeface="Microsoft Sans Serif" pitchFamily="34" charset="0"/>
              </a:rPr>
              <a:t>derivati</a:t>
            </a:r>
            <a:r>
              <a:rPr lang="en-US" sz="1800" dirty="0">
                <a:latin typeface="Microsoft Sans Serif" pitchFamily="34" charset="0"/>
              </a:rPr>
              <a:t> </a:t>
            </a:r>
            <a:r>
              <a:rPr lang="en-US" sz="1800" dirty="0" err="1">
                <a:latin typeface="Microsoft Sans Serif" pitchFamily="34" charset="0"/>
              </a:rPr>
              <a:t>da</a:t>
            </a:r>
            <a:r>
              <a:rPr lang="en-US" sz="1800" dirty="0">
                <a:latin typeface="Microsoft Sans Serif" pitchFamily="34" charset="0"/>
              </a:rPr>
              <a:t> un </a:t>
            </a:r>
            <a:r>
              <a:rPr lang="en-US" sz="1800" dirty="0" err="1">
                <a:latin typeface="Microsoft Sans Serif" pitchFamily="34" charset="0"/>
              </a:rPr>
              <a:t>questionario</a:t>
            </a:r>
            <a:r>
              <a:rPr lang="en-US" sz="1800" dirty="0">
                <a:latin typeface="Microsoft Sans Serif" pitchFamily="34" charset="0"/>
              </a:rPr>
              <a:t> </a:t>
            </a:r>
            <a:r>
              <a:rPr lang="en-US" sz="1800" dirty="0" err="1">
                <a:latin typeface="Microsoft Sans Serif" pitchFamily="34" charset="0"/>
              </a:rPr>
              <a:t>somministrato</a:t>
            </a:r>
            <a:r>
              <a:rPr lang="en-US" sz="1800" dirty="0">
                <a:latin typeface="Microsoft Sans Serif" pitchFamily="34" charset="0"/>
              </a:rPr>
              <a:t> </a:t>
            </a:r>
            <a:r>
              <a:rPr lang="en-US" sz="1800" dirty="0" err="1">
                <a:latin typeface="Microsoft Sans Serif" pitchFamily="34" charset="0"/>
              </a:rPr>
              <a:t>dall’NVA</a:t>
            </a:r>
            <a:r>
              <a:rPr lang="en-US" sz="1800" dirty="0">
                <a:latin typeface="Microsoft Sans Serif" pitchFamily="34" charset="0"/>
              </a:rPr>
              <a:t> a </a:t>
            </a:r>
            <a:r>
              <a:rPr lang="en-US" sz="1800" dirty="0" err="1">
                <a:latin typeface="Microsoft Sans Serif" pitchFamily="34" charset="0"/>
              </a:rPr>
              <a:t>pazienti</a:t>
            </a:r>
            <a:r>
              <a:rPr lang="en-US" sz="1800" dirty="0">
                <a:latin typeface="Microsoft Sans Serif" pitchFamily="34" charset="0"/>
              </a:rPr>
              <a:t> con </a:t>
            </a:r>
            <a:r>
              <a:rPr lang="en-US" sz="1800" dirty="0" err="1">
                <a:latin typeface="Microsoft Sans Serif" pitchFamily="34" charset="0"/>
              </a:rPr>
              <a:t>vulvodinia</a:t>
            </a:r>
            <a:endParaRPr lang="en-US" sz="1800" dirty="0">
              <a:latin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icrosoft Sans Serif" pitchFamily="34" charset="0"/>
              </a:rPr>
              <a:t>Vulvodinia: Reperti Soggettivi	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Sintomi</a:t>
            </a:r>
            <a:r>
              <a:rPr lang="en-US" sz="2800" dirty="0"/>
              <a:t>  </a:t>
            </a:r>
            <a:r>
              <a:rPr lang="en-US" sz="2800" dirty="0" err="1"/>
              <a:t>dolorosi</a:t>
            </a:r>
            <a:r>
              <a:rPr lang="en-US" sz="2800" dirty="0"/>
              <a:t> </a:t>
            </a:r>
            <a:r>
              <a:rPr lang="en-US" sz="2800" dirty="0" err="1"/>
              <a:t>maggiormente</a:t>
            </a:r>
            <a:r>
              <a:rPr lang="en-US" sz="2800" dirty="0"/>
              <a:t> </a:t>
            </a:r>
            <a:r>
              <a:rPr lang="en-US" sz="2800" dirty="0" err="1"/>
              <a:t>lamentati</a:t>
            </a:r>
            <a:r>
              <a:rPr lang="en-US" sz="2800" dirty="0"/>
              <a:t>:</a:t>
            </a:r>
          </a:p>
          <a:p>
            <a:pPr lvl="2">
              <a:lnSpc>
                <a:spcPct val="90000"/>
              </a:lnSpc>
            </a:pPr>
            <a:r>
              <a:rPr lang="en-US" sz="2200" dirty="0" err="1"/>
              <a:t>Bruciore</a:t>
            </a:r>
            <a:r>
              <a:rPr lang="en-US" sz="2200" dirty="0"/>
              <a:t> (</a:t>
            </a:r>
            <a:r>
              <a:rPr lang="en-US" sz="2200" dirty="0" err="1"/>
              <a:t>può</a:t>
            </a:r>
            <a:r>
              <a:rPr lang="en-US" sz="2200" dirty="0"/>
              <a:t> </a:t>
            </a:r>
            <a:r>
              <a:rPr lang="en-US" sz="2200" dirty="0" err="1"/>
              <a:t>essere</a:t>
            </a:r>
            <a:r>
              <a:rPr lang="en-US" sz="2200" dirty="0"/>
              <a:t> </a:t>
            </a:r>
            <a:r>
              <a:rPr lang="en-US" sz="2200" dirty="0" err="1"/>
              <a:t>costante</a:t>
            </a:r>
            <a:r>
              <a:rPr lang="en-US" sz="2200" dirty="0"/>
              <a:t> e </a:t>
            </a:r>
            <a:r>
              <a:rPr lang="en-US" sz="2200" dirty="0" err="1"/>
              <a:t>severo</a:t>
            </a:r>
            <a:r>
              <a:rPr lang="en-US" sz="2200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2200" dirty="0" err="1"/>
              <a:t>Sensazione</a:t>
            </a:r>
            <a:r>
              <a:rPr lang="en-US" sz="2200" dirty="0"/>
              <a:t> </a:t>
            </a:r>
            <a:r>
              <a:rPr lang="en-US" sz="2200" dirty="0" err="1"/>
              <a:t>di</a:t>
            </a:r>
            <a:r>
              <a:rPr lang="en-US" sz="2200" dirty="0"/>
              <a:t> “</a:t>
            </a:r>
            <a:r>
              <a:rPr lang="en-US" sz="2200" dirty="0" err="1"/>
              <a:t>ustione</a:t>
            </a:r>
            <a:r>
              <a:rPr lang="en-US" sz="2200" dirty="0"/>
              <a:t>”</a:t>
            </a:r>
          </a:p>
          <a:p>
            <a:pPr lvl="2">
              <a:lnSpc>
                <a:spcPct val="90000"/>
              </a:lnSpc>
            </a:pPr>
            <a:r>
              <a:rPr lang="en-US" sz="2200" dirty="0" err="1"/>
              <a:t>Irritazione</a:t>
            </a:r>
            <a:endParaRPr lang="en-US" sz="2200" dirty="0"/>
          </a:p>
          <a:p>
            <a:pPr lvl="2">
              <a:lnSpc>
                <a:spcPct val="90000"/>
              </a:lnSpc>
            </a:pPr>
            <a:r>
              <a:rPr lang="en-US" sz="2200" dirty="0" err="1"/>
              <a:t>Dolore</a:t>
            </a:r>
            <a:r>
              <a:rPr lang="en-US" sz="2200" dirty="0"/>
              <a:t> </a:t>
            </a:r>
            <a:r>
              <a:rPr lang="en-US" sz="2200" dirty="0" err="1"/>
              <a:t>puntorio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800" dirty="0" err="1"/>
              <a:t>Allodinia</a:t>
            </a:r>
            <a:endParaRPr lang="en-US" sz="28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dirty="0" err="1"/>
              <a:t>Dolore</a:t>
            </a:r>
            <a:r>
              <a:rPr lang="en-US" sz="2400" dirty="0"/>
              <a:t> </a:t>
            </a:r>
            <a:r>
              <a:rPr lang="en-US" sz="2400" dirty="0" err="1"/>
              <a:t>dovuto</a:t>
            </a:r>
            <a:r>
              <a:rPr lang="en-US" sz="2400" dirty="0"/>
              <a:t> ad </a:t>
            </a:r>
            <a:r>
              <a:rPr lang="en-US" sz="2400" dirty="0" err="1"/>
              <a:t>uno</a:t>
            </a:r>
            <a:r>
              <a:rPr lang="en-US" sz="2400" dirty="0"/>
              <a:t> </a:t>
            </a:r>
            <a:r>
              <a:rPr lang="en-US" sz="2400" dirty="0" err="1"/>
              <a:t>stimolo</a:t>
            </a:r>
            <a:r>
              <a:rPr lang="en-US" sz="2400" dirty="0"/>
              <a:t>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normalmente</a:t>
            </a:r>
            <a:r>
              <a:rPr lang="en-US" sz="2400" dirty="0"/>
              <a:t> non è doloroso</a:t>
            </a:r>
          </a:p>
          <a:p>
            <a:pPr>
              <a:lnSpc>
                <a:spcPct val="90000"/>
              </a:lnSpc>
            </a:pPr>
            <a:r>
              <a:rPr lang="en-US" sz="2800" dirty="0" err="1"/>
              <a:t>Iperalgesia</a:t>
            </a:r>
            <a:endParaRPr lang="en-US" sz="2800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400" dirty="0" err="1"/>
              <a:t>Amplificata</a:t>
            </a:r>
            <a:r>
              <a:rPr lang="en-US" sz="2400" dirty="0"/>
              <a:t> </a:t>
            </a:r>
            <a:r>
              <a:rPr lang="en-US" sz="2400" dirty="0" err="1"/>
              <a:t>percezione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uno</a:t>
            </a:r>
            <a:r>
              <a:rPr lang="en-US" sz="2400" dirty="0"/>
              <a:t> </a:t>
            </a:r>
            <a:r>
              <a:rPr lang="en-US" sz="2400" dirty="0" err="1"/>
              <a:t>stimolo</a:t>
            </a:r>
            <a:r>
              <a:rPr lang="en-US" sz="2400" dirty="0"/>
              <a:t> doloroso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	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>
                <a:latin typeface="Microsoft Sans Serif" pitchFamily="34" charset="0"/>
              </a:rPr>
              <a:t>Vestibolodinia</a:t>
            </a:r>
            <a:br>
              <a:rPr lang="en-US" sz="4000">
                <a:latin typeface="Microsoft Sans Serif" pitchFamily="34" charset="0"/>
              </a:rPr>
            </a:br>
            <a:r>
              <a:rPr lang="en-US" sz="3600">
                <a:latin typeface="Microsoft Sans Serif" pitchFamily="34" charset="0"/>
              </a:rPr>
              <a:t>Sindrome Vulvo-Vestibolare (VVS)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362200"/>
            <a:ext cx="8686800" cy="38862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dirty="0"/>
              <a:t>La VVS </a:t>
            </a:r>
            <a:r>
              <a:rPr lang="en-US" dirty="0" err="1"/>
              <a:t>viene</a:t>
            </a:r>
            <a:r>
              <a:rPr lang="en-US" dirty="0"/>
              <a:t> </a:t>
            </a:r>
            <a:r>
              <a:rPr lang="en-US" dirty="0" err="1"/>
              <a:t>diagnosticata</a:t>
            </a:r>
            <a:r>
              <a:rPr lang="en-US" dirty="0"/>
              <a:t> </a:t>
            </a:r>
            <a:r>
              <a:rPr lang="en-US" dirty="0" err="1"/>
              <a:t>utilizzando</a:t>
            </a:r>
            <a:r>
              <a:rPr lang="en-US" dirty="0"/>
              <a:t> </a:t>
            </a:r>
            <a:r>
              <a:rPr lang="en-US" dirty="0" err="1"/>
              <a:t>i</a:t>
            </a:r>
            <a:endParaRPr lang="en-US" dirty="0"/>
          </a:p>
          <a:p>
            <a:pPr algn="ctr">
              <a:buFontTx/>
              <a:buNone/>
            </a:pPr>
            <a:r>
              <a:rPr lang="en-US" dirty="0"/>
              <a:t> </a:t>
            </a:r>
            <a:r>
              <a:rPr lang="en-US" dirty="0" err="1"/>
              <a:t>criteri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 Friedrich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Dolorabilità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presione</a:t>
            </a:r>
            <a:r>
              <a:rPr lang="en-US" dirty="0"/>
              <a:t> </a:t>
            </a:r>
            <a:r>
              <a:rPr lang="en-US" dirty="0" err="1"/>
              <a:t>localizzata</a:t>
            </a:r>
            <a:r>
              <a:rPr lang="en-US" dirty="0"/>
              <a:t> del </a:t>
            </a:r>
            <a:r>
              <a:rPr lang="en-US" dirty="0" err="1"/>
              <a:t>vestibolo</a:t>
            </a:r>
            <a:r>
              <a:rPr lang="en-US" dirty="0"/>
              <a:t> </a:t>
            </a:r>
            <a:r>
              <a:rPr lang="en-US" dirty="0" err="1"/>
              <a:t>vulvare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err="1"/>
              <a:t>Reperto</a:t>
            </a:r>
            <a:r>
              <a:rPr lang="en-US" dirty="0"/>
              <a:t> </a:t>
            </a:r>
            <a:r>
              <a:rPr lang="en-US" dirty="0" err="1"/>
              <a:t>obiettivo</a:t>
            </a:r>
            <a:r>
              <a:rPr lang="en-US" dirty="0"/>
              <a:t> </a:t>
            </a:r>
            <a:r>
              <a:rPr lang="en-US" dirty="0" err="1"/>
              <a:t>limitato</a:t>
            </a:r>
            <a:r>
              <a:rPr lang="en-US" dirty="0"/>
              <a:t> a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gradi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eritema</a:t>
            </a:r>
            <a:r>
              <a:rPr lang="en-US" dirty="0"/>
              <a:t> </a:t>
            </a:r>
            <a:r>
              <a:rPr lang="en-US" dirty="0" err="1"/>
              <a:t>vestibolare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severo</a:t>
            </a:r>
            <a:r>
              <a:rPr lang="en-US" dirty="0"/>
              <a:t> al </a:t>
            </a:r>
            <a:r>
              <a:rPr lang="en-US" dirty="0" err="1"/>
              <a:t>toccamento</a:t>
            </a:r>
            <a:r>
              <a:rPr lang="en-US" dirty="0"/>
              <a:t> del </a:t>
            </a:r>
            <a:r>
              <a:rPr lang="en-US" dirty="0" err="1"/>
              <a:t>vestibolo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penetrazione</a:t>
            </a:r>
            <a:r>
              <a:rPr lang="en-US" dirty="0"/>
              <a:t> </a:t>
            </a:r>
            <a:r>
              <a:rPr lang="en-US" dirty="0" err="1"/>
              <a:t>vaginale</a:t>
            </a:r>
            <a:endParaRPr lang="en-US" dirty="0"/>
          </a:p>
          <a:p>
            <a:pPr>
              <a:buFontTx/>
              <a:buNone/>
            </a:pPr>
            <a:r>
              <a:rPr lang="en-US" dirty="0" smtClean="0"/>
              <a:t> </a:t>
            </a:r>
            <a:r>
              <a:rPr lang="en-US" sz="2800" dirty="0" smtClean="0"/>
              <a:t>      </a:t>
            </a:r>
            <a:endParaRPr lang="en-US" dirty="0"/>
          </a:p>
          <a:p>
            <a:pPr lvl="1">
              <a:buFontTx/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>
                <a:latin typeface="Microsoft Sans Serif" pitchFamily="34" charset="0"/>
              </a:rPr>
              <a:t>VVS: criteri clinici utilizzati per valutare la gravità della condizione</a:t>
            </a:r>
          </a:p>
        </p:txBody>
      </p:sp>
      <p:graphicFrame>
        <p:nvGraphicFramePr>
          <p:cNvPr id="47157" name="Group 53"/>
          <p:cNvGraphicFramePr>
            <a:graphicFrameLocks noGrp="1"/>
          </p:cNvGraphicFramePr>
          <p:nvPr>
            <p:ph type="tbl" idx="1"/>
          </p:nvPr>
        </p:nvGraphicFramePr>
        <p:xfrm>
          <a:off x="609600" y="2149476"/>
          <a:ext cx="8153400" cy="4022724"/>
        </p:xfrm>
        <a:graphic>
          <a:graphicData uri="http://schemas.openxmlformats.org/drawingml/2006/table">
            <a:tbl>
              <a:tblPr/>
              <a:tblGrid>
                <a:gridCol w="4076700"/>
                <a:gridCol w="4076700"/>
              </a:tblGrid>
              <a:tr h="6645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Criteri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Friedrich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Criterio clinico associato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72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Dolore severo al toccamento del vestibolo od alla penetrazione vaginale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Scala di Marinoff per la dispareunia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635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Dolorabilità alla presione localizzata del vestibolo vulvare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Swab Test eseguito con un cotton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45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Eritema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grado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variabile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Ispezione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visiva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(la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rilevanza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questo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criterio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è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controversa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>
                <a:latin typeface="Microsoft Sans Serif" pitchFamily="34" charset="0"/>
              </a:rPr>
              <a:t>VVS: Scala di Marinoff per la dispareunia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828800"/>
            <a:ext cx="77724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0:	 </a:t>
            </a:r>
            <a:r>
              <a:rPr lang="en-US" dirty="0" err="1"/>
              <a:t>Assenza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US" dirty="0"/>
          </a:p>
          <a:p>
            <a:pPr>
              <a:buFontTx/>
              <a:buNone/>
            </a:pPr>
            <a:endParaRPr lang="en-US" sz="1500" dirty="0"/>
          </a:p>
          <a:p>
            <a:pPr>
              <a:buFontTx/>
              <a:buNone/>
            </a:pPr>
            <a:r>
              <a:rPr lang="en-US" dirty="0"/>
              <a:t>1: </a:t>
            </a:r>
            <a:r>
              <a:rPr lang="en-US" dirty="0" err="1"/>
              <a:t>Lieve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non </a:t>
            </a:r>
            <a:r>
              <a:rPr lang="en-US" dirty="0" err="1"/>
              <a:t>interferisce</a:t>
            </a:r>
            <a:r>
              <a:rPr lang="en-US" dirty="0"/>
              <a:t> con la   </a:t>
            </a:r>
            <a:r>
              <a:rPr lang="en-US" dirty="0" err="1"/>
              <a:t>frequenza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rapporti</a:t>
            </a:r>
            <a:endParaRPr lang="en-US" dirty="0"/>
          </a:p>
          <a:p>
            <a:pPr>
              <a:buFontTx/>
              <a:buNone/>
            </a:pPr>
            <a:endParaRPr lang="en-US" sz="1500" dirty="0"/>
          </a:p>
          <a:p>
            <a:pPr>
              <a:buFontTx/>
              <a:buNone/>
            </a:pPr>
            <a:r>
              <a:rPr lang="en-US" dirty="0"/>
              <a:t>2: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riduce</a:t>
            </a:r>
            <a:r>
              <a:rPr lang="en-US" dirty="0"/>
              <a:t> la </a:t>
            </a:r>
            <a:r>
              <a:rPr lang="en-US" dirty="0" err="1"/>
              <a:t>frequenza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rapporti</a:t>
            </a:r>
            <a:endParaRPr lang="en-US" dirty="0"/>
          </a:p>
          <a:p>
            <a:pPr>
              <a:buFontTx/>
              <a:buNone/>
            </a:pPr>
            <a:endParaRPr lang="en-US" sz="1500" dirty="0"/>
          </a:p>
          <a:p>
            <a:pPr>
              <a:buFontTx/>
              <a:buNone/>
            </a:pPr>
            <a:r>
              <a:rPr lang="en-US" dirty="0"/>
              <a:t>3: </a:t>
            </a:r>
            <a:r>
              <a:rPr lang="en-US" dirty="0" err="1"/>
              <a:t>Rapporti</a:t>
            </a:r>
            <a:r>
              <a:rPr lang="en-US" dirty="0"/>
              <a:t> non </a:t>
            </a:r>
            <a:r>
              <a:rPr lang="en-US" dirty="0" err="1"/>
              <a:t>possibili</a:t>
            </a:r>
            <a:r>
              <a:rPr lang="en-US" dirty="0"/>
              <a:t> per </a:t>
            </a:r>
            <a:r>
              <a:rPr lang="en-US" dirty="0" err="1"/>
              <a:t>intenso</a:t>
            </a:r>
            <a:r>
              <a:rPr lang="en-US" dirty="0"/>
              <a:t> </a:t>
            </a:r>
            <a:r>
              <a:rPr lang="en-US" dirty="0" err="1"/>
              <a:t>dolore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914400"/>
          </a:xfrm>
        </p:spPr>
        <p:txBody>
          <a:bodyPr/>
          <a:lstStyle/>
          <a:p>
            <a:pPr algn="ctr"/>
            <a:r>
              <a:rPr lang="en-US" sz="2600">
                <a:latin typeface="Microsoft Sans Serif" pitchFamily="34" charset="0"/>
              </a:rPr>
              <a:t>Vulvodinia Generalizzata(Vulvodinia Disestesica)</a:t>
            </a:r>
            <a:br>
              <a:rPr lang="en-US" sz="2600">
                <a:latin typeface="Microsoft Sans Serif" pitchFamily="34" charset="0"/>
              </a:rPr>
            </a:br>
            <a:r>
              <a:rPr lang="en-US" sz="2600">
                <a:latin typeface="Microsoft Sans Serif" pitchFamily="34" charset="0"/>
              </a:rPr>
              <a:t>Possibili meccanismi fisiopatologici</a:t>
            </a:r>
            <a:endParaRPr lang="en-US" sz="2200">
              <a:latin typeface="Microsoft Sans Serif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0574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 </a:t>
            </a:r>
            <a:r>
              <a:rPr lang="en-US" dirty="0" err="1"/>
              <a:t>ipotizza</a:t>
            </a:r>
            <a:r>
              <a:rPr lang="en-US" dirty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/>
              <a:t>sindrome</a:t>
            </a:r>
            <a:r>
              <a:rPr lang="en-US" dirty="0"/>
              <a:t> dolorosa </a:t>
            </a:r>
            <a:r>
              <a:rPr lang="en-US" dirty="0" err="1"/>
              <a:t>su</a:t>
            </a:r>
            <a:r>
              <a:rPr lang="en-US" dirty="0"/>
              <a:t> base </a:t>
            </a:r>
            <a:r>
              <a:rPr lang="en-US" dirty="0" err="1"/>
              <a:t>neuropatica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Recenti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</a:t>
            </a:r>
            <a:r>
              <a:rPr lang="en-US" dirty="0" err="1"/>
              <a:t>evidenziano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Incremento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percezione</a:t>
            </a:r>
            <a:r>
              <a:rPr lang="en-US" dirty="0"/>
              <a:t> </a:t>
            </a:r>
            <a:r>
              <a:rPr lang="en-US" dirty="0" err="1"/>
              <a:t>sensitiva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stimoli</a:t>
            </a:r>
            <a:r>
              <a:rPr lang="en-US" dirty="0"/>
              <a:t> </a:t>
            </a:r>
            <a:r>
              <a:rPr lang="en-US" dirty="0" err="1"/>
              <a:t>tattili</a:t>
            </a:r>
            <a:r>
              <a:rPr lang="en-US" dirty="0"/>
              <a:t> e </a:t>
            </a:r>
            <a:r>
              <a:rPr lang="en-US" dirty="0" err="1"/>
              <a:t>pressori</a:t>
            </a:r>
            <a:r>
              <a:rPr lang="en-US" dirty="0"/>
              <a:t> </a:t>
            </a:r>
            <a:r>
              <a:rPr lang="en-US" dirty="0" err="1"/>
              <a:t>sia</a:t>
            </a:r>
            <a:r>
              <a:rPr lang="en-US" dirty="0"/>
              <a:t> </a:t>
            </a:r>
            <a:r>
              <a:rPr lang="en-US" dirty="0" err="1"/>
              <a:t>nella</a:t>
            </a:r>
            <a:r>
              <a:rPr lang="en-US" dirty="0"/>
              <a:t> vulva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nelle</a:t>
            </a:r>
            <a:r>
              <a:rPr lang="en-US" dirty="0"/>
              <a:t> </a:t>
            </a:r>
            <a:r>
              <a:rPr lang="en-US" dirty="0" err="1"/>
              <a:t>regioni</a:t>
            </a:r>
            <a:r>
              <a:rPr lang="en-US" dirty="0"/>
              <a:t> </a:t>
            </a:r>
            <a:r>
              <a:rPr lang="en-US" dirty="0" err="1"/>
              <a:t>periferiche</a:t>
            </a:r>
            <a:r>
              <a:rPr lang="en-US" dirty="0"/>
              <a:t> del </a:t>
            </a:r>
            <a:r>
              <a:rPr lang="en-US" dirty="0" err="1"/>
              <a:t>corpo</a:t>
            </a:r>
            <a:r>
              <a:rPr lang="en-US" dirty="0"/>
              <a:t>, </a:t>
            </a:r>
            <a:r>
              <a:rPr lang="en-US" dirty="0" err="1"/>
              <a:t>suggerendo</a:t>
            </a:r>
            <a:r>
              <a:rPr lang="en-US" dirty="0"/>
              <a:t> </a:t>
            </a:r>
            <a:r>
              <a:rPr lang="en-US" dirty="0" err="1"/>
              <a:t>un’alterata</a:t>
            </a:r>
            <a:r>
              <a:rPr lang="en-US" dirty="0"/>
              <a:t> </a:t>
            </a:r>
            <a:r>
              <a:rPr lang="en-US" dirty="0" err="1"/>
              <a:t>soglia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percezione</a:t>
            </a:r>
            <a:r>
              <a:rPr lang="en-US" dirty="0"/>
              <a:t> </a:t>
            </a:r>
            <a:r>
              <a:rPr lang="en-US" dirty="0" err="1"/>
              <a:t>nocicettiva</a:t>
            </a:r>
            <a:r>
              <a:rPr lang="en-US" dirty="0"/>
              <a:t> a </a:t>
            </a:r>
            <a:r>
              <a:rPr lang="en-US" dirty="0" err="1"/>
              <a:t>livello</a:t>
            </a:r>
            <a:r>
              <a:rPr lang="en-US" dirty="0"/>
              <a:t> del SNC (central sensitization </a:t>
            </a:r>
            <a:r>
              <a:rPr lang="en-US" dirty="0" smtClean="0"/>
              <a:t>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Microsoft Sans Serif" pitchFamily="34" charset="0"/>
              </a:rPr>
              <a:t>VVS: </a:t>
            </a:r>
            <a:r>
              <a:rPr lang="en-US" sz="4000" dirty="0" err="1">
                <a:latin typeface="Microsoft Sans Serif" pitchFamily="34" charset="0"/>
              </a:rPr>
              <a:t>Meccanismi</a:t>
            </a:r>
            <a:r>
              <a:rPr lang="en-US" sz="4000" dirty="0">
                <a:latin typeface="Microsoft Sans Serif" pitchFamily="34" charset="0"/>
              </a:rPr>
              <a:t> </a:t>
            </a:r>
            <a:r>
              <a:rPr lang="en-US" sz="4000" dirty="0" err="1">
                <a:latin typeface="Microsoft Sans Serif" pitchFamily="34" charset="0"/>
              </a:rPr>
              <a:t>fisiopatologici</a:t>
            </a:r>
            <a:r>
              <a:rPr lang="en-US" sz="4000" dirty="0">
                <a:latin typeface="Microsoft Sans Serif" pitchFamily="34" charset="0"/>
              </a:rPr>
              <a:t> </a:t>
            </a:r>
            <a:endParaRPr lang="it-IT" sz="4000" dirty="0">
              <a:latin typeface="Microsoft Sans Serif" pitchFamily="34" charset="0"/>
            </a:endParaRPr>
          </a:p>
        </p:txBody>
      </p:sp>
      <p:sp>
        <p:nvSpPr>
          <p:cNvPr id="186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153400" cy="4800600"/>
          </a:xfrm>
        </p:spPr>
        <p:txBody>
          <a:bodyPr/>
          <a:lstStyle/>
          <a:p>
            <a:r>
              <a:rPr lang="it-IT" sz="2400" dirty="0"/>
              <a:t>Diversi fattori sono stati associati con l’innesco ed il mantenimento dei sintomi</a:t>
            </a:r>
          </a:p>
          <a:p>
            <a:r>
              <a:rPr lang="en-US" sz="2500" dirty="0"/>
              <a:t>La </a:t>
            </a:r>
            <a:r>
              <a:rPr lang="en-US" sz="2500" dirty="0" err="1"/>
              <a:t>fisiopatologia</a:t>
            </a:r>
            <a:r>
              <a:rPr lang="en-US" sz="2500" dirty="0"/>
              <a:t> non è </a:t>
            </a:r>
            <a:r>
              <a:rPr lang="en-US" sz="2500" dirty="0" err="1"/>
              <a:t>pienamente</a:t>
            </a:r>
            <a:r>
              <a:rPr lang="en-US" sz="2500" dirty="0"/>
              <a:t> nota</a:t>
            </a:r>
          </a:p>
          <a:p>
            <a:r>
              <a:rPr lang="en-US" sz="2500" dirty="0" err="1"/>
              <a:t>Recenti</a:t>
            </a:r>
            <a:r>
              <a:rPr lang="en-US" sz="2500" dirty="0"/>
              <a:t> </a:t>
            </a:r>
            <a:r>
              <a:rPr lang="en-US" sz="2500" dirty="0" err="1"/>
              <a:t>studi</a:t>
            </a:r>
            <a:r>
              <a:rPr lang="en-US" sz="2500" dirty="0"/>
              <a:t> </a:t>
            </a:r>
            <a:r>
              <a:rPr lang="en-US" sz="2500" dirty="0" err="1"/>
              <a:t>hanno</a:t>
            </a:r>
            <a:r>
              <a:rPr lang="en-US" sz="2500" dirty="0"/>
              <a:t> </a:t>
            </a:r>
            <a:r>
              <a:rPr lang="en-US" sz="2500" dirty="0" err="1"/>
              <a:t>evidenziato</a:t>
            </a:r>
            <a:r>
              <a:rPr lang="en-US" sz="2500" dirty="0"/>
              <a:t>:</a:t>
            </a:r>
          </a:p>
          <a:p>
            <a:pPr>
              <a:buFontTx/>
              <a:buNone/>
            </a:pPr>
            <a:r>
              <a:rPr lang="en-US" sz="2500" dirty="0"/>
              <a:t>     -</a:t>
            </a:r>
            <a:r>
              <a:rPr lang="en-US" sz="2500" dirty="0" err="1"/>
              <a:t>Una</a:t>
            </a:r>
            <a:r>
              <a:rPr lang="en-US" sz="2500" dirty="0"/>
              <a:t> </a:t>
            </a:r>
            <a:r>
              <a:rPr lang="en-US" sz="2500" dirty="0" err="1"/>
              <a:t>proliferazione</a:t>
            </a:r>
            <a:r>
              <a:rPr lang="en-US" sz="2500" dirty="0"/>
              <a:t> </a:t>
            </a:r>
            <a:r>
              <a:rPr lang="en-US" sz="2500" dirty="0" err="1"/>
              <a:t>delle</a:t>
            </a:r>
            <a:r>
              <a:rPr lang="en-US" sz="2500" dirty="0"/>
              <a:t> </a:t>
            </a:r>
            <a:r>
              <a:rPr lang="en-US" sz="2500" dirty="0" err="1"/>
              <a:t>fibre</a:t>
            </a:r>
            <a:r>
              <a:rPr lang="en-US" sz="2500" dirty="0"/>
              <a:t> </a:t>
            </a:r>
            <a:r>
              <a:rPr lang="en-US" sz="2500" dirty="0" err="1"/>
              <a:t>nervose</a:t>
            </a:r>
            <a:r>
              <a:rPr lang="en-US" sz="2500" dirty="0"/>
              <a:t> </a:t>
            </a:r>
            <a:r>
              <a:rPr lang="en-US" sz="2500" dirty="0" err="1" smtClean="0"/>
              <a:t>vestibolari</a:t>
            </a:r>
            <a:endParaRPr lang="en-US" sz="2500" dirty="0"/>
          </a:p>
          <a:p>
            <a:pPr>
              <a:buFontTx/>
              <a:buNone/>
            </a:pPr>
            <a:r>
              <a:rPr lang="en-US" sz="2500" dirty="0"/>
              <a:t>      -</a:t>
            </a:r>
            <a:r>
              <a:rPr lang="en-US" sz="2500" dirty="0" err="1"/>
              <a:t>Elevati</a:t>
            </a:r>
            <a:r>
              <a:rPr lang="en-US" sz="2500" dirty="0"/>
              <a:t> </a:t>
            </a:r>
            <a:r>
              <a:rPr lang="en-US" sz="2500" dirty="0" err="1"/>
              <a:t>livelli</a:t>
            </a:r>
            <a:r>
              <a:rPr lang="en-US" sz="2500" dirty="0"/>
              <a:t> </a:t>
            </a:r>
            <a:r>
              <a:rPr lang="en-US" sz="2500" dirty="0" err="1"/>
              <a:t>di</a:t>
            </a:r>
            <a:r>
              <a:rPr lang="en-US" sz="2500" dirty="0"/>
              <a:t> </a:t>
            </a:r>
            <a:r>
              <a:rPr lang="en-US" sz="2500" dirty="0" err="1"/>
              <a:t>citokine</a:t>
            </a:r>
            <a:r>
              <a:rPr lang="en-US" sz="2500" dirty="0"/>
              <a:t> </a:t>
            </a:r>
            <a:r>
              <a:rPr lang="en-US" sz="2500" dirty="0" err="1" smtClean="0"/>
              <a:t>infiammatorie</a:t>
            </a:r>
            <a:endParaRPr lang="en-US" sz="2500" dirty="0"/>
          </a:p>
          <a:p>
            <a:pPr>
              <a:buFontTx/>
              <a:buNone/>
            </a:pPr>
            <a:r>
              <a:rPr lang="en-US" sz="2500" dirty="0"/>
              <a:t>      -</a:t>
            </a:r>
            <a:r>
              <a:rPr lang="en-US" sz="2500" dirty="0" err="1"/>
              <a:t>Elevata</a:t>
            </a:r>
            <a:r>
              <a:rPr lang="en-US" sz="2500" dirty="0"/>
              <a:t> </a:t>
            </a:r>
            <a:r>
              <a:rPr lang="en-US" sz="2500" dirty="0" err="1"/>
              <a:t>espressione</a:t>
            </a:r>
            <a:r>
              <a:rPr lang="en-US" sz="2500" dirty="0"/>
              <a:t> </a:t>
            </a:r>
            <a:r>
              <a:rPr lang="en-US" sz="2500" dirty="0" err="1"/>
              <a:t>dei</a:t>
            </a:r>
            <a:r>
              <a:rPr lang="en-US" sz="2500" dirty="0"/>
              <a:t> </a:t>
            </a:r>
            <a:r>
              <a:rPr lang="en-US" sz="2500" dirty="0" err="1"/>
              <a:t>recettori</a:t>
            </a:r>
            <a:r>
              <a:rPr lang="en-US" sz="2500" dirty="0"/>
              <a:t> </a:t>
            </a:r>
            <a:r>
              <a:rPr lang="en-US" sz="2500" dirty="0" err="1"/>
              <a:t>vannilloidi</a:t>
            </a:r>
            <a:r>
              <a:rPr lang="en-US" sz="2500" dirty="0"/>
              <a:t> </a:t>
            </a:r>
            <a:r>
              <a:rPr lang="en-US" sz="2500" dirty="0" smtClean="0"/>
              <a:t>VR1</a:t>
            </a:r>
            <a:endParaRPr lang="en-US" sz="2500" dirty="0"/>
          </a:p>
          <a:p>
            <a:pPr>
              <a:buFontTx/>
              <a:buNone/>
            </a:pPr>
            <a:r>
              <a:rPr lang="en-US" sz="2500" dirty="0"/>
              <a:t>      -</a:t>
            </a:r>
            <a:r>
              <a:rPr lang="en-US" sz="2500" dirty="0" err="1"/>
              <a:t>Riduzione</a:t>
            </a:r>
            <a:r>
              <a:rPr lang="en-US" sz="2500" dirty="0"/>
              <a:t> </a:t>
            </a:r>
            <a:r>
              <a:rPr lang="en-US" sz="2500" dirty="0" err="1"/>
              <a:t>dell’espressione</a:t>
            </a:r>
            <a:r>
              <a:rPr lang="en-US" sz="2500" dirty="0"/>
              <a:t> </a:t>
            </a:r>
            <a:r>
              <a:rPr lang="en-US" sz="2500" dirty="0" err="1"/>
              <a:t>dei</a:t>
            </a:r>
            <a:r>
              <a:rPr lang="en-US" sz="2500" dirty="0"/>
              <a:t> </a:t>
            </a:r>
            <a:r>
              <a:rPr lang="en-US" sz="2500" dirty="0" err="1"/>
              <a:t>recettori</a:t>
            </a:r>
            <a:r>
              <a:rPr lang="en-US" sz="2500" dirty="0"/>
              <a:t> </a:t>
            </a:r>
            <a:r>
              <a:rPr lang="en-US" sz="2500" dirty="0" err="1"/>
              <a:t>alfa</a:t>
            </a:r>
            <a:r>
              <a:rPr lang="en-US" sz="2500" dirty="0"/>
              <a:t> per </a:t>
            </a:r>
            <a:r>
              <a:rPr lang="en-US" sz="2500" dirty="0" err="1"/>
              <a:t>gli</a:t>
            </a:r>
            <a:r>
              <a:rPr lang="en-US" sz="2500" dirty="0"/>
              <a:t> </a:t>
            </a:r>
            <a:r>
              <a:rPr lang="en-US" sz="2500" dirty="0" err="1" smtClean="0"/>
              <a:t>estrogeni</a:t>
            </a:r>
            <a:endParaRPr lang="en-US" sz="2100" dirty="0"/>
          </a:p>
          <a:p>
            <a:pPr>
              <a:buFontTx/>
              <a:buNone/>
            </a:pPr>
            <a:endParaRPr lang="en-US" sz="2100" dirty="0"/>
          </a:p>
          <a:p>
            <a:pPr>
              <a:buFontTx/>
              <a:buNone/>
            </a:pPr>
            <a:endParaRPr lang="en-US" sz="2100" dirty="0"/>
          </a:p>
          <a:p>
            <a:endParaRPr lang="it-IT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Microsoft Sans Serif" pitchFamily="34" charset="0"/>
              </a:rPr>
              <a:t>VVS: Meccanismi fisiopatologici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57200" y="164147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ctr">
              <a:spcBef>
                <a:spcPct val="20000"/>
              </a:spcBef>
            </a:pPr>
            <a:r>
              <a:rPr lang="en-US" sz="2800" dirty="0" err="1"/>
              <a:t>Sensibilizzazione</a:t>
            </a:r>
            <a:r>
              <a:rPr lang="en-US" sz="2800" dirty="0"/>
              <a:t> </a:t>
            </a:r>
            <a:r>
              <a:rPr lang="en-US" sz="2800" dirty="0" err="1"/>
              <a:t>Centrale</a:t>
            </a:r>
            <a:r>
              <a:rPr lang="en-US" sz="2800" dirty="0"/>
              <a:t>?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sz="2800" dirty="0"/>
              <a:t> </a:t>
            </a:r>
          </a:p>
          <a:p>
            <a:pPr marL="742950" lvl="1" indent="-285750" algn="ctr">
              <a:spcBef>
                <a:spcPct val="20000"/>
              </a:spcBef>
            </a:pPr>
            <a:r>
              <a:rPr lang="en-US" dirty="0" err="1"/>
              <a:t>Alterata</a:t>
            </a:r>
            <a:r>
              <a:rPr lang="en-US" dirty="0"/>
              <a:t> </a:t>
            </a:r>
            <a:r>
              <a:rPr lang="en-US" dirty="0" err="1"/>
              <a:t>soglia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percezione</a:t>
            </a:r>
            <a:r>
              <a:rPr lang="en-US" dirty="0"/>
              <a:t> </a:t>
            </a:r>
            <a:r>
              <a:rPr lang="en-US" dirty="0" err="1"/>
              <a:t>nocicettiva</a:t>
            </a:r>
            <a:r>
              <a:rPr lang="en-US" dirty="0"/>
              <a:t> a </a:t>
            </a:r>
            <a:r>
              <a:rPr lang="en-US" dirty="0" err="1"/>
              <a:t>livello</a:t>
            </a:r>
            <a:r>
              <a:rPr lang="en-US" dirty="0"/>
              <a:t> del SNC</a:t>
            </a:r>
            <a:r>
              <a:rPr lang="en-US" sz="2800" dirty="0"/>
              <a:t>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800" dirty="0"/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it-IT" sz="2000" dirty="0"/>
              <a:t>Incremento della percezione sensitiva degli stimoli tattili e pressori sia nella vulva che nelle regioni periferiche del corpo, suggerendo una Sensibilizzazione </a:t>
            </a:r>
            <a:r>
              <a:rPr lang="it-IT" sz="2000" dirty="0" smtClean="0"/>
              <a:t>Centrale</a:t>
            </a:r>
            <a:endParaRPr lang="en-US" sz="2000" dirty="0"/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endParaRPr lang="en-US" sz="700" dirty="0"/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err="1"/>
              <a:t>Incremento</a:t>
            </a:r>
            <a:r>
              <a:rPr lang="en-US" sz="2000" dirty="0"/>
              <a:t> </a:t>
            </a:r>
            <a:r>
              <a:rPr lang="en-US" sz="2000" dirty="0" err="1"/>
              <a:t>dell’intensità</a:t>
            </a:r>
            <a:r>
              <a:rPr lang="en-US" sz="2000" dirty="0"/>
              <a:t> del </a:t>
            </a:r>
            <a:r>
              <a:rPr lang="en-US" sz="2000" dirty="0" err="1"/>
              <a:t>dolore</a:t>
            </a:r>
            <a:r>
              <a:rPr lang="en-US" sz="2000" dirty="0"/>
              <a:t> </a:t>
            </a:r>
            <a:r>
              <a:rPr lang="en-US" sz="2000" dirty="0" err="1"/>
              <a:t>esaminando</a:t>
            </a:r>
            <a:r>
              <a:rPr lang="en-US" sz="2000" dirty="0"/>
              <a:t> 9 tender-point in  zone al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fuori</a:t>
            </a:r>
            <a:r>
              <a:rPr lang="en-US" sz="2000" dirty="0"/>
              <a:t> </a:t>
            </a:r>
            <a:r>
              <a:rPr lang="en-US" sz="2000" dirty="0" err="1"/>
              <a:t>dell’area</a:t>
            </a:r>
            <a:r>
              <a:rPr lang="en-US" sz="2000" dirty="0"/>
              <a:t> </a:t>
            </a:r>
            <a:r>
              <a:rPr lang="en-US" sz="2000" dirty="0" err="1" smtClean="0"/>
              <a:t>genitale</a:t>
            </a:r>
            <a:endParaRPr lang="en-US" sz="2000" dirty="0"/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endParaRPr lang="en-US" sz="700" dirty="0"/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 err="1"/>
              <a:t>Elevati</a:t>
            </a:r>
            <a:r>
              <a:rPr lang="en-US" sz="2000" dirty="0"/>
              <a:t> </a:t>
            </a:r>
            <a:r>
              <a:rPr lang="en-US" sz="2000" dirty="0" err="1"/>
              <a:t>livelli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attività</a:t>
            </a:r>
            <a:r>
              <a:rPr lang="en-US" sz="2000" dirty="0"/>
              <a:t> </a:t>
            </a:r>
            <a:r>
              <a:rPr lang="en-US" sz="2000" dirty="0" err="1"/>
              <a:t>cerebrale</a:t>
            </a:r>
            <a:r>
              <a:rPr lang="en-US" sz="2000" dirty="0"/>
              <a:t> in zone </a:t>
            </a:r>
            <a:r>
              <a:rPr lang="en-US" sz="2000" dirty="0" err="1"/>
              <a:t>corticali</a:t>
            </a:r>
            <a:r>
              <a:rPr lang="en-US" sz="2000" dirty="0"/>
              <a:t> </a:t>
            </a:r>
            <a:r>
              <a:rPr lang="en-US" sz="2000" dirty="0" err="1"/>
              <a:t>somatosensoriali</a:t>
            </a:r>
            <a:r>
              <a:rPr lang="en-US" sz="2000" dirty="0"/>
              <a:t> </a:t>
            </a:r>
            <a:r>
              <a:rPr lang="en-US" sz="2000" dirty="0" err="1"/>
              <a:t>durante</a:t>
            </a:r>
            <a:r>
              <a:rPr lang="en-US" sz="2000" dirty="0"/>
              <a:t> </a:t>
            </a:r>
            <a:r>
              <a:rPr lang="en-US" sz="2000" dirty="0" err="1"/>
              <a:t>l’applicazione</a:t>
            </a:r>
            <a:r>
              <a:rPr lang="en-US" sz="2000" dirty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uno</a:t>
            </a:r>
            <a:r>
              <a:rPr lang="en-US" sz="2000" dirty="0"/>
              <a:t> </a:t>
            </a:r>
            <a:r>
              <a:rPr lang="en-US" sz="2000" dirty="0" err="1"/>
              <a:t>stimolo</a:t>
            </a:r>
            <a:r>
              <a:rPr lang="en-US" sz="2000" dirty="0"/>
              <a:t> </a:t>
            </a:r>
            <a:r>
              <a:rPr lang="en-US" sz="2000" dirty="0" err="1"/>
              <a:t>pressorio</a:t>
            </a:r>
            <a:r>
              <a:rPr lang="en-US" sz="2000" dirty="0"/>
              <a:t> </a:t>
            </a:r>
            <a:r>
              <a:rPr lang="en-US" sz="2000" dirty="0" err="1"/>
              <a:t>nel</a:t>
            </a:r>
            <a:r>
              <a:rPr lang="en-US" sz="2000" dirty="0"/>
              <a:t> </a:t>
            </a:r>
            <a:r>
              <a:rPr lang="en-US" sz="2000" dirty="0" err="1"/>
              <a:t>vestibolo</a:t>
            </a:r>
            <a:r>
              <a:rPr lang="en-US" sz="2000" dirty="0"/>
              <a:t> </a:t>
            </a:r>
            <a:r>
              <a:rPr lang="en-US" sz="2000" dirty="0" err="1" smtClean="0"/>
              <a:t>posteriore</a:t>
            </a:r>
            <a:endParaRPr lang="en-US" sz="2000" dirty="0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4648200" y="2209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Microsoft Sans Serif" pitchFamily="34" charset="0"/>
              </a:rPr>
              <a:t>VVS: Meccanismi fisiopatologici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229600" cy="5105400"/>
          </a:xfrm>
        </p:spPr>
        <p:txBody>
          <a:bodyPr/>
          <a:lstStyle/>
          <a:p>
            <a:pPr lvl="1">
              <a:buFontTx/>
              <a:buNone/>
            </a:pPr>
            <a:r>
              <a:rPr lang="it-IT" sz="2600" dirty="0"/>
              <a:t>-Evidenza nelle donne con VVS di un’elevata incidenza  per un’alterata espressione genica per la codifica di (polimorfismo genico</a:t>
            </a:r>
            <a:r>
              <a:rPr lang="it-IT" sz="2600" dirty="0" smtClean="0"/>
              <a:t>):</a:t>
            </a:r>
            <a:endParaRPr lang="it-IT" sz="2600" dirty="0"/>
          </a:p>
          <a:p>
            <a:pPr lvl="2"/>
            <a:r>
              <a:rPr lang="it-IT" sz="2200" dirty="0"/>
              <a:t>IL-1ra : ridotta capacità di porre fine </a:t>
            </a:r>
            <a:r>
              <a:rPr lang="it-IT" sz="2200" dirty="0" smtClean="0"/>
              <a:t>all’infiammazione</a:t>
            </a:r>
            <a:endParaRPr lang="it-IT" sz="2200" dirty="0"/>
          </a:p>
          <a:p>
            <a:pPr lvl="2"/>
            <a:r>
              <a:rPr lang="it-IT" sz="2200" dirty="0"/>
              <a:t>IL-1beta: aumentata capacità d’innesco </a:t>
            </a:r>
            <a:r>
              <a:rPr lang="it-IT" sz="2200" dirty="0" err="1"/>
              <a:t>dellla</a:t>
            </a:r>
            <a:r>
              <a:rPr lang="it-IT" sz="2200" dirty="0"/>
              <a:t> risposta </a:t>
            </a:r>
            <a:r>
              <a:rPr lang="it-IT" sz="2200" dirty="0" smtClean="0"/>
              <a:t>infiammatoria</a:t>
            </a:r>
            <a:endParaRPr lang="it-IT" sz="2200" dirty="0"/>
          </a:p>
          <a:p>
            <a:pPr lvl="2"/>
            <a:r>
              <a:rPr lang="it-IT" sz="2200" dirty="0" err="1"/>
              <a:t>Lectina</a:t>
            </a:r>
            <a:r>
              <a:rPr lang="it-IT" sz="2200" dirty="0"/>
              <a:t> legante il mannosio: ridotta capacità di combattere la colonizzazione/infezione da </a:t>
            </a:r>
            <a:r>
              <a:rPr lang="it-IT" sz="2200" dirty="0" smtClean="0"/>
              <a:t>Candida</a:t>
            </a:r>
            <a:endParaRPr lang="it-IT" sz="2200" dirty="0"/>
          </a:p>
          <a:p>
            <a:pPr lvl="2"/>
            <a:r>
              <a:rPr lang="en-US" sz="2200" dirty="0"/>
              <a:t>MCR1r e IL-1ra – la </a:t>
            </a:r>
            <a:r>
              <a:rPr lang="en-US" sz="2200" dirty="0" err="1"/>
              <a:t>presenza</a:t>
            </a:r>
            <a:r>
              <a:rPr lang="en-US" sz="2200" dirty="0"/>
              <a:t> </a:t>
            </a:r>
            <a:r>
              <a:rPr lang="en-US" sz="2200" dirty="0" err="1"/>
              <a:t>combinata</a:t>
            </a:r>
            <a:r>
              <a:rPr lang="en-US" sz="2200" dirty="0"/>
              <a:t> è </a:t>
            </a:r>
            <a:r>
              <a:rPr lang="en-US" sz="2200" dirty="0" err="1"/>
              <a:t>associata</a:t>
            </a:r>
            <a:r>
              <a:rPr lang="en-US" sz="2200" dirty="0"/>
              <a:t> ad un </a:t>
            </a:r>
            <a:r>
              <a:rPr lang="en-US" sz="2200" dirty="0" err="1"/>
              <a:t>rischio</a:t>
            </a:r>
            <a:r>
              <a:rPr lang="en-US" sz="2200" dirty="0"/>
              <a:t> 8 volte </a:t>
            </a:r>
            <a:r>
              <a:rPr lang="en-US" sz="2200" dirty="0" err="1"/>
              <a:t>più</a:t>
            </a:r>
            <a:r>
              <a:rPr lang="en-US" sz="2200" dirty="0"/>
              <a:t> </a:t>
            </a:r>
            <a:r>
              <a:rPr lang="en-US" sz="2200" dirty="0" err="1"/>
              <a:t>elevato</a:t>
            </a:r>
            <a:r>
              <a:rPr lang="en-US" sz="2200" dirty="0"/>
              <a:t>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sviluppare</a:t>
            </a:r>
            <a:r>
              <a:rPr lang="en-US" sz="2200" dirty="0"/>
              <a:t> </a:t>
            </a:r>
            <a:r>
              <a:rPr lang="en-US" sz="2200" dirty="0" smtClean="0"/>
              <a:t>VVS</a:t>
            </a:r>
            <a:endParaRPr lang="en-US" sz="2200" dirty="0"/>
          </a:p>
          <a:p>
            <a:pPr lvl="2">
              <a:buFontTx/>
              <a:buNone/>
            </a:pPr>
            <a:r>
              <a:rPr lang="it-IT" sz="2200" dirty="0"/>
              <a:t>     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419600" y="1066800"/>
            <a:ext cx="3581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it-IT" sz="1800">
              <a:solidFill>
                <a:schemeClr val="tx2"/>
              </a:solidFill>
              <a:latin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Microsoft Sans Serif" pitchFamily="34" charset="0"/>
              </a:rPr>
              <a:t>VVS: </a:t>
            </a:r>
            <a:r>
              <a:rPr lang="en-US" sz="3600" dirty="0" err="1">
                <a:latin typeface="Microsoft Sans Serif" pitchFamily="34" charset="0"/>
              </a:rPr>
              <a:t>Eziopatogenesi</a:t>
            </a:r>
            <a:r>
              <a:rPr lang="en-US" sz="3600" dirty="0">
                <a:latin typeface="Microsoft Sans Serif" pitchFamily="34" charset="0"/>
              </a:rPr>
              <a:t> </a:t>
            </a:r>
            <a:r>
              <a:rPr lang="en-US" sz="3600" u="sng" dirty="0" err="1">
                <a:latin typeface="Microsoft Sans Serif" pitchFamily="34" charset="0"/>
              </a:rPr>
              <a:t>Ipotizzata</a:t>
            </a:r>
            <a:endParaRPr lang="en-US" u="sng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6448" y="2032000"/>
            <a:ext cx="81534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</a:t>
            </a:r>
          </a:p>
        </p:txBody>
      </p:sp>
      <p:graphicFrame>
        <p:nvGraphicFramePr>
          <p:cNvPr id="93189" name="Object 5"/>
          <p:cNvGraphicFramePr>
            <a:graphicFrameLocks noChangeAspect="1"/>
          </p:cNvGraphicFramePr>
          <p:nvPr/>
        </p:nvGraphicFramePr>
        <p:xfrm>
          <a:off x="-76200" y="6361113"/>
          <a:ext cx="304800" cy="192087"/>
        </p:xfrm>
        <a:graphic>
          <a:graphicData uri="http://schemas.openxmlformats.org/presentationml/2006/ole">
            <p:oleObj spid="_x0000_s93189" name="Chart" r:id="rId4" imgW="6096000" imgH="4076789" progId="MSGraph.Chart.8">
              <p:embed followColorScheme="full"/>
            </p:oleObj>
          </a:graphicData>
        </a:graphic>
      </p:graphicFrame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228600" y="1803400"/>
            <a:ext cx="21336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Triggers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Proposti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Infezione (Candida   micro-organismi non noti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Allergia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Chirurgia o altri induttori dell’infiammazione non microbici</a:t>
            </a:r>
          </a:p>
          <a:p>
            <a:pPr algn="ctr"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2971800" y="1803400"/>
            <a:ext cx="18288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Modificazioni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Tissutali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+ citochine infiammatorie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+espressione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VR1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NGF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Degranulazione delle Mast cell </a:t>
            </a:r>
          </a:p>
          <a:p>
            <a:pPr algn="ctr" eaLnBrk="1" hangingPunct="1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6400800" y="1803400"/>
            <a:ext cx="1905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 Proliferazione delle Fibre nervose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5943600" y="3860800"/>
            <a:ext cx="3124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Circuito di automantenimento del dolore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(Sensibilizzazione Centrale?)</a:t>
            </a:r>
          </a:p>
        </p:txBody>
      </p:sp>
      <p:sp>
        <p:nvSpPr>
          <p:cNvPr id="93195" name="AutoShape 11"/>
          <p:cNvSpPr>
            <a:spLocks noChangeArrowheads="1"/>
          </p:cNvSpPr>
          <p:nvPr/>
        </p:nvSpPr>
        <p:spPr bwMode="auto">
          <a:xfrm rot="5400000">
            <a:off x="7086600" y="32512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3196" name="AutoShape 12"/>
          <p:cNvSpPr>
            <a:spLocks noChangeArrowheads="1"/>
          </p:cNvSpPr>
          <p:nvPr/>
        </p:nvSpPr>
        <p:spPr bwMode="auto">
          <a:xfrm>
            <a:off x="2362200" y="28702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3886200" y="5461000"/>
            <a:ext cx="29718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Suscettibilità Genetica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Arial" charset="0"/>
              </a:rPr>
              <a:t>Polimorfismo IL-1ra, IL-1beta, MBL, MCR1</a:t>
            </a:r>
            <a:endParaRPr lang="en-US" sz="1800">
              <a:latin typeface="Microsoft Sans Serif" pitchFamily="34" charset="0"/>
            </a:endParaRPr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 flipV="1">
            <a:off x="5410200" y="3251200"/>
            <a:ext cx="0" cy="2133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4800600" y="2260600"/>
            <a:ext cx="1524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700" i="1">
                <a:latin typeface="Microsoft Sans Serif" pitchFamily="34" charset="0"/>
              </a:rPr>
              <a:t>Meccanismo?</a:t>
            </a:r>
          </a:p>
        </p:txBody>
      </p:sp>
      <p:sp>
        <p:nvSpPr>
          <p:cNvPr id="93200" name="AutoShape 16"/>
          <p:cNvSpPr>
            <a:spLocks noChangeArrowheads="1"/>
          </p:cNvSpPr>
          <p:nvPr/>
        </p:nvSpPr>
        <p:spPr bwMode="auto">
          <a:xfrm>
            <a:off x="5105400" y="2717800"/>
            <a:ext cx="838200" cy="381000"/>
          </a:xfrm>
          <a:prstGeom prst="rightArrow">
            <a:avLst>
              <a:gd name="adj1" fmla="val 50000"/>
              <a:gd name="adj2" fmla="val 5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>
                <a:latin typeface="Microsoft Sans Serif" pitchFamily="34" charset="0"/>
              </a:rPr>
              <a:t>1800: La Prima descrizione della Vulvodinia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b="1" dirty="0"/>
              <a:t>“</a:t>
            </a:r>
            <a:r>
              <a:rPr lang="en-US" sz="2800" b="1" dirty="0" err="1"/>
              <a:t>Iperestesia</a:t>
            </a:r>
            <a:r>
              <a:rPr lang="en-US" sz="2800" b="1" dirty="0"/>
              <a:t> </a:t>
            </a:r>
            <a:r>
              <a:rPr lang="en-US" sz="2800" b="1" dirty="0" err="1"/>
              <a:t>della</a:t>
            </a:r>
            <a:r>
              <a:rPr lang="en-US" sz="2800" b="1" dirty="0"/>
              <a:t> Vulva”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/>
          </a:p>
          <a:p>
            <a:pPr lvl="1">
              <a:lnSpc>
                <a:spcPct val="80000"/>
              </a:lnSpc>
            </a:pPr>
            <a:r>
              <a:rPr lang="en-US" sz="2400" dirty="0"/>
              <a:t>1880: 	“…</a:t>
            </a:r>
            <a:r>
              <a:rPr lang="en-US" sz="2400" dirty="0" err="1"/>
              <a:t>eccessiva</a:t>
            </a:r>
            <a:r>
              <a:rPr lang="en-US" sz="2400" dirty="0"/>
              <a:t>  </a:t>
            </a:r>
            <a:r>
              <a:rPr lang="en-US" sz="2400" dirty="0" err="1"/>
              <a:t>sensibilita</a:t>
            </a:r>
            <a:r>
              <a:rPr lang="en-US" sz="2400" dirty="0"/>
              <a:t>’ </a:t>
            </a:r>
            <a:r>
              <a:rPr lang="en-US" sz="2400" dirty="0" err="1"/>
              <a:t>dei</a:t>
            </a:r>
            <a:r>
              <a:rPr lang="en-US" sz="2400" dirty="0"/>
              <a:t> </a:t>
            </a:r>
            <a:r>
              <a:rPr lang="en-US" sz="2400" dirty="0" err="1"/>
              <a:t>nervi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mucosa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alcune</a:t>
            </a:r>
            <a:r>
              <a:rPr lang="en-US" sz="2400" dirty="0"/>
              <a:t> </a:t>
            </a:r>
            <a:r>
              <a:rPr lang="en-US" sz="2400" dirty="0" err="1"/>
              <a:t>porzioni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vulva…</a:t>
            </a:r>
            <a:r>
              <a:rPr lang="en-US" sz="2400" dirty="0" err="1"/>
              <a:t>talora</a:t>
            </a:r>
            <a:r>
              <a:rPr lang="en-US" sz="2400" dirty="0"/>
              <a:t> </a:t>
            </a:r>
            <a:r>
              <a:rPr lang="en-US" sz="2400" dirty="0" err="1"/>
              <a:t>confinata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</a:t>
            </a:r>
            <a:r>
              <a:rPr lang="en-US" sz="2400" dirty="0" err="1"/>
              <a:t>vestibolo</a:t>
            </a:r>
            <a:r>
              <a:rPr lang="en-US" sz="2400" dirty="0"/>
              <a:t>.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1888: 	“Questa </a:t>
            </a:r>
            <a:r>
              <a:rPr lang="en-US" sz="2400" dirty="0" err="1"/>
              <a:t>malattia</a:t>
            </a:r>
            <a:r>
              <a:rPr lang="en-US" sz="2400" dirty="0"/>
              <a:t> è </a:t>
            </a:r>
            <a:r>
              <a:rPr lang="en-US" sz="2400" dirty="0" err="1"/>
              <a:t>caratterizzata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supersensibilità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vulva… Non è </a:t>
            </a:r>
            <a:r>
              <a:rPr lang="en-US" sz="2400" dirty="0" err="1"/>
              <a:t>visibile</a:t>
            </a:r>
            <a:r>
              <a:rPr lang="en-US" sz="2400" dirty="0"/>
              <a:t> </a:t>
            </a:r>
            <a:r>
              <a:rPr lang="en-US" sz="2400" dirty="0" err="1"/>
              <a:t>alcuna</a:t>
            </a:r>
            <a:r>
              <a:rPr lang="en-US" sz="2400" dirty="0"/>
              <a:t> </a:t>
            </a:r>
            <a:r>
              <a:rPr lang="en-US" sz="2400" dirty="0" err="1"/>
              <a:t>manifestazione</a:t>
            </a:r>
            <a:r>
              <a:rPr lang="en-US" sz="2400" dirty="0"/>
              <a:t> </a:t>
            </a:r>
            <a:r>
              <a:rPr lang="en-US" sz="2400" dirty="0" err="1"/>
              <a:t>esterna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malattia</a:t>
            </a:r>
            <a:r>
              <a:rPr lang="en-US" sz="2400" dirty="0"/>
              <a:t>… </a:t>
            </a:r>
            <a:r>
              <a:rPr lang="en-US" sz="2400" dirty="0" err="1"/>
              <a:t>Quando</a:t>
            </a:r>
            <a:r>
              <a:rPr lang="en-US" sz="2400" dirty="0"/>
              <a:t> le </a:t>
            </a:r>
            <a:r>
              <a:rPr lang="en-US" sz="2400" dirty="0" err="1"/>
              <a:t>dita</a:t>
            </a:r>
            <a:r>
              <a:rPr lang="en-US" sz="2400" dirty="0"/>
              <a:t> </a:t>
            </a:r>
            <a:r>
              <a:rPr lang="en-US" sz="2400" dirty="0" err="1"/>
              <a:t>toccano</a:t>
            </a:r>
            <a:r>
              <a:rPr lang="en-US" sz="2400" dirty="0"/>
              <a:t> le </a:t>
            </a:r>
            <a:r>
              <a:rPr lang="en-US" sz="2400" dirty="0" err="1"/>
              <a:t>parti</a:t>
            </a:r>
            <a:r>
              <a:rPr lang="en-US" sz="2400" dirty="0"/>
              <a:t> </a:t>
            </a:r>
            <a:r>
              <a:rPr lang="en-US" sz="2400" dirty="0" err="1"/>
              <a:t>iperestesiche,la</a:t>
            </a:r>
            <a:r>
              <a:rPr lang="en-US" sz="2400" dirty="0"/>
              <a:t> </a:t>
            </a:r>
            <a:r>
              <a:rPr lang="en-US" sz="2400" dirty="0" err="1"/>
              <a:t>paziente</a:t>
            </a:r>
            <a:r>
              <a:rPr lang="en-US" sz="2400" dirty="0"/>
              <a:t> </a:t>
            </a:r>
            <a:r>
              <a:rPr lang="en-US" sz="2400" dirty="0" err="1"/>
              <a:t>lamenta</a:t>
            </a:r>
            <a:r>
              <a:rPr lang="en-US" sz="2400" dirty="0"/>
              <a:t> </a:t>
            </a:r>
            <a:r>
              <a:rPr lang="en-US" sz="2400" dirty="0" err="1"/>
              <a:t>dolore</a:t>
            </a:r>
            <a:r>
              <a:rPr lang="en-US" sz="2400" dirty="0"/>
              <a:t>, </a:t>
            </a:r>
            <a:r>
              <a:rPr lang="en-US" sz="2400" dirty="0" err="1"/>
              <a:t>qualche</a:t>
            </a:r>
            <a:r>
              <a:rPr lang="en-US" sz="2400" dirty="0"/>
              <a:t> </a:t>
            </a:r>
            <a:r>
              <a:rPr lang="en-US" sz="2400" dirty="0" err="1"/>
              <a:t>volta</a:t>
            </a:r>
            <a:r>
              <a:rPr lang="en-US" sz="2400" dirty="0"/>
              <a:t> </a:t>
            </a:r>
            <a:r>
              <a:rPr lang="en-US" sz="2400" dirty="0" err="1"/>
              <a:t>così</a:t>
            </a:r>
            <a:r>
              <a:rPr lang="en-US" sz="2400" dirty="0"/>
              <a:t> forte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 smtClean="0"/>
              <a:t>piange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484313"/>
            <a:ext cx="6697662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79512" y="6093296"/>
            <a:ext cx="8424936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Theoharis</a:t>
            </a:r>
            <a:r>
              <a:rPr lang="it-IT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it-IT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Theoharides</a:t>
            </a:r>
            <a:r>
              <a:rPr lang="it-IT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it-IT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it-IT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Al. 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Differential release of mast cell mediators and the pathogenesis of </a:t>
            </a:r>
            <a:r>
              <a:rPr lang="it-IT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inflammation</a:t>
            </a:r>
            <a:r>
              <a:rPr lang="it-IT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Immunological</a:t>
            </a:r>
            <a:r>
              <a:rPr lang="it-IT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Reviews</a:t>
            </a:r>
            <a:r>
              <a:rPr lang="it-IT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2007</a:t>
            </a:r>
          </a:p>
        </p:txBody>
      </p:sp>
      <p:sp>
        <p:nvSpPr>
          <p:cNvPr id="4" name="Rettangolo 3"/>
          <p:cNvSpPr/>
          <p:nvPr/>
        </p:nvSpPr>
        <p:spPr>
          <a:xfrm>
            <a:off x="592560" y="188640"/>
            <a:ext cx="7560840" cy="720080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3200" i="1" dirty="0">
                <a:solidFill>
                  <a:schemeClr val="bg1"/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 ruolo del mastocita nell’infiammazione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1115616" y="4437112"/>
            <a:ext cx="2808312" cy="504056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DEGRANULAZIONE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4800600" y="4419600"/>
            <a:ext cx="3096344" cy="576064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RILASCIO  SELETTIVO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it-IT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MEDIATORI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331640" y="1628800"/>
            <a:ext cx="1584176" cy="792088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Antigeni </a:t>
            </a:r>
            <a:r>
              <a:rPr lang="it-IT" sz="1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IgE+</a:t>
            </a:r>
            <a:endParaRPr lang="it-IT" sz="18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40152" y="1556792"/>
            <a:ext cx="1728192" cy="86409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8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Triggers</a:t>
            </a:r>
            <a:r>
              <a:rPr lang="it-IT" sz="18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ormonali ed infettivi</a:t>
            </a:r>
          </a:p>
        </p:txBody>
      </p:sp>
      <p:sp>
        <p:nvSpPr>
          <p:cNvPr id="10" name="Ovale 9"/>
          <p:cNvSpPr/>
          <p:nvPr/>
        </p:nvSpPr>
        <p:spPr>
          <a:xfrm>
            <a:off x="4800600" y="4953000"/>
            <a:ext cx="3312368" cy="100811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Infiammazione Neurogenica</a:t>
            </a:r>
          </a:p>
        </p:txBody>
      </p:sp>
      <p:pic>
        <p:nvPicPr>
          <p:cNvPr id="11" name="Picture 2" descr="http://t1.gstatic.com/images?q=tbn:ANd9GcSEZ2rPahwQaV4KTmh2AFv_SgEBrzljbdwIherIpEd7L4u2Eaca-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4975" y="2286000"/>
            <a:ext cx="1299025" cy="792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data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E1D427-791F-495E-8CF7-F581F0CF708A}" type="datetime1">
              <a:rPr lang="it-IT"/>
              <a:pPr>
                <a:defRPr/>
              </a:pPr>
              <a:t>25/11/2011</a:t>
            </a:fld>
            <a:endParaRPr lang="it-IT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idx="4294967295"/>
          </p:nvPr>
        </p:nvSpPr>
        <p:spPr>
          <a:xfrm>
            <a:off x="287338" y="1643063"/>
            <a:ext cx="6142037" cy="3970337"/>
          </a:xfr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“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Violins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violas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trumpets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and so on 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are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necessary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to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orchestra, 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but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only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one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conductor 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directs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the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music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they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make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 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Following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this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analogy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mast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cells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are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few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but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they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are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essential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promoting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the 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inflammatory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response</a:t>
            </a:r>
            <a:r>
              <a:rPr lang="it-IT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</a:t>
            </a:r>
          </a:p>
        </p:txBody>
      </p:sp>
      <p:sp>
        <p:nvSpPr>
          <p:cNvPr id="8195" name="Titolo 1"/>
          <p:cNvSpPr>
            <a:spLocks noGrp="1"/>
          </p:cNvSpPr>
          <p:nvPr>
            <p:ph type="title" idx="4294967295"/>
          </p:nvPr>
        </p:nvSpPr>
        <p:spPr>
          <a:xfrm>
            <a:off x="0" y="214313"/>
            <a:ext cx="9144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Il</a:t>
            </a:r>
            <a:r>
              <a:rPr lang="it-IT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it-IT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Mastocita viene autorevolmente</a:t>
            </a:r>
            <a:br>
              <a:rPr lang="it-IT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it-IT" sz="32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riconosciuto regista dell’infiammazione</a:t>
            </a:r>
            <a:endParaRPr lang="it-IT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786438" y="2286000"/>
            <a:ext cx="3043237" cy="4281488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5" name="Rettangolo 4"/>
          <p:cNvSpPr/>
          <p:nvPr/>
        </p:nvSpPr>
        <p:spPr>
          <a:xfrm>
            <a:off x="142875" y="5874603"/>
            <a:ext cx="55721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Kinet</a:t>
            </a:r>
            <a:r>
              <a:rPr 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JP – </a:t>
            </a:r>
            <a:r>
              <a:rPr lang="it-IT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The </a:t>
            </a:r>
            <a:r>
              <a:rPr lang="it-IT" sz="16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essential</a:t>
            </a:r>
            <a:r>
              <a:rPr lang="it-IT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it-IT" sz="16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role</a:t>
            </a:r>
            <a:r>
              <a:rPr lang="it-IT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it-IT" sz="16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of</a:t>
            </a:r>
            <a:r>
              <a:rPr lang="it-IT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it-IT" sz="16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mast</a:t>
            </a:r>
            <a:r>
              <a:rPr lang="it-IT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it-IT" sz="16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cells</a:t>
            </a:r>
            <a:endParaRPr lang="it-IT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it-IT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           in </a:t>
            </a:r>
            <a:r>
              <a:rPr lang="it-IT" sz="16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orchestrating</a:t>
            </a:r>
            <a:r>
              <a:rPr lang="it-IT" sz="1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it-IT" sz="1600" b="1" i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inflammation</a:t>
            </a:r>
            <a:endParaRPr lang="it-IT" sz="1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</a:t>
            </a:r>
            <a:r>
              <a:rPr lang="it-IT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Immunological</a:t>
            </a:r>
            <a:r>
              <a:rPr 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it-IT" sz="1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Reviews</a:t>
            </a:r>
            <a:r>
              <a:rPr lang="it-IT" sz="1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2007;217:5-</a:t>
            </a:r>
            <a:endParaRPr lang="it-IT" sz="1600" b="1" dirty="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 flipV="1">
            <a:off x="5614988" y="4822825"/>
            <a:ext cx="27432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2500">
              <a:solidFill>
                <a:schemeClr val="bg1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it-IT" sz="2500">
              <a:solidFill>
                <a:schemeClr val="bg1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 flipV="1">
            <a:off x="3438525" y="2514600"/>
            <a:ext cx="45720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it-IT" sz="2500">
              <a:solidFill>
                <a:schemeClr val="bg1"/>
              </a:solidFill>
            </a:endParaRP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4140200" y="5857875"/>
            <a:ext cx="2489200" cy="523220"/>
          </a:xfrm>
          <a:prstGeom prst="rect">
            <a:avLst/>
          </a:prstGeom>
          <a:solidFill>
            <a:srgbClr val="0033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1400" b="1" dirty="0">
                <a:solidFill>
                  <a:schemeClr val="bg1"/>
                </a:solidFill>
              </a:rPr>
              <a:t>STIMOLI </a:t>
            </a:r>
            <a:r>
              <a:rPr lang="it-IT" sz="1400" b="1" dirty="0" smtClean="0">
                <a:solidFill>
                  <a:schemeClr val="bg1"/>
                </a:solidFill>
              </a:rPr>
              <a:t> NEUROGENICI</a:t>
            </a:r>
            <a:r>
              <a:rPr lang="it-IT" sz="1400" b="1" dirty="0">
                <a:solidFill>
                  <a:schemeClr val="bg1"/>
                </a:solidFill>
              </a:rPr>
              <a:t/>
            </a:r>
            <a:br>
              <a:rPr lang="it-IT" sz="1400" b="1" dirty="0">
                <a:solidFill>
                  <a:schemeClr val="bg1"/>
                </a:solidFill>
              </a:rPr>
            </a:b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346120" name="Line 8"/>
          <p:cNvSpPr>
            <a:spLocks noChangeShapeType="1"/>
          </p:cNvSpPr>
          <p:nvPr/>
        </p:nvSpPr>
        <p:spPr bwMode="auto">
          <a:xfrm flipV="1">
            <a:off x="4859338" y="4581525"/>
            <a:ext cx="792162" cy="1223963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it-IT" sz="1000"/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107950" y="1785938"/>
            <a:ext cx="3143250" cy="954087"/>
          </a:xfrm>
          <a:prstGeom prst="rect">
            <a:avLst/>
          </a:prstGeom>
          <a:solidFill>
            <a:srgbClr val="0033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sz="1400" b="1" dirty="0">
                <a:solidFill>
                  <a:schemeClr val="bg1"/>
                </a:solidFill>
              </a:rPr>
              <a:t>STIMOLI </a:t>
            </a:r>
          </a:p>
          <a:p>
            <a:pPr eaLnBrk="0" hangingPunct="0">
              <a:defRPr/>
            </a:pPr>
            <a:r>
              <a:rPr lang="it-IT" sz="1400" b="1" dirty="0">
                <a:solidFill>
                  <a:schemeClr val="bg1"/>
                </a:solidFill>
              </a:rPr>
              <a:t>IMMUNOGENICI</a:t>
            </a:r>
          </a:p>
          <a:p>
            <a:pPr eaLnBrk="0" hangingPunct="0">
              <a:defRPr/>
            </a:pPr>
            <a:r>
              <a:rPr lang="it-IT" sz="1400" b="1" dirty="0">
                <a:solidFill>
                  <a:schemeClr val="bg1"/>
                </a:solidFill>
              </a:rPr>
              <a:t>(citochine, complemento, </a:t>
            </a:r>
            <a:r>
              <a:rPr lang="it-IT" sz="1400" b="1" dirty="0" err="1">
                <a:solidFill>
                  <a:schemeClr val="bg1"/>
                </a:solidFill>
              </a:rPr>
              <a:t>IgE</a:t>
            </a:r>
            <a:r>
              <a:rPr lang="it-IT" sz="1400" b="1" dirty="0">
                <a:solidFill>
                  <a:schemeClr val="bg1"/>
                </a:solidFill>
              </a:rPr>
              <a:t>, </a:t>
            </a:r>
            <a:r>
              <a:rPr lang="it-IT" sz="1400" b="1" dirty="0" err="1">
                <a:solidFill>
                  <a:schemeClr val="bg1"/>
                </a:solidFill>
              </a:rPr>
              <a:t>IgA</a:t>
            </a:r>
            <a:r>
              <a:rPr lang="it-IT" sz="1400" b="1" dirty="0">
                <a:solidFill>
                  <a:schemeClr val="bg1"/>
                </a:solidFill>
              </a:rPr>
              <a:t>, NGF)</a:t>
            </a:r>
          </a:p>
        </p:txBody>
      </p:sp>
      <p:sp>
        <p:nvSpPr>
          <p:cNvPr id="346123" name="Line 11"/>
          <p:cNvSpPr>
            <a:spLocks noChangeShapeType="1"/>
          </p:cNvSpPr>
          <p:nvPr/>
        </p:nvSpPr>
        <p:spPr bwMode="auto">
          <a:xfrm>
            <a:off x="3276600" y="2133600"/>
            <a:ext cx="1871663" cy="1008063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it-IT" sz="1000"/>
          </a:p>
        </p:txBody>
      </p:sp>
      <p:sp>
        <p:nvSpPr>
          <p:cNvPr id="346128" name="Line 16"/>
          <p:cNvSpPr>
            <a:spLocks noChangeShapeType="1"/>
          </p:cNvSpPr>
          <p:nvPr/>
        </p:nvSpPr>
        <p:spPr bwMode="auto">
          <a:xfrm flipV="1">
            <a:off x="3657600" y="4156074"/>
            <a:ext cx="1409700" cy="41592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it-IT" sz="1000"/>
          </a:p>
        </p:txBody>
      </p:sp>
      <p:sp>
        <p:nvSpPr>
          <p:cNvPr id="346129" name="Text Box 17"/>
          <p:cNvSpPr txBox="1">
            <a:spLocks noChangeArrowheads="1"/>
          </p:cNvSpPr>
          <p:nvPr/>
        </p:nvSpPr>
        <p:spPr bwMode="auto">
          <a:xfrm>
            <a:off x="914400" y="4286250"/>
            <a:ext cx="2582872" cy="523220"/>
          </a:xfrm>
          <a:prstGeom prst="rect">
            <a:avLst/>
          </a:prstGeom>
          <a:solidFill>
            <a:srgbClr val="0033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1400" b="1" dirty="0">
                <a:solidFill>
                  <a:schemeClr val="bg1"/>
                </a:solidFill>
              </a:rPr>
              <a:t>STIMOLI </a:t>
            </a:r>
            <a:r>
              <a:rPr lang="it-IT" sz="1400" b="1" dirty="0" smtClean="0">
                <a:solidFill>
                  <a:schemeClr val="bg1"/>
                </a:solidFill>
              </a:rPr>
              <a:t>DISMETABOLICI</a:t>
            </a:r>
            <a:endParaRPr lang="it-IT" sz="1400" b="1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346131" name="Text Box 19"/>
          <p:cNvSpPr txBox="1">
            <a:spLocks noChangeArrowheads="1"/>
          </p:cNvSpPr>
          <p:nvPr/>
        </p:nvSpPr>
        <p:spPr bwMode="auto">
          <a:xfrm>
            <a:off x="914400" y="2922588"/>
            <a:ext cx="2362199" cy="523220"/>
          </a:xfrm>
          <a:prstGeom prst="rect">
            <a:avLst/>
          </a:prstGeom>
          <a:solidFill>
            <a:srgbClr val="0033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1400" b="1" dirty="0">
                <a:solidFill>
                  <a:schemeClr val="bg1"/>
                </a:solidFill>
              </a:rPr>
              <a:t>STIMOLI </a:t>
            </a:r>
            <a:r>
              <a:rPr lang="it-IT" sz="1400" b="1" dirty="0" smtClean="0">
                <a:solidFill>
                  <a:schemeClr val="bg1"/>
                </a:solidFill>
              </a:rPr>
              <a:t> COMPRESSIVI</a:t>
            </a:r>
            <a:endParaRPr lang="it-IT" sz="1400" b="1" dirty="0">
              <a:solidFill>
                <a:schemeClr val="bg1"/>
              </a:solidFill>
            </a:endParaRPr>
          </a:p>
          <a:p>
            <a:pPr eaLnBrk="0" hangingPunct="0">
              <a:defRPr/>
            </a:pPr>
            <a:r>
              <a:rPr lang="it-IT" sz="1400" b="1" dirty="0" smtClean="0">
                <a:solidFill>
                  <a:schemeClr val="bg1"/>
                </a:solidFill>
              </a:rPr>
              <a:t>TRAUMATICI</a:t>
            </a:r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346132" name="Line 20"/>
          <p:cNvSpPr>
            <a:spLocks noChangeShapeType="1"/>
          </p:cNvSpPr>
          <p:nvPr/>
        </p:nvSpPr>
        <p:spPr bwMode="auto">
          <a:xfrm>
            <a:off x="3492500" y="3429000"/>
            <a:ext cx="1439863" cy="21590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it-IT" sz="1000"/>
          </a:p>
        </p:txBody>
      </p:sp>
      <p:pic>
        <p:nvPicPr>
          <p:cNvPr id="23566" name="Picture 29" descr="mastocita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</a:blip>
          <a:srcRect/>
          <a:stretch>
            <a:fillRect/>
          </a:stretch>
        </p:blipFill>
        <p:spPr bwMode="auto">
          <a:xfrm>
            <a:off x="4859338" y="27813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6142" name="Text Box 30"/>
          <p:cNvSpPr txBox="1">
            <a:spLocks noChangeArrowheads="1"/>
          </p:cNvSpPr>
          <p:nvPr/>
        </p:nvSpPr>
        <p:spPr bwMode="auto">
          <a:xfrm>
            <a:off x="1524001" y="5786438"/>
            <a:ext cx="2249488" cy="523220"/>
          </a:xfrm>
          <a:prstGeom prst="rect">
            <a:avLst/>
          </a:prstGeom>
          <a:solidFill>
            <a:srgbClr val="003399"/>
          </a:solidFill>
          <a:ln w="9525">
            <a:solidFill>
              <a:schemeClr val="folHlink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t-IT" sz="1400" b="1" dirty="0">
                <a:solidFill>
                  <a:schemeClr val="bg1"/>
                </a:solidFill>
              </a:rPr>
              <a:t>STIMOLI </a:t>
            </a:r>
            <a:r>
              <a:rPr lang="it-IT" sz="1400" b="1" dirty="0" smtClean="0">
                <a:solidFill>
                  <a:schemeClr val="bg1"/>
                </a:solidFill>
              </a:rPr>
              <a:t> ORMONALI</a:t>
            </a:r>
            <a:r>
              <a:rPr lang="it-IT" sz="1400" b="1" dirty="0">
                <a:solidFill>
                  <a:schemeClr val="bg1"/>
                </a:solidFill>
              </a:rPr>
              <a:t/>
            </a:r>
            <a:br>
              <a:rPr lang="it-IT" sz="1400" b="1" dirty="0">
                <a:solidFill>
                  <a:schemeClr val="bg1"/>
                </a:solidFill>
              </a:rPr>
            </a:br>
            <a:r>
              <a:rPr lang="it-IT" sz="1400" b="1" dirty="0">
                <a:solidFill>
                  <a:schemeClr val="bg1"/>
                </a:solidFill>
              </a:rPr>
              <a:t>(estrogeni)</a:t>
            </a:r>
          </a:p>
        </p:txBody>
      </p:sp>
      <p:sp>
        <p:nvSpPr>
          <p:cNvPr id="346143" name="Line 31"/>
          <p:cNvSpPr>
            <a:spLocks noChangeShapeType="1"/>
          </p:cNvSpPr>
          <p:nvPr/>
        </p:nvSpPr>
        <p:spPr bwMode="auto">
          <a:xfrm flipV="1">
            <a:off x="3779838" y="4437063"/>
            <a:ext cx="1584325" cy="136842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it-IT" sz="1000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0" y="276225"/>
            <a:ext cx="9001125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dirty="0">
                <a:solidFill>
                  <a:schemeClr val="tx2"/>
                </a:solidFill>
                <a:latin typeface="Microsoft Sans Serif" pitchFamily="34" charset="0"/>
                <a:ea typeface="+mj-ea"/>
                <a:cs typeface="+mj-cs"/>
              </a:rPr>
              <a:t>Il mastocita </a:t>
            </a:r>
            <a:r>
              <a:rPr lang="it-IT" dirty="0" err="1">
                <a:solidFill>
                  <a:schemeClr val="tx2"/>
                </a:solidFill>
                <a:latin typeface="Microsoft Sans Serif" pitchFamily="34" charset="0"/>
                <a:ea typeface="+mj-ea"/>
                <a:cs typeface="+mj-cs"/>
              </a:rPr>
              <a:t>tisssutale</a:t>
            </a:r>
            <a:r>
              <a:rPr lang="it-IT" dirty="0">
                <a:solidFill>
                  <a:schemeClr val="tx2"/>
                </a:solidFill>
                <a:latin typeface="Microsoft Sans Serif" pitchFamily="34" charset="0"/>
                <a:ea typeface="+mj-ea"/>
                <a:cs typeface="+mj-cs"/>
              </a:rPr>
              <a:t> e </a:t>
            </a:r>
            <a:r>
              <a:rPr lang="it-IT" dirty="0" err="1">
                <a:solidFill>
                  <a:schemeClr val="tx2"/>
                </a:solidFill>
                <a:latin typeface="Microsoft Sans Serif" pitchFamily="34" charset="0"/>
                <a:ea typeface="+mj-ea"/>
                <a:cs typeface="+mj-cs"/>
              </a:rPr>
              <a:t>endoneurale</a:t>
            </a:r>
            <a:r>
              <a:rPr lang="it-IT" dirty="0">
                <a:solidFill>
                  <a:schemeClr val="tx2"/>
                </a:solidFill>
                <a:latin typeface="Microsoft Sans Serif" pitchFamily="34" charset="0"/>
                <a:ea typeface="+mj-ea"/>
                <a:cs typeface="+mj-cs"/>
              </a:rPr>
              <a:t> è sottoposto ad una serie differenziata  di stimoli agonisti in grado di indurre </a:t>
            </a:r>
            <a:r>
              <a:rPr lang="it-IT" dirty="0" err="1">
                <a:solidFill>
                  <a:schemeClr val="tx2"/>
                </a:solidFill>
                <a:latin typeface="Microsoft Sans Serif" pitchFamily="34" charset="0"/>
                <a:ea typeface="+mj-ea"/>
                <a:cs typeface="+mj-cs"/>
              </a:rPr>
              <a:t>degranulazione</a:t>
            </a:r>
            <a:endParaRPr lang="it-IT" dirty="0">
              <a:solidFill>
                <a:schemeClr val="tx2"/>
              </a:solidFill>
              <a:latin typeface="Microsoft Sans Serif" pitchFamily="34" charset="0"/>
              <a:ea typeface="+mj-ea"/>
              <a:cs typeface="+mj-cs"/>
            </a:endParaRPr>
          </a:p>
        </p:txBody>
      </p:sp>
      <p:grpSp>
        <p:nvGrpSpPr>
          <p:cNvPr id="3" name="Gruppo 72"/>
          <p:cNvGrpSpPr>
            <a:grpSpLocks/>
          </p:cNvGrpSpPr>
          <p:nvPr/>
        </p:nvGrpSpPr>
        <p:grpSpPr bwMode="auto">
          <a:xfrm>
            <a:off x="6681788" y="2676525"/>
            <a:ext cx="2643187" cy="2552700"/>
            <a:chOff x="6643688" y="2714620"/>
            <a:chExt cx="2643221" cy="2553132"/>
          </a:xfrm>
        </p:grpSpPr>
        <p:cxnSp>
          <p:nvCxnSpPr>
            <p:cNvPr id="26" name="Connettore 2 25"/>
            <p:cNvCxnSpPr/>
            <p:nvPr/>
          </p:nvCxnSpPr>
          <p:spPr bwMode="auto">
            <a:xfrm flipV="1">
              <a:off x="6643688" y="3000418"/>
              <a:ext cx="500068" cy="31914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 bwMode="auto">
            <a:xfrm flipV="1">
              <a:off x="6786565" y="3572015"/>
              <a:ext cx="500068" cy="11273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 bwMode="auto">
            <a:xfrm>
              <a:off x="6715126" y="3857813"/>
              <a:ext cx="509595" cy="14290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2 30"/>
            <p:cNvCxnSpPr/>
            <p:nvPr/>
          </p:nvCxnSpPr>
          <p:spPr bwMode="auto">
            <a:xfrm>
              <a:off x="6715126" y="3929264"/>
              <a:ext cx="428631" cy="21434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2 31"/>
            <p:cNvCxnSpPr/>
            <p:nvPr/>
          </p:nvCxnSpPr>
          <p:spPr bwMode="auto">
            <a:xfrm>
              <a:off x="6715126" y="4143612"/>
              <a:ext cx="357193" cy="285798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 bwMode="auto">
            <a:xfrm flipV="1">
              <a:off x="6715126" y="3143318"/>
              <a:ext cx="500069" cy="24769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 bwMode="auto">
            <a:xfrm flipV="1">
              <a:off x="6786565" y="3357667"/>
              <a:ext cx="500068" cy="176242"/>
            </a:xfrm>
            <a:prstGeom prst="straightConnector1">
              <a:avLst/>
            </a:prstGeom>
            <a:ln w="28575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9" name="Text Box 12"/>
            <p:cNvSpPr txBox="1">
              <a:spLocks noChangeArrowheads="1"/>
            </p:cNvSpPr>
            <p:nvPr/>
          </p:nvSpPr>
          <p:spPr bwMode="auto">
            <a:xfrm>
              <a:off x="7429521" y="2928934"/>
              <a:ext cx="18573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t-IT" sz="1400">
                  <a:solidFill>
                    <a:schemeClr val="bg1"/>
                  </a:solidFill>
                  <a:cs typeface="Arial" charset="0"/>
                </a:rPr>
                <a:t>Amine</a:t>
              </a:r>
              <a:r>
                <a:rPr lang="it-IT" sz="1400" b="1">
                  <a:solidFill>
                    <a:schemeClr val="bg1"/>
                  </a:solidFill>
                  <a:cs typeface="Arial" charset="0"/>
                </a:rPr>
                <a:t> </a:t>
              </a:r>
              <a:r>
                <a:rPr lang="it-IT" sz="1400">
                  <a:solidFill>
                    <a:schemeClr val="bg1"/>
                  </a:solidFill>
                  <a:cs typeface="Arial" charset="0"/>
                </a:rPr>
                <a:t>vasoattive</a:t>
              </a:r>
              <a:r>
                <a:rPr lang="it-IT" sz="1600" b="1">
                  <a:solidFill>
                    <a:schemeClr val="bg1"/>
                  </a:solidFill>
                  <a:cs typeface="Arial" charset="0"/>
                </a:rPr>
                <a:t> </a:t>
              </a:r>
            </a:p>
          </p:txBody>
        </p:sp>
        <p:sp>
          <p:nvSpPr>
            <p:cNvPr id="23580" name="Text Box 5"/>
            <p:cNvSpPr txBox="1">
              <a:spLocks noChangeArrowheads="1"/>
            </p:cNvSpPr>
            <p:nvPr/>
          </p:nvSpPr>
          <p:spPr bwMode="auto">
            <a:xfrm>
              <a:off x="6786579" y="4929198"/>
              <a:ext cx="121444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it-IT" sz="1600" b="1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3581" name="Text Box 6"/>
            <p:cNvSpPr txBox="1">
              <a:spLocks noChangeArrowheads="1"/>
            </p:cNvSpPr>
            <p:nvPr/>
          </p:nvSpPr>
          <p:spPr bwMode="auto">
            <a:xfrm>
              <a:off x="7286634" y="4429410"/>
              <a:ext cx="1857398" cy="517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t-IT" sz="1400">
                  <a:solidFill>
                    <a:schemeClr val="bg1"/>
                  </a:solidFill>
                  <a:cs typeface="Arial" charset="0"/>
                </a:rPr>
                <a:t>Deriv. dell’acido</a:t>
              </a:r>
            </a:p>
            <a:p>
              <a:pPr eaLnBrk="0" hangingPunct="0"/>
              <a:r>
                <a:rPr lang="it-IT" sz="1400">
                  <a:solidFill>
                    <a:schemeClr val="bg1"/>
                  </a:solidFill>
                  <a:cs typeface="Arial" charset="0"/>
                </a:rPr>
                <a:t> arachidonico</a:t>
              </a:r>
            </a:p>
          </p:txBody>
        </p:sp>
        <p:sp>
          <p:nvSpPr>
            <p:cNvPr id="23582" name="Oval 8"/>
            <p:cNvSpPr>
              <a:spLocks noChangeArrowheads="1"/>
            </p:cNvSpPr>
            <p:nvPr/>
          </p:nvSpPr>
          <p:spPr bwMode="auto">
            <a:xfrm>
              <a:off x="7072330" y="4357694"/>
              <a:ext cx="152400" cy="1524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3583" name="Text Box 13"/>
            <p:cNvSpPr txBox="1">
              <a:spLocks noChangeArrowheads="1"/>
            </p:cNvSpPr>
            <p:nvPr/>
          </p:nvSpPr>
          <p:spPr bwMode="auto">
            <a:xfrm>
              <a:off x="7500949" y="2714620"/>
              <a:ext cx="1071576" cy="304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t-IT" sz="1400">
                  <a:solidFill>
                    <a:schemeClr val="bg1"/>
                  </a:solidFill>
                  <a:cs typeface="Arial" charset="0"/>
                </a:rPr>
                <a:t>Proteasi</a:t>
              </a:r>
            </a:p>
          </p:txBody>
        </p:sp>
        <p:sp>
          <p:nvSpPr>
            <p:cNvPr id="23584" name="Text Box 14"/>
            <p:cNvSpPr txBox="1">
              <a:spLocks noChangeArrowheads="1"/>
            </p:cNvSpPr>
            <p:nvPr/>
          </p:nvSpPr>
          <p:spPr bwMode="auto">
            <a:xfrm>
              <a:off x="7572387" y="3143318"/>
              <a:ext cx="1571645" cy="304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t-IT" sz="1400">
                  <a:solidFill>
                    <a:schemeClr val="bg1"/>
                  </a:solidFill>
                  <a:cs typeface="Arial" charset="0"/>
                </a:rPr>
                <a:t>Fatt.crescita</a:t>
              </a:r>
            </a:p>
          </p:txBody>
        </p:sp>
        <p:sp>
          <p:nvSpPr>
            <p:cNvPr id="23585" name="Text Box 15"/>
            <p:cNvSpPr txBox="1">
              <a:spLocks noChangeArrowheads="1"/>
            </p:cNvSpPr>
            <p:nvPr/>
          </p:nvSpPr>
          <p:spPr bwMode="auto">
            <a:xfrm>
              <a:off x="7500949" y="3429116"/>
              <a:ext cx="1493856" cy="304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t-IT" sz="1400">
                  <a:solidFill>
                    <a:schemeClr val="bg1"/>
                  </a:solidFill>
                  <a:cs typeface="Arial" charset="0"/>
                </a:rPr>
                <a:t>Mucopolisacc </a:t>
              </a:r>
            </a:p>
          </p:txBody>
        </p:sp>
        <p:sp>
          <p:nvSpPr>
            <p:cNvPr id="23586" name="Text Box 16"/>
            <p:cNvSpPr txBox="1">
              <a:spLocks noChangeArrowheads="1"/>
            </p:cNvSpPr>
            <p:nvPr/>
          </p:nvSpPr>
          <p:spPr bwMode="auto">
            <a:xfrm>
              <a:off x="7500949" y="3714914"/>
              <a:ext cx="1136664" cy="274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t-IT" sz="1200">
                  <a:solidFill>
                    <a:schemeClr val="bg1"/>
                  </a:solidFill>
                  <a:cs typeface="Arial" charset="0"/>
                </a:rPr>
                <a:t>Citochine</a:t>
              </a:r>
            </a:p>
          </p:txBody>
        </p:sp>
        <p:sp>
          <p:nvSpPr>
            <p:cNvPr id="23587" name="Oval 17"/>
            <p:cNvSpPr>
              <a:spLocks noChangeArrowheads="1"/>
            </p:cNvSpPr>
            <p:nvPr/>
          </p:nvSpPr>
          <p:spPr bwMode="auto">
            <a:xfrm>
              <a:off x="7215206" y="2786058"/>
              <a:ext cx="181659" cy="1524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 b="1">
                <a:cs typeface="Arial" charset="0"/>
              </a:endParaRPr>
            </a:p>
          </p:txBody>
        </p:sp>
        <p:sp>
          <p:nvSpPr>
            <p:cNvPr id="23588" name="Oval 18"/>
            <p:cNvSpPr>
              <a:spLocks noChangeArrowheads="1"/>
            </p:cNvSpPr>
            <p:nvPr/>
          </p:nvSpPr>
          <p:spPr bwMode="auto">
            <a:xfrm>
              <a:off x="7286644" y="3000372"/>
              <a:ext cx="181659" cy="1524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 b="1">
                <a:cs typeface="Arial" charset="0"/>
              </a:endParaRPr>
            </a:p>
          </p:txBody>
        </p:sp>
        <p:sp>
          <p:nvSpPr>
            <p:cNvPr id="23589" name="Oval 19"/>
            <p:cNvSpPr>
              <a:spLocks noChangeArrowheads="1"/>
            </p:cNvSpPr>
            <p:nvPr/>
          </p:nvSpPr>
          <p:spPr bwMode="auto">
            <a:xfrm>
              <a:off x="7358082" y="3286124"/>
              <a:ext cx="181659" cy="1524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 b="1">
                <a:cs typeface="Arial" charset="0"/>
              </a:endParaRPr>
            </a:p>
          </p:txBody>
        </p:sp>
        <p:sp>
          <p:nvSpPr>
            <p:cNvPr id="23590" name="Oval 20"/>
            <p:cNvSpPr>
              <a:spLocks noChangeArrowheads="1"/>
            </p:cNvSpPr>
            <p:nvPr/>
          </p:nvSpPr>
          <p:spPr bwMode="auto">
            <a:xfrm>
              <a:off x="7358082" y="3500438"/>
              <a:ext cx="181659" cy="1524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 b="1">
                <a:cs typeface="Arial" charset="0"/>
              </a:endParaRPr>
            </a:p>
          </p:txBody>
        </p:sp>
        <p:sp>
          <p:nvSpPr>
            <p:cNvPr id="23591" name="Oval 21"/>
            <p:cNvSpPr>
              <a:spLocks noChangeArrowheads="1"/>
            </p:cNvSpPr>
            <p:nvPr/>
          </p:nvSpPr>
          <p:spPr bwMode="auto">
            <a:xfrm>
              <a:off x="7286644" y="3786190"/>
              <a:ext cx="181659" cy="1524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 b="1">
                <a:cs typeface="Arial" charset="0"/>
              </a:endParaRPr>
            </a:p>
          </p:txBody>
        </p:sp>
        <p:sp>
          <p:nvSpPr>
            <p:cNvPr id="23592" name="Text Box 23"/>
            <p:cNvSpPr txBox="1">
              <a:spLocks noChangeArrowheads="1"/>
            </p:cNvSpPr>
            <p:nvPr/>
          </p:nvSpPr>
          <p:spPr bwMode="auto">
            <a:xfrm>
              <a:off x="7429510" y="4072162"/>
              <a:ext cx="1493857" cy="304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t-IT" sz="1400">
                  <a:solidFill>
                    <a:schemeClr val="bg1"/>
                  </a:solidFill>
                  <a:cs typeface="Arial" charset="0"/>
                </a:rPr>
                <a:t>Neurotrofine</a:t>
              </a:r>
            </a:p>
          </p:txBody>
        </p:sp>
        <p:sp>
          <p:nvSpPr>
            <p:cNvPr id="23593" name="Oval 24"/>
            <p:cNvSpPr>
              <a:spLocks noChangeArrowheads="1"/>
            </p:cNvSpPr>
            <p:nvPr/>
          </p:nvSpPr>
          <p:spPr bwMode="auto">
            <a:xfrm>
              <a:off x="7215206" y="4071942"/>
              <a:ext cx="181659" cy="1524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 b="1">
                <a:cs typeface="Arial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2" descr="http://www.chronicprostatitis.com/images/normalmast.jpg"/>
          <p:cNvPicPr>
            <a:picLocks noChangeAspect="1" noChangeArrowheads="1"/>
          </p:cNvPicPr>
          <p:nvPr/>
        </p:nvPicPr>
        <p:blipFill>
          <a:blip r:embed="rId3" cstate="print"/>
          <a:srcRect b="4546"/>
          <a:stretch>
            <a:fillRect/>
          </a:stretch>
        </p:blipFill>
        <p:spPr bwMode="auto">
          <a:xfrm>
            <a:off x="1427162" y="3735388"/>
            <a:ext cx="2795588" cy="2479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81" name="Picture 4" descr="http://www.chronicprostatitis.com/images/degranulating.jpg"/>
          <p:cNvPicPr>
            <a:picLocks noChangeAspect="1" noChangeArrowheads="1"/>
          </p:cNvPicPr>
          <p:nvPr/>
        </p:nvPicPr>
        <p:blipFill>
          <a:blip r:embed="rId4" cstate="print"/>
          <a:srcRect t="-310" b="6976"/>
          <a:stretch>
            <a:fillRect/>
          </a:stretch>
        </p:blipFill>
        <p:spPr bwMode="auto">
          <a:xfrm>
            <a:off x="4449762" y="3727450"/>
            <a:ext cx="2941638" cy="2451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Freccia circolare in giù 6"/>
          <p:cNvSpPr/>
          <p:nvPr/>
        </p:nvSpPr>
        <p:spPr bwMode="auto">
          <a:xfrm>
            <a:off x="1498600" y="487363"/>
            <a:ext cx="5716588" cy="466725"/>
          </a:xfrm>
          <a:prstGeom prst="curved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GB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10" name="Freccia circolare in giù 9"/>
          <p:cNvSpPr/>
          <p:nvPr/>
        </p:nvSpPr>
        <p:spPr bwMode="auto">
          <a:xfrm>
            <a:off x="3784600" y="3163888"/>
            <a:ext cx="1350962" cy="461962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n-GB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477838"/>
            <a:ext cx="9144000" cy="156966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   </a:t>
            </a:r>
            <a:r>
              <a:rPr lang="it-IT" dirty="0">
                <a:solidFill>
                  <a:schemeClr val="tx2"/>
                </a:solidFill>
                <a:latin typeface="Microsoft Sans Serif" pitchFamily="34" charset="0"/>
                <a:ea typeface="+mj-ea"/>
                <a:cs typeface="+mj-cs"/>
              </a:rPr>
              <a:t>Sotto stimolazione agonista sovramassimale il mastocita passa da uno stato di normo-degranulazione (tono degranulatorio fisiologico) ad uno stato di iper-reattività (degranulazione non controllata)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Immagine 4" descr="bann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540500"/>
            <a:ext cx="2714625" cy="317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467544" y="188640"/>
            <a:ext cx="8280920" cy="1015663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Effect of </a:t>
            </a:r>
            <a:r>
              <a:rPr lang="en-US" sz="2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palmitoylethanolamide</a:t>
            </a:r>
            <a:r>
              <a:rPr lang="en-US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polidatin</a:t>
            </a:r>
            <a:r>
              <a:rPr lang="en-US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combination in patients with </a:t>
            </a:r>
            <a:r>
              <a:rPr lang="en-US" sz="2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vestibulodynia</a:t>
            </a:r>
            <a:r>
              <a:rPr lang="en-US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treated with  </a:t>
            </a:r>
            <a:r>
              <a:rPr lang="en-US" sz="2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transcutaneous</a:t>
            </a:r>
            <a:r>
              <a:rPr lang="en-US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electrical nerve stimulation (TENS) therapy: a </a:t>
            </a:r>
            <a:r>
              <a:rPr lang="en-US" sz="20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randomised</a:t>
            </a:r>
            <a:r>
              <a:rPr lang="en-US" sz="2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double blind-controlled trial</a:t>
            </a:r>
          </a:p>
        </p:txBody>
      </p:sp>
      <p:sp>
        <p:nvSpPr>
          <p:cNvPr id="10" name="Rettangolo 9"/>
          <p:cNvSpPr/>
          <p:nvPr/>
        </p:nvSpPr>
        <p:spPr>
          <a:xfrm>
            <a:off x="0" y="6550223"/>
            <a:ext cx="5292080" cy="30777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i="1" dirty="0">
                <a:solidFill>
                  <a:schemeClr val="tx1"/>
                </a:solidFill>
                <a:latin typeface="Book Antiqua" pitchFamily="18" charset="0"/>
              </a:rPr>
              <a:t>F. Murina, A. </a:t>
            </a:r>
            <a:r>
              <a:rPr lang="it-IT" sz="1400" i="1" dirty="0" err="1">
                <a:solidFill>
                  <a:schemeClr val="tx1"/>
                </a:solidFill>
                <a:latin typeface="Book Antiqua" pitchFamily="18" charset="0"/>
              </a:rPr>
              <a:t>Graziottin</a:t>
            </a:r>
            <a:r>
              <a:rPr lang="it-IT" sz="1400" i="1" dirty="0">
                <a:solidFill>
                  <a:schemeClr val="tx1"/>
                </a:solidFill>
                <a:latin typeface="Book Antiqua" pitchFamily="18" charset="0"/>
              </a:rPr>
              <a:t>, , G. Radici,</a:t>
            </a:r>
            <a:r>
              <a:rPr lang="it-IT" sz="1400" i="1" dirty="0" err="1">
                <a:solidFill>
                  <a:schemeClr val="tx1"/>
                </a:solidFill>
                <a:latin typeface="Book Antiqua" pitchFamily="18" charset="0"/>
              </a:rPr>
              <a:t>R.Felice</a:t>
            </a:r>
            <a:r>
              <a:rPr lang="it-IT" sz="1400" i="1" dirty="0">
                <a:solidFill>
                  <a:schemeClr val="tx1"/>
                </a:solidFill>
                <a:latin typeface="Book Antiqua" pitchFamily="18" charset="0"/>
              </a:rPr>
              <a:t>, C. </a:t>
            </a:r>
            <a:r>
              <a:rPr lang="it-IT" sz="1400" i="1" dirty="0" err="1">
                <a:solidFill>
                  <a:schemeClr val="tx1"/>
                </a:solidFill>
                <a:latin typeface="Book Antiqua" pitchFamily="18" charset="0"/>
              </a:rPr>
              <a:t>Tognocchi</a:t>
            </a:r>
            <a:r>
              <a:rPr lang="it-IT" sz="1400" i="1" dirty="0">
                <a:solidFill>
                  <a:schemeClr val="tx1"/>
                </a:solidFill>
                <a:latin typeface="Book Antiqua" pitchFamily="18" charset="0"/>
              </a:rPr>
              <a:t> -9 ,2011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57200" y="1371600"/>
            <a:ext cx="8136904" cy="193899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</a:rPr>
              <a:t>-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Twenty  women with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vestibulodynia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were randomly assigned to receive  oral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palmitoylethanolamide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400mg and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polydatin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40mg (PEA) or placebo 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twice daily for 60 days.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-All patients received TENS therapy, in a self-administered domiciliary protocol</a:t>
            </a:r>
            <a:endParaRPr lang="it-IT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71600" y="3962400"/>
            <a:ext cx="6408712" cy="208823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Visual analogue scale (VAS)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Marinoff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score for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dyspareunia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-Current perception threshold (CPT) obtained from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vulvar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vestibule</a:t>
            </a:r>
            <a:endParaRPr lang="it-I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reccia a destra con strisce 6"/>
          <p:cNvSpPr/>
          <p:nvPr/>
        </p:nvSpPr>
        <p:spPr>
          <a:xfrm rot="5400000">
            <a:off x="4319972" y="3388804"/>
            <a:ext cx="576064" cy="504056"/>
          </a:xfrm>
          <a:prstGeom prst="stripedRightArrow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Immagine 4" descr="bann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6540500"/>
            <a:ext cx="2714625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899592" y="116632"/>
            <a:ext cx="7416824" cy="1015663"/>
          </a:xfrm>
          <a:prstGeom prst="rect">
            <a:avLst/>
          </a:prstGeom>
          <a:solidFill>
            <a:schemeClr val="bg1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Vestibulodynia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effect of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palmitoylethanolamide-polidatin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transcutaneous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electrical nerve stimulation (TENS) therapy.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randomised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double blind-controlled trial</a:t>
            </a:r>
            <a:endParaRPr lang="en-US" b="1" dirty="0" smtClean="0">
              <a:ln w="11430"/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6550223"/>
            <a:ext cx="5292080" cy="30777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F</a:t>
            </a:r>
            <a:r>
              <a:rPr lang="it-IT" sz="1400" i="1" dirty="0">
                <a:solidFill>
                  <a:srgbClr val="FFC000"/>
                </a:solidFill>
                <a:latin typeface="Book Antiqua" pitchFamily="18" charset="0"/>
              </a:rPr>
              <a:t>. Murina, </a:t>
            </a: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A. </a:t>
            </a:r>
            <a:r>
              <a:rPr lang="it-IT" sz="1400" i="1" dirty="0" err="1" smtClean="0">
                <a:solidFill>
                  <a:srgbClr val="FFC000"/>
                </a:solidFill>
                <a:latin typeface="Book Antiqua" pitchFamily="18" charset="0"/>
              </a:rPr>
              <a:t>Graziottin</a:t>
            </a: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 , G. Radici,</a:t>
            </a:r>
            <a:r>
              <a:rPr lang="it-IT" sz="1400" i="1" dirty="0" err="1" smtClean="0">
                <a:solidFill>
                  <a:srgbClr val="FFC000"/>
                </a:solidFill>
                <a:latin typeface="Book Antiqua" pitchFamily="18" charset="0"/>
              </a:rPr>
              <a:t>R.Felice</a:t>
            </a: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, C. </a:t>
            </a:r>
            <a:r>
              <a:rPr lang="it-IT" sz="1400" i="1" dirty="0" err="1" smtClean="0">
                <a:solidFill>
                  <a:srgbClr val="FFC000"/>
                </a:solidFill>
                <a:latin typeface="Book Antiqua" pitchFamily="18" charset="0"/>
              </a:rPr>
              <a:t>Tognocchi</a:t>
            </a: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 -9 ,2011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457200" y="1295400"/>
            <a:ext cx="813690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patients received a mean of 26,7 TENS sessions 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33400" y="5257800"/>
            <a:ext cx="7992888" cy="10801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La PEA è un valore aggiunto alla terapia tanto maggiore quanto più recente è l’insorgenza della malattia</a:t>
            </a:r>
            <a:endParaRPr lang="it-I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905000"/>
            <a:ext cx="5976664" cy="241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tangolo 11"/>
          <p:cNvSpPr/>
          <p:nvPr/>
        </p:nvSpPr>
        <p:spPr>
          <a:xfrm>
            <a:off x="990600" y="4267200"/>
            <a:ext cx="7056784" cy="93610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Analisi della regressione dei sintomi in relazione alla durata della malattia evidenzia una significatività statistica nel gruppo PEA versus Placebo</a:t>
            </a:r>
            <a:endParaRPr lang="it-IT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magine 7" descr="dolore.JPG"/>
          <p:cNvPicPr>
            <a:picLocks noChangeAspect="1"/>
          </p:cNvPicPr>
          <p:nvPr/>
        </p:nvPicPr>
        <p:blipFill>
          <a:blip r:embed="rId2" cstate="print"/>
          <a:srcRect l="11765" t="5688"/>
          <a:stretch>
            <a:fillRect/>
          </a:stretch>
        </p:blipFill>
        <p:spPr bwMode="auto">
          <a:xfrm>
            <a:off x="6300788" y="4797425"/>
            <a:ext cx="1100137" cy="1871663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</p:spPr>
      </p:pic>
      <p:graphicFrame>
        <p:nvGraphicFramePr>
          <p:cNvPr id="12" name="Tabella 11"/>
          <p:cNvGraphicFramePr>
            <a:graphicFrameLocks noGrp="1"/>
          </p:cNvGraphicFramePr>
          <p:nvPr/>
        </p:nvGraphicFramePr>
        <p:xfrm>
          <a:off x="251520" y="3789040"/>
          <a:ext cx="4711487" cy="27912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tableStyleId>{638B1855-1B75-4FBE-930C-398BA8C253C6}</a:tableStyleId>
              </a:tblPr>
              <a:tblGrid>
                <a:gridCol w="673058"/>
                <a:gridCol w="2351278"/>
                <a:gridCol w="1687151"/>
              </a:tblGrid>
              <a:tr h="829532">
                <a:tc>
                  <a:txBody>
                    <a:bodyPr/>
                    <a:lstStyle/>
                    <a:p>
                      <a:pPr algn="ctr"/>
                      <a:r>
                        <a:rPr lang="it-IT" sz="14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Tipo di Fibra</a:t>
                      </a:r>
                      <a:endParaRPr lang="it-IT" sz="14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 smtClean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1600" dirty="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Funzione</a:t>
                      </a:r>
                      <a:endParaRPr lang="it-IT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mtClean="0">
                          <a:solidFill>
                            <a:srgbClr val="FFC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Frequenza e durata conduzione</a:t>
                      </a:r>
                      <a:endParaRPr lang="it-IT" sz="1600" dirty="0">
                        <a:solidFill>
                          <a:srgbClr val="FFC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80202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l-G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β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Sensazione tattile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smtClean="0">
                          <a:latin typeface="Times New Roman" pitchFamily="18" charset="0"/>
                          <a:cs typeface="Times New Roman" pitchFamily="18" charset="0"/>
                        </a:rPr>
                        <a:t>&lt;2  µsec  </a:t>
                      </a:r>
                    </a:p>
                    <a:p>
                      <a:pPr algn="ctr"/>
                      <a:r>
                        <a:rPr lang="it-IT" sz="1600" smtClean="0">
                          <a:latin typeface="Times New Roman" pitchFamily="18" charset="0"/>
                          <a:cs typeface="Times New Roman" pitchFamily="18" charset="0"/>
                        </a:rPr>
                        <a:t>2000 Hz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656713">
                <a:tc>
                  <a:txBody>
                    <a:bodyPr/>
                    <a:lstStyle/>
                    <a:p>
                      <a:pPr algn="ctr"/>
                      <a:endParaRPr lang="it-IT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r>
                        <a:rPr lang="el-G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δ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Sensazione termica,dolore rapido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smtClean="0">
                          <a:latin typeface="Times New Roman" pitchFamily="18" charset="0"/>
                          <a:cs typeface="Times New Roman" pitchFamily="18" charset="0"/>
                        </a:rPr>
                        <a:t>Tra 2 e 30 µsec  250 Hz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725840">
                <a:tc>
                  <a:txBody>
                    <a:bodyPr/>
                    <a:lstStyle/>
                    <a:p>
                      <a:pPr algn="ctr"/>
                      <a:endParaRPr lang="it-IT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it-IT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it-IT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Prevalente sensazione</a:t>
                      </a:r>
                      <a:r>
                        <a:rPr lang="it-IT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dolorifica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&gt; 100 µsec - 5 Hz</a:t>
                      </a:r>
                      <a:endParaRPr lang="it-IT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14340" name="Immagine 9" descr="PPP_CARRO_CLP_ArrowBallGre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5373688"/>
            <a:ext cx="15367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0" y="116632"/>
            <a:ext cx="9144000" cy="1077218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Alterazione funzionale delle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terminazioni nervose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 l="3846" t="8840" r="7692"/>
          <a:stretch>
            <a:fillRect/>
          </a:stretch>
        </p:blipFill>
        <p:spPr bwMode="auto">
          <a:xfrm>
            <a:off x="1187624" y="1340768"/>
            <a:ext cx="2880320" cy="2152458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ttangolo 8"/>
          <p:cNvSpPr/>
          <p:nvPr/>
        </p:nvSpPr>
        <p:spPr>
          <a:xfrm>
            <a:off x="5436096" y="1556792"/>
            <a:ext cx="3456384" cy="310854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it-IT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CPT: minima quota </a:t>
            </a:r>
          </a:p>
          <a:p>
            <a:pPr algn="ctr">
              <a:defRPr/>
            </a:pPr>
            <a:r>
              <a:rPr lang="it-IT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 uno stimolo</a:t>
            </a:r>
          </a:p>
          <a:p>
            <a:pPr algn="ctr">
              <a:defRPr/>
            </a:pPr>
            <a:r>
              <a:rPr lang="it-IT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elettrico </a:t>
            </a:r>
            <a:r>
              <a:rPr lang="it-IT" sz="2800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neuroselettivo</a:t>
            </a:r>
            <a:r>
              <a:rPr lang="it-IT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it-IT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 non doloroso,</a:t>
            </a:r>
          </a:p>
          <a:p>
            <a:pPr algn="ctr">
              <a:defRPr/>
            </a:pPr>
            <a:r>
              <a:rPr lang="it-IT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necessario ad evocare </a:t>
            </a:r>
          </a:p>
          <a:p>
            <a:pPr algn="ctr">
              <a:defRPr/>
            </a:pPr>
            <a:r>
              <a:rPr lang="it-IT" sz="280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una sensazione</a:t>
            </a:r>
            <a:endParaRPr lang="it-IT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611560" y="188640"/>
            <a:ext cx="7776864" cy="1015663"/>
          </a:xfrm>
          <a:prstGeom prst="rect">
            <a:avLst/>
          </a:prstGeom>
          <a:solidFill>
            <a:schemeClr val="bg1"/>
          </a:solidFill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Vestibulodynia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effect of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palmitoylethanolamide-polidatin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transcutaneous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electrical nerve stimulation (TENS) therapy.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err="1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randomised</a:t>
            </a:r>
            <a:r>
              <a:rPr lang="en-US" sz="2000" b="1" dirty="0" smtClean="0">
                <a:ln w="11430"/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double blind-controlled trial</a:t>
            </a:r>
          </a:p>
        </p:txBody>
      </p:sp>
      <p:pic>
        <p:nvPicPr>
          <p:cNvPr id="17413" name="Immagine 4" descr="banner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4808" y="6503472"/>
            <a:ext cx="1728192" cy="20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179512" y="6381328"/>
            <a:ext cx="5292080" cy="307777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F</a:t>
            </a:r>
            <a:r>
              <a:rPr lang="it-IT" sz="1400" i="1" dirty="0">
                <a:solidFill>
                  <a:srgbClr val="FFC000"/>
                </a:solidFill>
                <a:latin typeface="Book Antiqua" pitchFamily="18" charset="0"/>
              </a:rPr>
              <a:t>. Murina, </a:t>
            </a: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A. </a:t>
            </a:r>
            <a:r>
              <a:rPr lang="it-IT" sz="1400" i="1" dirty="0" err="1" smtClean="0">
                <a:solidFill>
                  <a:srgbClr val="FFC000"/>
                </a:solidFill>
                <a:latin typeface="Book Antiqua" pitchFamily="18" charset="0"/>
              </a:rPr>
              <a:t>Graziottin</a:t>
            </a: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 , G. Radici,</a:t>
            </a:r>
            <a:r>
              <a:rPr lang="it-IT" sz="1400" i="1" dirty="0" err="1" smtClean="0">
                <a:solidFill>
                  <a:srgbClr val="FFC000"/>
                </a:solidFill>
                <a:latin typeface="Book Antiqua" pitchFamily="18" charset="0"/>
              </a:rPr>
              <a:t>R.Felice</a:t>
            </a: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, C. </a:t>
            </a:r>
            <a:r>
              <a:rPr lang="it-IT" sz="1400" i="1" dirty="0" err="1" smtClean="0">
                <a:solidFill>
                  <a:srgbClr val="FFC000"/>
                </a:solidFill>
                <a:latin typeface="Book Antiqua" pitchFamily="18" charset="0"/>
              </a:rPr>
              <a:t>Tognocchi</a:t>
            </a:r>
            <a:r>
              <a:rPr lang="it-IT" sz="1400" i="1" dirty="0" smtClean="0">
                <a:solidFill>
                  <a:srgbClr val="FFC000"/>
                </a:solidFill>
                <a:latin typeface="Book Antiqua" pitchFamily="18" charset="0"/>
              </a:rPr>
              <a:t> -9 ,2011</a:t>
            </a:r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4" cstate="print"/>
          <a:srcRect l="5263" t="18367" r="5263" b="17347"/>
          <a:stretch>
            <a:fillRect/>
          </a:stretch>
        </p:blipFill>
        <p:spPr bwMode="auto">
          <a:xfrm>
            <a:off x="7740352" y="1248544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5" cstate="print"/>
          <a:srcRect l="10549" t="55182" r="12094"/>
          <a:stretch>
            <a:fillRect/>
          </a:stretch>
        </p:blipFill>
        <p:spPr bwMode="auto">
          <a:xfrm>
            <a:off x="6531961" y="2604914"/>
            <a:ext cx="17554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0" name="Picture 6"/>
          <p:cNvPicPr>
            <a:picLocks noChangeAspect="1" noChangeArrowheads="1"/>
          </p:cNvPicPr>
          <p:nvPr/>
        </p:nvPicPr>
        <p:blipFill>
          <a:blip r:embed="rId6" cstate="print"/>
          <a:srcRect l="10852" t="31740" r="9571"/>
          <a:stretch>
            <a:fillRect/>
          </a:stretch>
        </p:blipFill>
        <p:spPr bwMode="auto">
          <a:xfrm>
            <a:off x="6675977" y="4621138"/>
            <a:ext cx="1512168" cy="17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9313" y="2532906"/>
            <a:ext cx="17145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329" y="4405114"/>
            <a:ext cx="1460376" cy="18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ttangolo 20"/>
          <p:cNvSpPr/>
          <p:nvPr/>
        </p:nvSpPr>
        <p:spPr>
          <a:xfrm>
            <a:off x="411281" y="1812826"/>
            <a:ext cx="2085186" cy="523220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PEA </a:t>
            </a:r>
            <a:r>
              <a:rPr lang="it-IT" sz="28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gropup</a:t>
            </a:r>
            <a:endParaRPr lang="it-IT" sz="2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6027905" y="1884834"/>
            <a:ext cx="2582695" cy="523220"/>
          </a:xfrm>
          <a:prstGeom prst="rect">
            <a:avLst/>
          </a:prstGeom>
          <a:solidFill>
            <a:srgbClr val="C00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Placebo </a:t>
            </a:r>
            <a:r>
              <a:rPr lang="it-IT" sz="2800" b="1" cap="none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gropup</a:t>
            </a:r>
            <a:endParaRPr lang="it-IT" sz="2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3291601" y="1956842"/>
            <a:ext cx="243149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i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Variazione</a:t>
            </a:r>
            <a:endParaRPr lang="it-IT" sz="3200" b="1" i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003569" y="3180978"/>
            <a:ext cx="316835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i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40,8% </a:t>
            </a:r>
            <a:r>
              <a:rPr lang="it-IT" sz="2400" b="1" i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versus </a:t>
            </a:r>
            <a:r>
              <a:rPr lang="it-IT" sz="3200" b="1" i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4,5%  </a:t>
            </a:r>
            <a:endParaRPr lang="it-IT" sz="3200" b="1" i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3219593" y="5053186"/>
            <a:ext cx="2952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3200" b="1" i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it-IT" sz="3200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r>
              <a:rPr lang="it-IT" sz="2400" b="1" i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versus </a:t>
            </a:r>
            <a:r>
              <a:rPr lang="it-IT" sz="3200" b="1" i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1,7%  </a:t>
            </a:r>
            <a:endParaRPr lang="it-IT" sz="3200" b="1" i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04800" y="1828800"/>
            <a:ext cx="86260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endParaRPr lang="it-IT" dirty="0" smtClean="0"/>
          </a:p>
          <a:p>
            <a:pPr>
              <a:buFont typeface="Wingdings" pitchFamily="2" charset="2"/>
              <a:buChar char="q"/>
            </a:pPr>
            <a:r>
              <a:rPr lang="it-IT" dirty="0" smtClean="0"/>
              <a:t>  Lo studio evidenzia che l’uso della </a:t>
            </a:r>
            <a:r>
              <a:rPr lang="it-IT" dirty="0" err="1" smtClean="0"/>
              <a:t>Palmitoiletanolamide</a:t>
            </a:r>
            <a:r>
              <a:rPr lang="it-IT" dirty="0" smtClean="0"/>
              <a:t> ( PEA) </a:t>
            </a:r>
          </a:p>
          <a:p>
            <a:r>
              <a:rPr lang="it-IT" dirty="0" smtClean="0"/>
              <a:t>riduce in modo significativo la sintomatologia ;</a:t>
            </a:r>
          </a:p>
          <a:p>
            <a:endParaRPr lang="it-IT" dirty="0" smtClean="0"/>
          </a:p>
          <a:p>
            <a:pPr>
              <a:buFont typeface="Wingdings" pitchFamily="2" charset="2"/>
              <a:buChar char="q"/>
            </a:pPr>
            <a:r>
              <a:rPr lang="it-IT" dirty="0" smtClean="0"/>
              <a:t>  L’assunzione in tempi precoci  consente un miglior controllo </a:t>
            </a:r>
          </a:p>
          <a:p>
            <a:r>
              <a:rPr lang="it-IT" dirty="0" smtClean="0"/>
              <a:t>della sintomatologia.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Microsoft Sans Serif" pitchFamily="34" charset="0"/>
              </a:rPr>
              <a:t>Conclusioni</a:t>
            </a:r>
            <a:r>
              <a:rPr lang="en-US" dirty="0">
                <a:latin typeface="Microsoft Sans Serif" pitchFamily="34" charset="0"/>
              </a:rPr>
              <a:t> : </a:t>
            </a:r>
            <a:r>
              <a:rPr lang="en-US" dirty="0" err="1">
                <a:latin typeface="Microsoft Sans Serif" pitchFamily="34" charset="0"/>
              </a:rPr>
              <a:t>punti</a:t>
            </a:r>
            <a:r>
              <a:rPr lang="en-US" dirty="0">
                <a:latin typeface="Microsoft Sans Serif" pitchFamily="34" charset="0"/>
              </a:rPr>
              <a:t> </a:t>
            </a:r>
            <a:r>
              <a:rPr lang="en-US" dirty="0" err="1">
                <a:latin typeface="Microsoft Sans Serif" pitchFamily="34" charset="0"/>
              </a:rPr>
              <a:t>chiave</a:t>
            </a:r>
            <a:endParaRPr lang="en-US" dirty="0">
              <a:latin typeface="Microsoft Sans Serif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Microsoft Sans Serif" pitchFamily="34" charset="0"/>
              </a:rPr>
              <a:t>Conclusioni</a:t>
            </a:r>
            <a:r>
              <a:rPr lang="en-US" dirty="0">
                <a:latin typeface="Microsoft Sans Serif" pitchFamily="34" charset="0"/>
              </a:rPr>
              <a:t> : </a:t>
            </a:r>
            <a:r>
              <a:rPr lang="en-US" dirty="0" err="1">
                <a:latin typeface="Microsoft Sans Serif" pitchFamily="34" charset="0"/>
              </a:rPr>
              <a:t>punti</a:t>
            </a:r>
            <a:r>
              <a:rPr lang="en-US" dirty="0">
                <a:latin typeface="Microsoft Sans Serif" pitchFamily="34" charset="0"/>
              </a:rPr>
              <a:t> </a:t>
            </a:r>
            <a:r>
              <a:rPr lang="en-US" dirty="0" err="1">
                <a:latin typeface="Microsoft Sans Serif" pitchFamily="34" charset="0"/>
              </a:rPr>
              <a:t>chiave</a:t>
            </a:r>
            <a:endParaRPr lang="en-US" dirty="0">
              <a:latin typeface="Microsoft Sans Serif" pitchFamily="34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524000"/>
            <a:ext cx="82296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100" dirty="0" err="1"/>
              <a:t>Sebbene</a:t>
            </a:r>
            <a:r>
              <a:rPr lang="en-US" sz="2100" dirty="0"/>
              <a:t> la </a:t>
            </a:r>
            <a:r>
              <a:rPr lang="en-US" sz="2100" dirty="0" err="1"/>
              <a:t>Vulvodinia</a:t>
            </a:r>
            <a:r>
              <a:rPr lang="en-US" sz="2100" dirty="0"/>
              <a:t> è </a:t>
            </a:r>
            <a:r>
              <a:rPr lang="en-US" sz="2100" dirty="0" err="1"/>
              <a:t>una</a:t>
            </a:r>
            <a:r>
              <a:rPr lang="en-US" sz="2100" dirty="0"/>
              <a:t> </a:t>
            </a:r>
            <a:r>
              <a:rPr lang="en-US" sz="2100" dirty="0" err="1"/>
              <a:t>malattia</a:t>
            </a:r>
            <a:r>
              <a:rPr lang="en-US" sz="2100" dirty="0"/>
              <a:t> </a:t>
            </a:r>
            <a:r>
              <a:rPr lang="en-US" sz="2100" dirty="0" err="1"/>
              <a:t>relativamente</a:t>
            </a:r>
            <a:r>
              <a:rPr lang="en-US" sz="2100" dirty="0"/>
              <a:t> </a:t>
            </a:r>
            <a:r>
              <a:rPr lang="en-US" sz="2100" dirty="0" err="1"/>
              <a:t>comune</a:t>
            </a:r>
            <a:r>
              <a:rPr lang="en-US" sz="2100" dirty="0"/>
              <a:t> </a:t>
            </a:r>
            <a:r>
              <a:rPr lang="en-US" sz="2100" dirty="0" err="1"/>
              <a:t>rimane</a:t>
            </a:r>
            <a:r>
              <a:rPr lang="en-US" sz="2100" dirty="0"/>
              <a:t> </a:t>
            </a:r>
            <a:r>
              <a:rPr lang="en-US" sz="2100" dirty="0" err="1"/>
              <a:t>una</a:t>
            </a:r>
            <a:r>
              <a:rPr lang="en-US" sz="2100" dirty="0"/>
              <a:t> </a:t>
            </a:r>
            <a:r>
              <a:rPr lang="en-US" sz="2100" dirty="0" err="1"/>
              <a:t>patologia</a:t>
            </a:r>
            <a:r>
              <a:rPr lang="en-US" sz="2100" dirty="0"/>
              <a:t> </a:t>
            </a:r>
            <a:r>
              <a:rPr lang="en-US" sz="2100" dirty="0" err="1"/>
              <a:t>ancora</a:t>
            </a:r>
            <a:r>
              <a:rPr lang="en-US" sz="2100" dirty="0"/>
              <a:t>  </a:t>
            </a:r>
            <a:r>
              <a:rPr lang="en-US" sz="2100" dirty="0" err="1"/>
              <a:t>da</a:t>
            </a:r>
            <a:r>
              <a:rPr lang="en-US" sz="2100" dirty="0"/>
              <a:t> </a:t>
            </a:r>
            <a:r>
              <a:rPr lang="en-US" sz="2100" dirty="0" err="1"/>
              <a:t>scorpire</a:t>
            </a:r>
            <a:r>
              <a:rPr lang="en-US" sz="2100" dirty="0"/>
              <a:t>.</a:t>
            </a:r>
          </a:p>
          <a:p>
            <a:pPr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2100" dirty="0"/>
              <a:t>La </a:t>
            </a:r>
            <a:r>
              <a:rPr lang="en-US" sz="2100" dirty="0" err="1"/>
              <a:t>diagnosi</a:t>
            </a:r>
            <a:r>
              <a:rPr lang="en-US" sz="2100" dirty="0"/>
              <a:t> </a:t>
            </a:r>
            <a:r>
              <a:rPr lang="en-US" sz="2100" dirty="0" err="1"/>
              <a:t>di</a:t>
            </a:r>
            <a:r>
              <a:rPr lang="en-US" sz="2100" dirty="0"/>
              <a:t> </a:t>
            </a:r>
            <a:r>
              <a:rPr lang="en-US" sz="2100" dirty="0" err="1"/>
              <a:t>Vulvodinia</a:t>
            </a:r>
            <a:r>
              <a:rPr lang="en-US" sz="2100" dirty="0"/>
              <a:t> </a:t>
            </a:r>
            <a:r>
              <a:rPr lang="en-US" sz="2100" dirty="0" err="1"/>
              <a:t>deriva</a:t>
            </a:r>
            <a:r>
              <a:rPr lang="en-US" sz="2100" dirty="0"/>
              <a:t> </a:t>
            </a:r>
            <a:r>
              <a:rPr lang="en-US" sz="2100" dirty="0" err="1"/>
              <a:t>da</a:t>
            </a:r>
            <a:r>
              <a:rPr lang="en-US" sz="2100" dirty="0"/>
              <a:t> </a:t>
            </a:r>
            <a:r>
              <a:rPr lang="en-US" sz="2100" dirty="0" err="1"/>
              <a:t>un’attenta</a:t>
            </a:r>
            <a:r>
              <a:rPr lang="en-US" sz="2100" dirty="0"/>
              <a:t> e </a:t>
            </a:r>
            <a:r>
              <a:rPr lang="en-US" sz="2100" dirty="0" err="1"/>
              <a:t>sistematica</a:t>
            </a:r>
            <a:r>
              <a:rPr lang="en-US" sz="2100" dirty="0"/>
              <a:t> </a:t>
            </a:r>
            <a:r>
              <a:rPr lang="en-US" sz="2100" dirty="0" err="1"/>
              <a:t>esclusione</a:t>
            </a:r>
            <a:r>
              <a:rPr lang="en-US" sz="2100" dirty="0"/>
              <a:t> </a:t>
            </a:r>
            <a:r>
              <a:rPr lang="en-US" sz="2100" dirty="0" err="1"/>
              <a:t>di</a:t>
            </a:r>
            <a:r>
              <a:rPr lang="en-US" sz="2100" dirty="0"/>
              <a:t> </a:t>
            </a:r>
            <a:r>
              <a:rPr lang="en-US" sz="2100" dirty="0" err="1"/>
              <a:t>altre</a:t>
            </a:r>
            <a:r>
              <a:rPr lang="en-US" sz="2100" dirty="0"/>
              <a:t> cause </a:t>
            </a:r>
            <a:r>
              <a:rPr lang="en-US" sz="2100" dirty="0" err="1"/>
              <a:t>di</a:t>
            </a:r>
            <a:r>
              <a:rPr lang="en-US" sz="2100" dirty="0"/>
              <a:t> </a:t>
            </a:r>
            <a:r>
              <a:rPr lang="en-US" sz="2100" dirty="0" err="1"/>
              <a:t>dolore</a:t>
            </a:r>
            <a:r>
              <a:rPr lang="en-US" sz="2100" dirty="0"/>
              <a:t> </a:t>
            </a:r>
            <a:r>
              <a:rPr lang="en-US" sz="2100" dirty="0" err="1"/>
              <a:t>vulvare</a:t>
            </a:r>
            <a:r>
              <a:rPr lang="en-US" sz="2100" dirty="0"/>
              <a:t> </a:t>
            </a:r>
            <a:r>
              <a:rPr lang="en-US" sz="2100" dirty="0" err="1"/>
              <a:t>cronico</a:t>
            </a:r>
            <a:r>
              <a:rPr lang="en-US" sz="2100" dirty="0"/>
              <a:t>.</a:t>
            </a:r>
          </a:p>
          <a:p>
            <a:pPr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2100" dirty="0" err="1"/>
              <a:t>Vulvodinia</a:t>
            </a:r>
            <a:r>
              <a:rPr lang="en-US" sz="2100" dirty="0"/>
              <a:t> </a:t>
            </a:r>
            <a:r>
              <a:rPr lang="en-US" sz="2100" dirty="0" err="1"/>
              <a:t>Disestesica</a:t>
            </a:r>
            <a:r>
              <a:rPr lang="en-US" sz="2100" dirty="0"/>
              <a:t> e </a:t>
            </a:r>
            <a:r>
              <a:rPr lang="en-US" sz="2100" dirty="0" err="1"/>
              <a:t>Sindrome</a:t>
            </a:r>
            <a:r>
              <a:rPr lang="en-US" sz="2100" dirty="0"/>
              <a:t> </a:t>
            </a:r>
            <a:r>
              <a:rPr lang="en-US" sz="2100" dirty="0" err="1"/>
              <a:t>Vulvo</a:t>
            </a:r>
            <a:r>
              <a:rPr lang="en-US" sz="2100" dirty="0"/>
              <a:t> </a:t>
            </a:r>
            <a:r>
              <a:rPr lang="en-US" sz="2100" dirty="0" err="1"/>
              <a:t>Vestibolare</a:t>
            </a:r>
            <a:r>
              <a:rPr lang="en-US" sz="2100" dirty="0"/>
              <a:t> </a:t>
            </a:r>
            <a:r>
              <a:rPr lang="en-US" sz="2100" dirty="0" err="1"/>
              <a:t>sono</a:t>
            </a:r>
            <a:r>
              <a:rPr lang="en-US" sz="2100" dirty="0"/>
              <a:t> termini </a:t>
            </a:r>
            <a:r>
              <a:rPr lang="en-US" sz="2100" dirty="0" err="1"/>
              <a:t>descrittivi</a:t>
            </a:r>
            <a:r>
              <a:rPr lang="en-US" sz="2100" dirty="0"/>
              <a:t> </a:t>
            </a:r>
            <a:r>
              <a:rPr lang="en-US" sz="2100" dirty="0" err="1"/>
              <a:t>di</a:t>
            </a:r>
            <a:r>
              <a:rPr lang="en-US" sz="2100" dirty="0"/>
              <a:t>  </a:t>
            </a:r>
            <a:r>
              <a:rPr lang="en-US" sz="2100" dirty="0" err="1"/>
              <a:t>condizioni</a:t>
            </a:r>
            <a:r>
              <a:rPr lang="en-US" sz="2100" dirty="0"/>
              <a:t> </a:t>
            </a:r>
            <a:r>
              <a:rPr lang="en-US" sz="2100" dirty="0" err="1"/>
              <a:t>cliniche</a:t>
            </a:r>
            <a:r>
              <a:rPr lang="en-US" sz="2100" dirty="0"/>
              <a:t>  </a:t>
            </a:r>
            <a:r>
              <a:rPr lang="en-US" sz="2100" dirty="0" err="1"/>
              <a:t>che</a:t>
            </a:r>
            <a:r>
              <a:rPr lang="en-US" sz="2100" dirty="0"/>
              <a:t>  </a:t>
            </a:r>
            <a:r>
              <a:rPr lang="en-US" sz="2100" dirty="0" err="1"/>
              <a:t>potrebbero</a:t>
            </a:r>
            <a:r>
              <a:rPr lang="en-US" sz="2100" dirty="0"/>
              <a:t> </a:t>
            </a:r>
            <a:r>
              <a:rPr lang="en-US" sz="2100" dirty="0" err="1"/>
              <a:t>comprendere</a:t>
            </a:r>
            <a:r>
              <a:rPr lang="en-US" sz="2100" dirty="0"/>
              <a:t> </a:t>
            </a:r>
            <a:r>
              <a:rPr lang="en-US" sz="2100" dirty="0" err="1"/>
              <a:t>differenti</a:t>
            </a:r>
            <a:r>
              <a:rPr lang="en-US" sz="2100" dirty="0"/>
              <a:t> </a:t>
            </a:r>
            <a:r>
              <a:rPr lang="en-US" sz="2100" dirty="0" err="1"/>
              <a:t>malattie</a:t>
            </a:r>
            <a:r>
              <a:rPr lang="en-US" sz="2100" dirty="0"/>
              <a:t> con </a:t>
            </a:r>
            <a:r>
              <a:rPr lang="en-US" sz="2100" dirty="0" err="1"/>
              <a:t>distinte</a:t>
            </a:r>
            <a:r>
              <a:rPr lang="en-US" sz="2100" dirty="0"/>
              <a:t> </a:t>
            </a:r>
            <a:r>
              <a:rPr lang="en-US" sz="2100" dirty="0" err="1"/>
              <a:t>eziologie</a:t>
            </a:r>
            <a:r>
              <a:rPr lang="en-US" sz="2100" dirty="0"/>
              <a:t> e </a:t>
            </a:r>
            <a:r>
              <a:rPr lang="en-US" sz="2100" dirty="0" err="1"/>
              <a:t>fisiopatologie</a:t>
            </a:r>
            <a:r>
              <a:rPr lang="en-US" sz="2100" dirty="0"/>
              <a:t>. </a:t>
            </a:r>
          </a:p>
          <a:p>
            <a:pPr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2100" dirty="0" smtClean="0"/>
              <a:t>La  </a:t>
            </a:r>
            <a:r>
              <a:rPr lang="en-US" sz="2100" dirty="0" err="1" smtClean="0"/>
              <a:t>cura</a:t>
            </a:r>
            <a:r>
              <a:rPr lang="en-US" sz="2100" dirty="0" smtClean="0"/>
              <a:t> </a:t>
            </a:r>
            <a:r>
              <a:rPr lang="en-US" sz="2100" dirty="0" err="1"/>
              <a:t>della</a:t>
            </a:r>
            <a:r>
              <a:rPr lang="en-US" sz="2100" dirty="0"/>
              <a:t> </a:t>
            </a:r>
            <a:r>
              <a:rPr lang="en-US" sz="2100" dirty="0" err="1"/>
              <a:t>Vulvodinia</a:t>
            </a:r>
            <a:r>
              <a:rPr lang="en-US" sz="2100" dirty="0"/>
              <a:t> </a:t>
            </a:r>
            <a:r>
              <a:rPr lang="en-US" sz="2100" dirty="0" err="1"/>
              <a:t>Disestesica</a:t>
            </a:r>
            <a:r>
              <a:rPr lang="en-US" sz="2100" dirty="0"/>
              <a:t> e </a:t>
            </a:r>
            <a:r>
              <a:rPr lang="en-US" sz="2100" dirty="0" err="1"/>
              <a:t>della</a:t>
            </a:r>
            <a:r>
              <a:rPr lang="en-US" sz="2100" dirty="0"/>
              <a:t> </a:t>
            </a:r>
            <a:r>
              <a:rPr lang="en-US" sz="2100" dirty="0" err="1"/>
              <a:t>Sindrome</a:t>
            </a:r>
            <a:r>
              <a:rPr lang="en-US" sz="2100" dirty="0"/>
              <a:t> </a:t>
            </a:r>
            <a:r>
              <a:rPr lang="en-US" sz="2100" dirty="0" err="1"/>
              <a:t>Vulvo</a:t>
            </a:r>
            <a:r>
              <a:rPr lang="en-US" sz="2100" dirty="0"/>
              <a:t> </a:t>
            </a:r>
            <a:r>
              <a:rPr lang="en-US" sz="2100" dirty="0" err="1" smtClean="0"/>
              <a:t>Vestibolare</a:t>
            </a:r>
            <a:r>
              <a:rPr lang="en-US" sz="2100" dirty="0" smtClean="0"/>
              <a:t> </a:t>
            </a:r>
            <a:r>
              <a:rPr lang="en-US" sz="2100" dirty="0" err="1" smtClean="0"/>
              <a:t>trovano</a:t>
            </a:r>
            <a:r>
              <a:rPr lang="en-US" sz="2100" dirty="0" smtClean="0"/>
              <a:t> </a:t>
            </a:r>
            <a:r>
              <a:rPr lang="en-US" sz="2100" dirty="0" err="1" smtClean="0"/>
              <a:t>oggi</a:t>
            </a:r>
            <a:r>
              <a:rPr lang="en-US" sz="2100" dirty="0" smtClean="0"/>
              <a:t> , </a:t>
            </a:r>
            <a:r>
              <a:rPr lang="en-US" sz="2100" dirty="0" err="1" smtClean="0"/>
              <a:t>nella</a:t>
            </a:r>
            <a:r>
              <a:rPr lang="en-US" sz="2100" dirty="0" smtClean="0"/>
              <a:t> PEA </a:t>
            </a:r>
            <a:r>
              <a:rPr lang="en-US" sz="2100" dirty="0" err="1" smtClean="0"/>
              <a:t>una</a:t>
            </a:r>
            <a:r>
              <a:rPr lang="en-US" sz="2100" dirty="0" smtClean="0"/>
              <a:t> </a:t>
            </a:r>
            <a:r>
              <a:rPr lang="en-US" sz="2100" dirty="0" err="1" smtClean="0"/>
              <a:t>possibile</a:t>
            </a:r>
            <a:r>
              <a:rPr lang="en-US" sz="2100" dirty="0" smtClean="0"/>
              <a:t> </a:t>
            </a:r>
            <a:r>
              <a:rPr lang="en-US" sz="2100" dirty="0" err="1" smtClean="0"/>
              <a:t>opzione</a:t>
            </a:r>
            <a:r>
              <a:rPr lang="en-US" sz="2100" dirty="0" smtClean="0"/>
              <a:t> </a:t>
            </a:r>
            <a:r>
              <a:rPr lang="en-US" sz="2100" dirty="0" err="1" smtClean="0"/>
              <a:t>terapeutica</a:t>
            </a:r>
            <a:r>
              <a:rPr lang="en-US" sz="2100" dirty="0" smtClean="0"/>
              <a:t>. </a:t>
            </a:r>
          </a:p>
          <a:p>
            <a:pPr>
              <a:lnSpc>
                <a:spcPct val="80000"/>
              </a:lnSpc>
            </a:pPr>
            <a:endParaRPr lang="en-US" sz="2100" dirty="0" smtClean="0"/>
          </a:p>
          <a:p>
            <a:pPr>
              <a:lnSpc>
                <a:spcPct val="80000"/>
              </a:lnSpc>
            </a:pPr>
            <a:r>
              <a:rPr lang="en-US" sz="2100" dirty="0" smtClean="0"/>
              <a:t>Un </a:t>
            </a:r>
            <a:r>
              <a:rPr lang="en-US" sz="2100" dirty="0" err="1"/>
              <a:t>approccio</a:t>
            </a:r>
            <a:r>
              <a:rPr lang="en-US" sz="2100" dirty="0"/>
              <a:t> </a:t>
            </a:r>
            <a:r>
              <a:rPr lang="en-US" sz="2100" dirty="0" err="1"/>
              <a:t>individuale</a:t>
            </a:r>
            <a:r>
              <a:rPr lang="en-US" sz="2100" dirty="0"/>
              <a:t> con </a:t>
            </a:r>
            <a:r>
              <a:rPr lang="en-US" sz="2100" dirty="0" err="1"/>
              <a:t>una</a:t>
            </a:r>
            <a:r>
              <a:rPr lang="en-US" sz="2100" dirty="0"/>
              <a:t> </a:t>
            </a:r>
            <a:r>
              <a:rPr lang="en-US" sz="2100" dirty="0" err="1"/>
              <a:t>combinazione</a:t>
            </a:r>
            <a:r>
              <a:rPr lang="en-US" sz="2100" dirty="0"/>
              <a:t> </a:t>
            </a:r>
            <a:r>
              <a:rPr lang="en-US" sz="2100" dirty="0" err="1"/>
              <a:t>di</a:t>
            </a:r>
            <a:r>
              <a:rPr lang="en-US" sz="2100" dirty="0"/>
              <a:t> </a:t>
            </a:r>
            <a:r>
              <a:rPr lang="en-US" sz="2100" dirty="0" err="1"/>
              <a:t>terapie</a:t>
            </a:r>
            <a:r>
              <a:rPr lang="en-US" sz="2100" dirty="0"/>
              <a:t> </a:t>
            </a:r>
            <a:r>
              <a:rPr lang="en-US" sz="2100" dirty="0" err="1" smtClean="0"/>
              <a:t>consente</a:t>
            </a:r>
            <a:r>
              <a:rPr lang="en-US" sz="2100" dirty="0" smtClean="0"/>
              <a:t>, </a:t>
            </a:r>
            <a:r>
              <a:rPr lang="en-US" sz="2100" dirty="0" err="1" smtClean="0"/>
              <a:t>nella</a:t>
            </a:r>
            <a:r>
              <a:rPr lang="en-US" sz="2100" dirty="0" smtClean="0"/>
              <a:t> </a:t>
            </a:r>
            <a:r>
              <a:rPr lang="en-US" sz="2100" dirty="0" err="1"/>
              <a:t>maggior</a:t>
            </a:r>
            <a:r>
              <a:rPr lang="en-US" sz="2100" dirty="0"/>
              <a:t> parte </a:t>
            </a:r>
            <a:r>
              <a:rPr lang="en-US" sz="2100" dirty="0" err="1"/>
              <a:t>dei</a:t>
            </a:r>
            <a:r>
              <a:rPr lang="en-US" sz="2100" dirty="0"/>
              <a:t> </a:t>
            </a:r>
            <a:r>
              <a:rPr lang="en-US" sz="2100" dirty="0" err="1"/>
              <a:t>casi</a:t>
            </a:r>
            <a:r>
              <a:rPr lang="en-US" sz="2100" dirty="0" smtClean="0"/>
              <a:t>, </a:t>
            </a:r>
            <a:r>
              <a:rPr lang="en-US" sz="2100" dirty="0" err="1" smtClean="0"/>
              <a:t>di</a:t>
            </a:r>
            <a:r>
              <a:rPr lang="en-US" sz="2100" dirty="0" smtClean="0"/>
              <a:t> </a:t>
            </a:r>
            <a:r>
              <a:rPr lang="en-US" sz="2100" dirty="0" err="1"/>
              <a:t>controllare</a:t>
            </a:r>
            <a:r>
              <a:rPr lang="en-US" sz="2100" dirty="0"/>
              <a:t> </a:t>
            </a:r>
            <a:r>
              <a:rPr lang="en-US" sz="2100" dirty="0" err="1"/>
              <a:t>i</a:t>
            </a:r>
            <a:r>
              <a:rPr lang="en-US" sz="2100" dirty="0"/>
              <a:t> </a:t>
            </a:r>
            <a:r>
              <a:rPr lang="en-US" sz="2100" dirty="0" err="1"/>
              <a:t>sintomi</a:t>
            </a:r>
            <a:r>
              <a:rPr lang="en-US" sz="2100" dirty="0"/>
              <a:t>.</a:t>
            </a:r>
          </a:p>
          <a:p>
            <a:pPr>
              <a:lnSpc>
                <a:spcPct val="80000"/>
              </a:lnSpc>
            </a:pP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icrosoft Sans Serif" pitchFamily="34" charset="0"/>
              </a:rPr>
              <a:t> Nel corso del 1900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5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/>
              <a:t>Kelly </a:t>
            </a:r>
            <a:r>
              <a:rPr lang="en-US" sz="2200" dirty="0" err="1"/>
              <a:t>descrive</a:t>
            </a:r>
            <a:r>
              <a:rPr lang="en-US" sz="2200" dirty="0"/>
              <a:t> “</a:t>
            </a:r>
            <a:r>
              <a:rPr lang="en-US" sz="2200" dirty="0" err="1"/>
              <a:t>aree</a:t>
            </a:r>
            <a:r>
              <a:rPr lang="en-US" sz="2200" dirty="0"/>
              <a:t>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arrossamento</a:t>
            </a:r>
            <a:r>
              <a:rPr lang="en-US" sz="2200" dirty="0"/>
              <a:t>, </a:t>
            </a:r>
            <a:r>
              <a:rPr lang="en-US" sz="2200" dirty="0" err="1"/>
              <a:t>particolarmente</a:t>
            </a:r>
            <a:r>
              <a:rPr lang="en-US" sz="2200" dirty="0"/>
              <a:t> </a:t>
            </a:r>
            <a:r>
              <a:rPr lang="en-US" sz="2200" dirty="0" err="1"/>
              <a:t>sensibili</a:t>
            </a:r>
            <a:r>
              <a:rPr lang="en-US" sz="2200" dirty="0"/>
              <a:t>, </a:t>
            </a:r>
            <a:r>
              <a:rPr lang="en-US" sz="2200" dirty="0" err="1"/>
              <a:t>localizzate</a:t>
            </a:r>
            <a:r>
              <a:rPr lang="en-US" sz="2200" dirty="0"/>
              <a:t> </a:t>
            </a:r>
            <a:r>
              <a:rPr lang="en-US" sz="2200" dirty="0" err="1"/>
              <a:t>nella</a:t>
            </a:r>
            <a:r>
              <a:rPr lang="en-US" sz="2200" dirty="0"/>
              <a:t> mucosa a </a:t>
            </a:r>
            <a:r>
              <a:rPr lang="en-US" sz="2200" dirty="0" err="1"/>
              <a:t>ridosso</a:t>
            </a:r>
            <a:r>
              <a:rPr lang="en-US" sz="2200" dirty="0"/>
              <a:t> </a:t>
            </a:r>
            <a:r>
              <a:rPr lang="en-US" sz="2200" dirty="0" err="1"/>
              <a:t>dell’anello</a:t>
            </a:r>
            <a:r>
              <a:rPr lang="en-US" sz="2200" dirty="0"/>
              <a:t> </a:t>
            </a:r>
            <a:r>
              <a:rPr lang="en-US" sz="2200" dirty="0" err="1"/>
              <a:t>imenale</a:t>
            </a:r>
            <a:r>
              <a:rPr lang="en-US" sz="2200" dirty="0"/>
              <a:t> </a:t>
            </a:r>
            <a:r>
              <a:rPr lang="en-US" sz="2200" dirty="0" err="1"/>
              <a:t>fonte</a:t>
            </a:r>
            <a:r>
              <a:rPr lang="en-US" sz="2200" dirty="0"/>
              <a:t>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intensa</a:t>
            </a:r>
            <a:r>
              <a:rPr lang="en-US" sz="2200" dirty="0"/>
              <a:t> </a:t>
            </a:r>
            <a:r>
              <a:rPr lang="en-US" sz="2200" dirty="0" err="1"/>
              <a:t>dispareunia</a:t>
            </a:r>
            <a:r>
              <a:rPr lang="en-US" sz="2200" dirty="0" smtClean="0"/>
              <a:t>”</a:t>
            </a:r>
            <a:endParaRPr lang="en-US" sz="2200" dirty="0"/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 err="1"/>
              <a:t>Nessuna</a:t>
            </a:r>
            <a:r>
              <a:rPr lang="en-US" sz="2200" dirty="0"/>
              <a:t> </a:t>
            </a:r>
            <a:r>
              <a:rPr lang="en-US" sz="2200" dirty="0" err="1"/>
              <a:t>citazione</a:t>
            </a:r>
            <a:r>
              <a:rPr lang="en-US" sz="2200" dirty="0"/>
              <a:t> </a:t>
            </a:r>
            <a:r>
              <a:rPr lang="en-US" sz="2200" dirty="0" err="1"/>
              <a:t>della</a:t>
            </a:r>
            <a:r>
              <a:rPr lang="en-US" sz="2200" dirty="0"/>
              <a:t> </a:t>
            </a:r>
            <a:r>
              <a:rPr lang="en-US" sz="2200" dirty="0" err="1"/>
              <a:t>malattia</a:t>
            </a:r>
            <a:r>
              <a:rPr lang="en-US" sz="2200" dirty="0"/>
              <a:t> </a:t>
            </a:r>
            <a:r>
              <a:rPr lang="en-US" sz="2200" dirty="0" err="1"/>
              <a:t>appare</a:t>
            </a:r>
            <a:r>
              <a:rPr lang="en-US" sz="2200" dirty="0"/>
              <a:t> </a:t>
            </a:r>
            <a:r>
              <a:rPr lang="en-US" sz="2200" dirty="0" err="1"/>
              <a:t>nei</a:t>
            </a:r>
            <a:r>
              <a:rPr lang="en-US" sz="2200" dirty="0"/>
              <a:t> </a:t>
            </a:r>
            <a:r>
              <a:rPr lang="en-US" sz="2200" dirty="0" err="1"/>
              <a:t>testi</a:t>
            </a:r>
            <a:r>
              <a:rPr lang="en-US" sz="2200" dirty="0"/>
              <a:t> </a:t>
            </a:r>
            <a:r>
              <a:rPr lang="en-US" sz="2200" dirty="0" err="1"/>
              <a:t>di</a:t>
            </a:r>
            <a:r>
              <a:rPr lang="en-US" sz="2200" dirty="0"/>
              <a:t> </a:t>
            </a:r>
            <a:r>
              <a:rPr lang="en-US" sz="2200" dirty="0" err="1"/>
              <a:t>medicina</a:t>
            </a:r>
            <a:r>
              <a:rPr lang="en-US" sz="2200" dirty="0"/>
              <a:t> per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successivi</a:t>
            </a:r>
            <a:r>
              <a:rPr lang="en-US" sz="2200" dirty="0"/>
              <a:t> </a:t>
            </a:r>
            <a:r>
              <a:rPr lang="en-US" sz="2200" u="sng" dirty="0" err="1"/>
              <a:t>cinquanta</a:t>
            </a:r>
            <a:r>
              <a:rPr lang="en-US" sz="2200" u="sng" dirty="0"/>
              <a:t> </a:t>
            </a:r>
            <a:r>
              <a:rPr lang="en-US" sz="2200" u="sng" dirty="0" err="1"/>
              <a:t>anni</a:t>
            </a:r>
            <a:r>
              <a:rPr lang="en-US" sz="2200" dirty="0"/>
              <a:t>!!</a:t>
            </a:r>
            <a:endParaRPr lang="en-US" sz="2200" u="sng" dirty="0"/>
          </a:p>
          <a:p>
            <a:pPr>
              <a:lnSpc>
                <a:spcPct val="80000"/>
              </a:lnSpc>
            </a:pPr>
            <a:endParaRPr lang="en-US" sz="2200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200" dirty="0" err="1"/>
              <a:t>Alcuni</a:t>
            </a:r>
            <a:r>
              <a:rPr lang="en-US" sz="2200" dirty="0"/>
              <a:t> </a:t>
            </a:r>
            <a:r>
              <a:rPr lang="en-US" sz="2200" dirty="0" err="1"/>
              <a:t>membri</a:t>
            </a:r>
            <a:r>
              <a:rPr lang="en-US" sz="2200" dirty="0"/>
              <a:t> </a:t>
            </a:r>
            <a:r>
              <a:rPr lang="en-US" sz="2200" dirty="0" err="1"/>
              <a:t>della</a:t>
            </a:r>
            <a:r>
              <a:rPr lang="en-US" sz="2200" dirty="0"/>
              <a:t> </a:t>
            </a:r>
            <a:r>
              <a:rPr lang="en-US" sz="2200" dirty="0" err="1"/>
              <a:t>Società</a:t>
            </a:r>
            <a:r>
              <a:rPr lang="en-US" sz="2200" dirty="0"/>
              <a:t> </a:t>
            </a:r>
            <a:r>
              <a:rPr lang="en-US" sz="2200" dirty="0" err="1"/>
              <a:t>Internazionale</a:t>
            </a:r>
            <a:r>
              <a:rPr lang="en-US" sz="2200" dirty="0"/>
              <a:t> per lo Studio </a:t>
            </a:r>
            <a:r>
              <a:rPr lang="en-US" sz="2200" dirty="0" err="1"/>
              <a:t>delle</a:t>
            </a:r>
            <a:r>
              <a:rPr lang="en-US" sz="2200" dirty="0"/>
              <a:t> </a:t>
            </a:r>
            <a:r>
              <a:rPr lang="en-US" sz="2200" dirty="0" err="1"/>
              <a:t>Malattie</a:t>
            </a:r>
            <a:r>
              <a:rPr lang="en-US" sz="2200" dirty="0"/>
              <a:t>  </a:t>
            </a:r>
            <a:r>
              <a:rPr lang="en-US" sz="2200" dirty="0" err="1"/>
              <a:t>Vulvovaginali</a:t>
            </a:r>
            <a:r>
              <a:rPr lang="en-US" sz="2200" dirty="0"/>
              <a:t> (ISSVD) </a:t>
            </a:r>
            <a:r>
              <a:rPr lang="en-US" sz="2200" dirty="0" err="1"/>
              <a:t>decrivono</a:t>
            </a:r>
            <a:r>
              <a:rPr lang="en-US" sz="2200" dirty="0"/>
              <a:t> per la prima </a:t>
            </a:r>
            <a:r>
              <a:rPr lang="en-US" sz="2200" dirty="0" err="1"/>
              <a:t>volta</a:t>
            </a:r>
            <a:r>
              <a:rPr lang="en-US" sz="2200" dirty="0"/>
              <a:t> la  </a:t>
            </a:r>
            <a:r>
              <a:rPr lang="en-US" sz="2200" dirty="0" err="1"/>
              <a:t>vulvodinia</a:t>
            </a:r>
            <a:r>
              <a:rPr lang="en-US" sz="2200" dirty="0"/>
              <a:t> come “</a:t>
            </a:r>
            <a:r>
              <a:rPr lang="en-US" sz="2200" dirty="0" err="1"/>
              <a:t>sindrome</a:t>
            </a:r>
            <a:r>
              <a:rPr lang="en-US" sz="2200" dirty="0"/>
              <a:t> </a:t>
            </a:r>
            <a:r>
              <a:rPr lang="en-US" sz="2200" dirty="0" err="1"/>
              <a:t>della</a:t>
            </a:r>
            <a:r>
              <a:rPr lang="en-US" sz="2200" dirty="0"/>
              <a:t> vulva </a:t>
            </a:r>
            <a:r>
              <a:rPr lang="en-US" sz="2200" dirty="0" err="1"/>
              <a:t>che</a:t>
            </a:r>
            <a:r>
              <a:rPr lang="en-US" sz="2200" dirty="0"/>
              <a:t> </a:t>
            </a:r>
            <a:r>
              <a:rPr lang="en-US" sz="2200" dirty="0" err="1"/>
              <a:t>brucia”nel</a:t>
            </a:r>
            <a:r>
              <a:rPr lang="en-US" sz="2200" dirty="0"/>
              <a:t> </a:t>
            </a:r>
            <a:r>
              <a:rPr lang="en-US" sz="2200" dirty="0" err="1"/>
              <a:t>Congresso</a:t>
            </a:r>
            <a:r>
              <a:rPr lang="en-US" sz="2200" dirty="0"/>
              <a:t> </a:t>
            </a:r>
            <a:r>
              <a:rPr lang="en-US" sz="2200" dirty="0" err="1"/>
              <a:t>Mondiale</a:t>
            </a:r>
            <a:r>
              <a:rPr lang="en-US" sz="2200" dirty="0"/>
              <a:t> </a:t>
            </a:r>
            <a:r>
              <a:rPr lang="en-US" sz="2200" dirty="0" err="1"/>
              <a:t>della</a:t>
            </a:r>
            <a:r>
              <a:rPr lang="en-US" sz="2200" dirty="0"/>
              <a:t> </a:t>
            </a:r>
            <a:r>
              <a:rPr lang="en-US" sz="2200" dirty="0" err="1"/>
              <a:t>Società</a:t>
            </a:r>
            <a:r>
              <a:rPr lang="en-US" sz="2200" dirty="0"/>
              <a:t> </a:t>
            </a:r>
            <a:r>
              <a:rPr lang="en-US" sz="2200" dirty="0" err="1"/>
              <a:t>che</a:t>
            </a:r>
            <a:r>
              <a:rPr lang="en-US" sz="2200" dirty="0"/>
              <a:t> </a:t>
            </a:r>
            <a:r>
              <a:rPr lang="en-US" sz="2200" dirty="0" err="1"/>
              <a:t>si</a:t>
            </a:r>
            <a:r>
              <a:rPr lang="en-US" sz="2200" dirty="0"/>
              <a:t> </a:t>
            </a:r>
            <a:r>
              <a:rPr lang="en-US" sz="2200" dirty="0" err="1"/>
              <a:t>tiene</a:t>
            </a:r>
            <a:r>
              <a:rPr lang="en-US" sz="2200" dirty="0"/>
              <a:t> </a:t>
            </a:r>
            <a:r>
              <a:rPr lang="en-US" sz="2200" dirty="0" err="1"/>
              <a:t>nel</a:t>
            </a:r>
            <a:r>
              <a:rPr lang="en-US" sz="2200" dirty="0"/>
              <a:t> 1975 </a:t>
            </a:r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  <a:buFontTx/>
              <a:buNone/>
            </a:pPr>
            <a:endParaRPr lang="en-US" sz="2200" dirty="0"/>
          </a:p>
          <a:p>
            <a:pPr lvl="1">
              <a:lnSpc>
                <a:spcPct val="80000"/>
              </a:lnSpc>
            </a:pPr>
            <a:endParaRPr lang="en-US" sz="2200" dirty="0"/>
          </a:p>
          <a:p>
            <a:pPr lvl="1">
              <a:lnSpc>
                <a:spcPct val="80000"/>
              </a:lnSpc>
            </a:pPr>
            <a:endParaRPr lang="en-US" sz="2900" dirty="0"/>
          </a:p>
          <a:p>
            <a:pPr lvl="1">
              <a:lnSpc>
                <a:spcPct val="80000"/>
              </a:lnSpc>
              <a:buFontTx/>
              <a:buNone/>
            </a:pP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i="1" dirty="0" smtClean="0"/>
              <a:t>Grazie dell’attenzione</a:t>
            </a:r>
            <a:endParaRPr lang="it-IT" sz="48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100">
                <a:latin typeface="Microsoft Sans Serif" pitchFamily="34" charset="0"/>
              </a:rPr>
              <a:t>Tardo  1900 :La Vulvodinia è definita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ISSVD </a:t>
            </a:r>
            <a:r>
              <a:rPr lang="en-US" sz="2400" dirty="0" err="1"/>
              <a:t>adotta</a:t>
            </a:r>
            <a:r>
              <a:rPr lang="en-US" sz="2400" dirty="0"/>
              <a:t> la prima </a:t>
            </a:r>
            <a:r>
              <a:rPr lang="en-US" sz="2400" dirty="0" err="1"/>
              <a:t>formale</a:t>
            </a:r>
            <a:r>
              <a:rPr lang="en-US" sz="2400" dirty="0"/>
              <a:t> </a:t>
            </a:r>
            <a:r>
              <a:rPr lang="en-US" sz="2400" dirty="0" err="1"/>
              <a:t>definizione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vulvodinia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1983: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1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“</a:t>
            </a:r>
            <a:r>
              <a:rPr lang="en-US" sz="2400" dirty="0" err="1"/>
              <a:t>Fastidio</a:t>
            </a:r>
            <a:r>
              <a:rPr lang="en-US" sz="2400" dirty="0"/>
              <a:t> </a:t>
            </a:r>
            <a:r>
              <a:rPr lang="en-US" sz="2400" dirty="0" err="1"/>
              <a:t>vulvare</a:t>
            </a:r>
            <a:r>
              <a:rPr lang="en-US" sz="2400" dirty="0"/>
              <a:t> </a:t>
            </a:r>
            <a:r>
              <a:rPr lang="en-US" sz="2400" dirty="0" err="1"/>
              <a:t>cronico</a:t>
            </a:r>
            <a:r>
              <a:rPr lang="en-US" sz="2400" dirty="0"/>
              <a:t> </a:t>
            </a:r>
            <a:r>
              <a:rPr lang="en-US" sz="2400" dirty="0" err="1"/>
              <a:t>caratterizzato</a:t>
            </a:r>
            <a:r>
              <a:rPr lang="en-US" sz="2400" dirty="0"/>
              <a:t> </a:t>
            </a:r>
            <a:r>
              <a:rPr lang="en-US" sz="2400" dirty="0" err="1"/>
              <a:t>da</a:t>
            </a:r>
            <a:r>
              <a:rPr lang="en-US" sz="2400" dirty="0"/>
              <a:t> </a:t>
            </a:r>
            <a:r>
              <a:rPr lang="en-US" sz="2400" dirty="0" err="1"/>
              <a:t>bruciore,irritazione</a:t>
            </a:r>
            <a:r>
              <a:rPr lang="en-US" sz="2400" dirty="0"/>
              <a:t> o </a:t>
            </a:r>
            <a:r>
              <a:rPr lang="en-US" sz="2400" dirty="0" err="1"/>
              <a:t>dolore</a:t>
            </a:r>
            <a:r>
              <a:rPr lang="en-US" sz="2400" dirty="0" smtClean="0"/>
              <a:t>.”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La </a:t>
            </a:r>
            <a:r>
              <a:rPr lang="en-US" sz="2400" dirty="0" err="1"/>
              <a:t>definizione</a:t>
            </a:r>
            <a:r>
              <a:rPr lang="en-US" sz="2400" dirty="0"/>
              <a:t> </a:t>
            </a:r>
            <a:r>
              <a:rPr lang="en-US" sz="2400" dirty="0" err="1"/>
              <a:t>della</a:t>
            </a:r>
            <a:r>
              <a:rPr lang="en-US" sz="2400" dirty="0"/>
              <a:t> </a:t>
            </a:r>
            <a:r>
              <a:rPr lang="en-US" sz="2400" dirty="0" err="1"/>
              <a:t>vulvodinia</a:t>
            </a:r>
            <a:r>
              <a:rPr lang="en-US" sz="2400" dirty="0"/>
              <a:t> è </a:t>
            </a:r>
            <a:r>
              <a:rPr lang="en-US" sz="2400" dirty="0" err="1"/>
              <a:t>formalmente</a:t>
            </a:r>
            <a:r>
              <a:rPr lang="en-US" sz="2400" dirty="0"/>
              <a:t> </a:t>
            </a:r>
            <a:r>
              <a:rPr lang="en-US" sz="2400" dirty="0" err="1"/>
              <a:t>rivista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</a:t>
            </a:r>
            <a:r>
              <a:rPr lang="en-US" sz="2400" dirty="0" err="1"/>
              <a:t>Congresso</a:t>
            </a:r>
            <a:r>
              <a:rPr lang="en-US" sz="2400" dirty="0"/>
              <a:t> </a:t>
            </a:r>
            <a:r>
              <a:rPr lang="en-US" sz="2400" dirty="0" err="1"/>
              <a:t>Mondiale</a:t>
            </a:r>
            <a:r>
              <a:rPr lang="en-US" sz="2400" dirty="0"/>
              <a:t> </a:t>
            </a:r>
            <a:r>
              <a:rPr lang="en-US" sz="2400" dirty="0" err="1"/>
              <a:t>dell’ISSVD</a:t>
            </a:r>
            <a:r>
              <a:rPr lang="en-US" sz="2400" dirty="0"/>
              <a:t> del 2003 e </a:t>
            </a:r>
            <a:r>
              <a:rPr lang="en-US" sz="2400" dirty="0" err="1"/>
              <a:t>viene</a:t>
            </a:r>
            <a:r>
              <a:rPr lang="en-US" sz="2400" dirty="0"/>
              <a:t> </a:t>
            </a:r>
            <a:r>
              <a:rPr lang="en-US" sz="2400" dirty="0" err="1"/>
              <a:t>pubblicata</a:t>
            </a:r>
            <a:r>
              <a:rPr lang="en-US" sz="2400" dirty="0"/>
              <a:t> </a:t>
            </a:r>
            <a:r>
              <a:rPr lang="en-US" sz="2400" dirty="0" err="1"/>
              <a:t>nel</a:t>
            </a:r>
            <a:r>
              <a:rPr lang="en-US" sz="2400" dirty="0"/>
              <a:t> 2004: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1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dirty="0"/>
              <a:t>	“</a:t>
            </a:r>
            <a:r>
              <a:rPr lang="en-US" sz="2400" dirty="0" err="1"/>
              <a:t>Fastidio</a:t>
            </a:r>
            <a:r>
              <a:rPr lang="en-US" sz="2400" dirty="0"/>
              <a:t> </a:t>
            </a:r>
            <a:r>
              <a:rPr lang="en-US" sz="2400" dirty="0" err="1"/>
              <a:t>vulvare</a:t>
            </a:r>
            <a:r>
              <a:rPr lang="en-US" sz="2400" dirty="0"/>
              <a:t>, </a:t>
            </a:r>
            <a:r>
              <a:rPr lang="en-US" sz="2400" dirty="0" err="1"/>
              <a:t>spesso</a:t>
            </a:r>
            <a:r>
              <a:rPr lang="en-US" sz="2400" dirty="0"/>
              <a:t> </a:t>
            </a:r>
            <a:r>
              <a:rPr lang="en-US" sz="2400" dirty="0" err="1"/>
              <a:t>descritto</a:t>
            </a:r>
            <a:r>
              <a:rPr lang="en-US" sz="2400" dirty="0"/>
              <a:t> come </a:t>
            </a:r>
            <a:r>
              <a:rPr lang="en-US" sz="2400" dirty="0" err="1"/>
              <a:t>bruciore</a:t>
            </a:r>
            <a:r>
              <a:rPr lang="en-US" sz="2400" dirty="0"/>
              <a:t>,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verifica</a:t>
            </a:r>
            <a:r>
              <a:rPr lang="en-US" sz="2400" dirty="0"/>
              <a:t> in </a:t>
            </a:r>
            <a:r>
              <a:rPr lang="en-US" sz="2400" dirty="0" err="1"/>
              <a:t>assenza</a:t>
            </a:r>
            <a:r>
              <a:rPr lang="en-US" sz="2400" dirty="0"/>
              <a:t>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rilevanti</a:t>
            </a:r>
            <a:r>
              <a:rPr lang="en-US" sz="2400" dirty="0"/>
              <a:t>  </a:t>
            </a:r>
            <a:r>
              <a:rPr lang="en-US" sz="2400" dirty="0" err="1"/>
              <a:t>alterazioni</a:t>
            </a:r>
            <a:r>
              <a:rPr lang="en-US" sz="2400" dirty="0"/>
              <a:t> </a:t>
            </a:r>
            <a:r>
              <a:rPr lang="en-US" sz="2400" dirty="0" err="1"/>
              <a:t>visibili</a:t>
            </a:r>
            <a:r>
              <a:rPr lang="en-US" sz="2400" dirty="0"/>
              <a:t> o </a:t>
            </a:r>
            <a:r>
              <a:rPr lang="en-US" sz="2400" dirty="0" err="1"/>
              <a:t>di</a:t>
            </a:r>
            <a:r>
              <a:rPr lang="en-US" sz="2400" dirty="0"/>
              <a:t> </a:t>
            </a:r>
            <a:r>
              <a:rPr lang="en-US" sz="2400" dirty="0" err="1"/>
              <a:t>specifiche,clinicamente</a:t>
            </a:r>
            <a:r>
              <a:rPr lang="en-US" sz="2400" dirty="0"/>
              <a:t> </a:t>
            </a:r>
            <a:r>
              <a:rPr lang="en-US" sz="2400" dirty="0" err="1"/>
              <a:t>evidenziabili</a:t>
            </a:r>
            <a:r>
              <a:rPr lang="en-US" sz="2400" dirty="0"/>
              <a:t>, </a:t>
            </a:r>
            <a:r>
              <a:rPr lang="en-US" sz="2400" dirty="0" err="1"/>
              <a:t>problematiche</a:t>
            </a:r>
            <a:r>
              <a:rPr lang="en-US" sz="2400" dirty="0"/>
              <a:t> </a:t>
            </a:r>
            <a:r>
              <a:rPr lang="en-US" sz="2400" dirty="0" err="1"/>
              <a:t>neurologiche</a:t>
            </a:r>
            <a:r>
              <a:rPr lang="en-US" sz="2400" dirty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>
                <a:latin typeface="Microsoft Sans Serif" pitchFamily="34" charset="0"/>
              </a:rPr>
              <a:t>Studio Epidemilogico del National Institute of Health (NIH)-USA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772400" cy="4800600"/>
          </a:xfrm>
        </p:spPr>
        <p:txBody>
          <a:bodyPr/>
          <a:lstStyle/>
          <a:p>
            <a:r>
              <a:rPr lang="en-US"/>
              <a:t>3358 donne intervistate, età 18-64 anni</a:t>
            </a:r>
          </a:p>
          <a:p>
            <a:r>
              <a:rPr lang="en-US"/>
              <a:t>15.6% ha riferito una storia di “bruciore cronico,dolore puntorio ed acuto, o dolore al contatto della durata di 3 mesi o più,in qualche periodo della propria vita</a:t>
            </a:r>
          </a:p>
          <a:p>
            <a:pPr lvl="1"/>
            <a:r>
              <a:rPr lang="en-US"/>
              <a:t>12.4% dolore al contatto</a:t>
            </a:r>
          </a:p>
          <a:p>
            <a:pPr lvl="1"/>
            <a:r>
              <a:rPr lang="en-US"/>
              <a:t>3.3% bruciore o dolore puntorio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>
                <a:latin typeface="Microsoft Sans Serif" pitchFamily="34" charset="0"/>
              </a:rPr>
              <a:t>Studio Epidemilogico del National Institute of Health (NIH)-USA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u="sng" dirty="0"/>
              <a:t>Il 39.6% non ha </a:t>
            </a:r>
            <a:r>
              <a:rPr lang="en-US" u="sng" dirty="0" err="1"/>
              <a:t>mai</a:t>
            </a:r>
            <a:r>
              <a:rPr lang="en-US" u="sng" dirty="0"/>
              <a:t> </a:t>
            </a:r>
            <a:r>
              <a:rPr lang="en-US" u="sng" dirty="0" err="1"/>
              <a:t>avuto</a:t>
            </a:r>
            <a:r>
              <a:rPr lang="en-US" u="sng" dirty="0"/>
              <a:t> un </a:t>
            </a:r>
            <a:r>
              <a:rPr lang="en-US" u="sng" dirty="0" err="1"/>
              <a:t>trattamento</a:t>
            </a:r>
            <a:r>
              <a:rPr lang="en-US" u="sng" dirty="0"/>
              <a:t> </a:t>
            </a:r>
            <a:r>
              <a:rPr lang="en-US" u="sng" dirty="0" err="1"/>
              <a:t>adeguato</a:t>
            </a:r>
            <a:endParaRPr lang="en-US" u="sng" dirty="0"/>
          </a:p>
          <a:p>
            <a:pPr algn="ctr">
              <a:lnSpc>
                <a:spcPct val="80000"/>
              </a:lnSpc>
              <a:buFontTx/>
              <a:buNone/>
            </a:pPr>
            <a:endParaRPr lang="en-US" u="sng" dirty="0"/>
          </a:p>
          <a:p>
            <a:pPr>
              <a:lnSpc>
                <a:spcPct val="80000"/>
              </a:lnSpc>
              <a:buFontTx/>
              <a:buNone/>
            </a:pPr>
            <a:endParaRPr lang="en-US" sz="28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800" b="1" dirty="0"/>
              <a:t>5</a:t>
            </a:r>
            <a:r>
              <a:rPr lang="en-US" sz="2800" b="1" dirty="0">
                <a:cs typeface="Arial" charset="0"/>
              </a:rPr>
              <a:t>7% :</a:t>
            </a:r>
            <a:r>
              <a:rPr lang="en-US" sz="2800" dirty="0">
                <a:cs typeface="Arial" charset="0"/>
              </a:rPr>
              <a:t> ha </a:t>
            </a:r>
            <a:r>
              <a:rPr lang="en-US" sz="2800" dirty="0" err="1">
                <a:cs typeface="Arial" charset="0"/>
              </a:rPr>
              <a:t>riferito</a:t>
            </a:r>
            <a:r>
              <a:rPr lang="en-US" sz="2800" dirty="0">
                <a:cs typeface="Arial" charset="0"/>
              </a:rPr>
              <a:t> 3 o </a:t>
            </a:r>
            <a:r>
              <a:rPr lang="en-US" sz="2800" dirty="0" err="1">
                <a:cs typeface="Arial" charset="0"/>
              </a:rPr>
              <a:t>più</a:t>
            </a:r>
            <a:r>
              <a:rPr lang="en-US" sz="2800" dirty="0">
                <a:cs typeface="Arial" charset="0"/>
              </a:rPr>
              <a:t>  </a:t>
            </a:r>
            <a:r>
              <a:rPr lang="en-US" sz="2800" dirty="0" err="1">
                <a:cs typeface="Arial" charset="0"/>
              </a:rPr>
              <a:t>visite</a:t>
            </a:r>
            <a:r>
              <a:rPr lang="en-US" sz="2800" dirty="0">
                <a:cs typeface="Arial" charset="0"/>
              </a:rPr>
              <a:t> per </a:t>
            </a:r>
            <a:r>
              <a:rPr lang="en-US" sz="2800" dirty="0" err="1">
                <a:cs typeface="Arial" charset="0"/>
              </a:rPr>
              <a:t>cercare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una</a:t>
            </a:r>
            <a:r>
              <a:rPr lang="en-US" sz="2800" dirty="0">
                <a:cs typeface="Arial" charset="0"/>
              </a:rPr>
              <a:t>    </a:t>
            </a:r>
            <a:r>
              <a:rPr lang="en-US" sz="2800" dirty="0" err="1">
                <a:cs typeface="Arial" charset="0"/>
              </a:rPr>
              <a:t>diagnosi</a:t>
            </a:r>
            <a:endParaRPr lang="en-US" sz="2800" dirty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1"/>
                </a:solidFill>
                <a:cs typeface="Arial" charset="0"/>
              </a:rPr>
              <a:t>	 	</a:t>
            </a:r>
            <a:r>
              <a:rPr lang="en-US" sz="2800" b="1" dirty="0">
                <a:cs typeface="Arial" charset="0"/>
              </a:rPr>
              <a:t>39.1%:</a:t>
            </a:r>
            <a:r>
              <a:rPr lang="en-US" sz="2800" dirty="0">
                <a:cs typeface="Arial" charset="0"/>
              </a:rPr>
              <a:t> non ha </a:t>
            </a:r>
            <a:r>
              <a:rPr lang="en-US" sz="2800" dirty="0" err="1">
                <a:cs typeface="Arial" charset="0"/>
              </a:rPr>
              <a:t>mai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avuto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una</a:t>
            </a:r>
            <a:r>
              <a:rPr lang="en-US" sz="2800" dirty="0">
                <a:cs typeface="Arial" charset="0"/>
              </a:rPr>
              <a:t> </a:t>
            </a:r>
            <a:r>
              <a:rPr lang="en-US" sz="2800" dirty="0" err="1">
                <a:cs typeface="Arial" charset="0"/>
              </a:rPr>
              <a:t>diagnosi</a:t>
            </a:r>
            <a:endParaRPr lang="en-US" sz="2800" dirty="0"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800" dirty="0">
              <a:cs typeface="Arial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4648200" y="28194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>
                <a:latin typeface="Microsoft Sans Serif" pitchFamily="34" charset="0"/>
              </a:rPr>
              <a:t>Dolore</a:t>
            </a:r>
            <a:r>
              <a:rPr lang="en-US" sz="3600" dirty="0" smtClean="0">
                <a:latin typeface="Microsoft Sans Serif" pitchFamily="34" charset="0"/>
              </a:rPr>
              <a:t> </a:t>
            </a:r>
            <a:r>
              <a:rPr lang="en-US" sz="3600" dirty="0" err="1">
                <a:latin typeface="Microsoft Sans Serif" pitchFamily="34" charset="0"/>
              </a:rPr>
              <a:t>Vulvare</a:t>
            </a:r>
            <a:r>
              <a:rPr lang="en-US" sz="3600" dirty="0">
                <a:latin typeface="Microsoft Sans Serif" pitchFamily="34" charset="0"/>
              </a:rPr>
              <a:t> </a:t>
            </a:r>
            <a:r>
              <a:rPr lang="en-US" sz="3600" dirty="0" err="1">
                <a:latin typeface="Microsoft Sans Serif" pitchFamily="34" charset="0"/>
              </a:rPr>
              <a:t>correlato</a:t>
            </a:r>
            <a:r>
              <a:rPr lang="en-US" sz="3600" dirty="0">
                <a:latin typeface="Microsoft Sans Serif" pitchFamily="34" charset="0"/>
              </a:rPr>
              <a:t> a </a:t>
            </a:r>
            <a:r>
              <a:rPr lang="en-US" sz="3600" dirty="0" err="1">
                <a:latin typeface="Microsoft Sans Serif" pitchFamily="34" charset="0"/>
              </a:rPr>
              <a:t>specifiche</a:t>
            </a:r>
            <a:r>
              <a:rPr lang="en-US" sz="3600" dirty="0">
                <a:latin typeface="Microsoft Sans Serif" pitchFamily="34" charset="0"/>
              </a:rPr>
              <a:t> </a:t>
            </a:r>
            <a:r>
              <a:rPr lang="en-US" sz="3600" dirty="0" err="1">
                <a:latin typeface="Microsoft Sans Serif" pitchFamily="34" charset="0"/>
              </a:rPr>
              <a:t>malattie</a:t>
            </a:r>
            <a:endParaRPr lang="en-US" sz="3600" dirty="0">
              <a:latin typeface="Microsoft Sans Serif" pitchFamily="34" charset="0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43000" y="1447800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500"/>
              <a:t>Nel 2003 ISSVD ha classificato le potenziali cause di dolore vulvare in quattro categorie: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/>
              <a:t>	</a:t>
            </a:r>
            <a:endParaRPr lang="en-US" sz="2800"/>
          </a:p>
          <a:p>
            <a:pPr lvl="2">
              <a:lnSpc>
                <a:spcPct val="90000"/>
              </a:lnSpc>
            </a:pPr>
            <a:r>
              <a:rPr lang="en-US" sz="2200"/>
              <a:t>Infezioni </a:t>
            </a:r>
          </a:p>
          <a:p>
            <a:pPr lvl="1">
              <a:lnSpc>
                <a:spcPct val="90000"/>
              </a:lnSpc>
            </a:pPr>
            <a:endParaRPr lang="en-US" sz="1300"/>
          </a:p>
          <a:p>
            <a:pPr lvl="2">
              <a:lnSpc>
                <a:spcPct val="90000"/>
              </a:lnSpc>
            </a:pPr>
            <a:r>
              <a:rPr lang="en-US" sz="2200"/>
              <a:t>Dermatosi ( Patologie Infiammatorie )</a:t>
            </a:r>
          </a:p>
          <a:p>
            <a:pPr lvl="1">
              <a:lnSpc>
                <a:spcPct val="90000"/>
              </a:lnSpc>
            </a:pPr>
            <a:endParaRPr lang="en-US" sz="1300"/>
          </a:p>
          <a:p>
            <a:pPr lvl="2">
              <a:lnSpc>
                <a:spcPct val="90000"/>
              </a:lnSpc>
            </a:pPr>
            <a:r>
              <a:rPr lang="en-US" sz="2200"/>
              <a:t>Neoplastiche</a:t>
            </a:r>
          </a:p>
          <a:p>
            <a:pPr lvl="1">
              <a:lnSpc>
                <a:spcPct val="90000"/>
              </a:lnSpc>
            </a:pPr>
            <a:endParaRPr lang="en-US" sz="1300"/>
          </a:p>
          <a:p>
            <a:pPr lvl="2">
              <a:lnSpc>
                <a:spcPct val="90000"/>
              </a:lnSpc>
            </a:pPr>
            <a:r>
              <a:rPr lang="en-US" sz="2200"/>
              <a:t>Neurologiche</a:t>
            </a:r>
          </a:p>
          <a:p>
            <a:pPr lvl="1">
              <a:lnSpc>
                <a:spcPct val="90000"/>
              </a:lnSpc>
            </a:pPr>
            <a:endParaRPr lang="en-US" sz="17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500"/>
              <a:t>Le condizioni comprese in queste categorie devono essere escluse prima di porre la diagnosi di Vulvodinia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500"/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icrosoft Sans Serif" pitchFamily="34" charset="0"/>
              </a:rPr>
              <a:t>Alterazioni Neurologiche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229600" cy="5257800"/>
          </a:xfrm>
        </p:spPr>
        <p:txBody>
          <a:bodyPr/>
          <a:lstStyle/>
          <a:p>
            <a:pPr lvl="1"/>
            <a:r>
              <a:rPr lang="en-US" sz="3000" dirty="0" err="1"/>
              <a:t>Compressione</a:t>
            </a:r>
            <a:r>
              <a:rPr lang="en-US" sz="3000" dirty="0"/>
              <a:t> del </a:t>
            </a:r>
            <a:r>
              <a:rPr lang="en-US" sz="3000" dirty="0" err="1"/>
              <a:t>Nervo</a:t>
            </a:r>
            <a:r>
              <a:rPr lang="en-US" sz="3000" dirty="0"/>
              <a:t> </a:t>
            </a:r>
            <a:r>
              <a:rPr lang="en-US" sz="3000" dirty="0" err="1" smtClean="0"/>
              <a:t>Pudendo</a:t>
            </a:r>
            <a:endParaRPr lang="en-US" sz="3000" dirty="0"/>
          </a:p>
          <a:p>
            <a:pPr lvl="1"/>
            <a:r>
              <a:rPr lang="en-US" sz="3000" dirty="0"/>
              <a:t>Danni del </a:t>
            </a:r>
            <a:r>
              <a:rPr lang="en-US" sz="3000" dirty="0" err="1"/>
              <a:t>Nervo</a:t>
            </a:r>
            <a:r>
              <a:rPr lang="en-US" sz="3000" dirty="0"/>
              <a:t> </a:t>
            </a:r>
            <a:r>
              <a:rPr lang="en-US" sz="3000" dirty="0" err="1"/>
              <a:t>Pudendo</a:t>
            </a:r>
            <a:r>
              <a:rPr lang="en-US" sz="3000" dirty="0"/>
              <a:t> per </a:t>
            </a:r>
            <a:r>
              <a:rPr lang="en-US" sz="3000" dirty="0" err="1"/>
              <a:t>traumi</a:t>
            </a:r>
            <a:r>
              <a:rPr lang="en-US" sz="3000" dirty="0"/>
              <a:t> </a:t>
            </a:r>
            <a:r>
              <a:rPr lang="en-US" sz="3000" dirty="0" err="1"/>
              <a:t>alla</a:t>
            </a:r>
            <a:r>
              <a:rPr lang="en-US" sz="3000" dirty="0"/>
              <a:t> </a:t>
            </a:r>
            <a:r>
              <a:rPr lang="en-US" sz="3000" dirty="0" err="1"/>
              <a:t>nascita</a:t>
            </a:r>
            <a:r>
              <a:rPr lang="en-US" sz="3000" dirty="0"/>
              <a:t>, post-</a:t>
            </a:r>
            <a:r>
              <a:rPr lang="en-US" sz="3000" dirty="0" err="1"/>
              <a:t>chirurgici</a:t>
            </a:r>
            <a:r>
              <a:rPr lang="en-US" sz="3000" dirty="0"/>
              <a:t> o per </a:t>
            </a:r>
            <a:r>
              <a:rPr lang="en-US" sz="3000" dirty="0" err="1"/>
              <a:t>un’ampia</a:t>
            </a:r>
            <a:r>
              <a:rPr lang="en-US" sz="3000" dirty="0"/>
              <a:t> </a:t>
            </a:r>
            <a:r>
              <a:rPr lang="en-US" sz="3000" dirty="0" err="1"/>
              <a:t>varietà</a:t>
            </a:r>
            <a:r>
              <a:rPr lang="en-US" sz="3000" dirty="0"/>
              <a:t> </a:t>
            </a:r>
            <a:r>
              <a:rPr lang="en-US" sz="3000" dirty="0" err="1"/>
              <a:t>di</a:t>
            </a:r>
            <a:r>
              <a:rPr lang="en-US" sz="3000" dirty="0"/>
              <a:t> </a:t>
            </a:r>
            <a:r>
              <a:rPr lang="en-US" sz="3000" dirty="0" err="1"/>
              <a:t>altri</a:t>
            </a:r>
            <a:r>
              <a:rPr lang="en-US" sz="3000" dirty="0"/>
              <a:t> </a:t>
            </a:r>
            <a:r>
              <a:rPr lang="en-US" sz="3000" dirty="0" err="1"/>
              <a:t>insulti</a:t>
            </a:r>
            <a:r>
              <a:rPr lang="en-US" sz="3000" dirty="0"/>
              <a:t> (</a:t>
            </a:r>
            <a:r>
              <a:rPr lang="en-US" sz="3000" dirty="0" err="1"/>
              <a:t>es</a:t>
            </a:r>
            <a:r>
              <a:rPr lang="en-US" sz="3000" dirty="0"/>
              <a:t>. Post-</a:t>
            </a:r>
            <a:r>
              <a:rPr lang="en-US" sz="3000" dirty="0" err="1"/>
              <a:t>equitazione</a:t>
            </a:r>
            <a:r>
              <a:rPr lang="en-US" sz="3000" dirty="0"/>
              <a:t>, </a:t>
            </a:r>
            <a:r>
              <a:rPr lang="en-US" sz="3000" dirty="0" err="1"/>
              <a:t>traumi</a:t>
            </a:r>
            <a:r>
              <a:rPr lang="en-US" sz="3000" dirty="0"/>
              <a:t> </a:t>
            </a:r>
            <a:r>
              <a:rPr lang="en-US" sz="3000" dirty="0" err="1"/>
              <a:t>sportivi</a:t>
            </a:r>
            <a:r>
              <a:rPr lang="en-US" sz="3000" dirty="0"/>
              <a:t>)</a:t>
            </a:r>
          </a:p>
          <a:p>
            <a:pPr lvl="1"/>
            <a:r>
              <a:rPr lang="en-US" sz="3000" dirty="0" err="1"/>
              <a:t>Dolore</a:t>
            </a:r>
            <a:r>
              <a:rPr lang="en-US" sz="3000" dirty="0"/>
              <a:t> </a:t>
            </a:r>
            <a:r>
              <a:rPr lang="en-US" sz="3000" dirty="0" err="1"/>
              <a:t>riferito</a:t>
            </a:r>
            <a:r>
              <a:rPr lang="en-US" sz="3000" dirty="0"/>
              <a:t> </a:t>
            </a:r>
            <a:r>
              <a:rPr lang="en-US" sz="3000" dirty="0" err="1"/>
              <a:t>dopo</a:t>
            </a:r>
            <a:r>
              <a:rPr lang="en-US" sz="3000" dirty="0"/>
              <a:t>  </a:t>
            </a:r>
            <a:r>
              <a:rPr lang="en-US" sz="3000" dirty="0" err="1"/>
              <a:t>chirurgia</a:t>
            </a:r>
            <a:r>
              <a:rPr lang="en-US" sz="3000" dirty="0"/>
              <a:t> per </a:t>
            </a:r>
            <a:r>
              <a:rPr lang="en-US" sz="3000" dirty="0" err="1"/>
              <a:t>ernie</a:t>
            </a:r>
            <a:r>
              <a:rPr lang="en-US" sz="3000" dirty="0"/>
              <a:t> </a:t>
            </a:r>
            <a:r>
              <a:rPr lang="en-US" sz="3000" dirty="0" err="1"/>
              <a:t>discali</a:t>
            </a:r>
            <a:endParaRPr lang="en-US" sz="3000" dirty="0"/>
          </a:p>
          <a:p>
            <a:pPr lvl="1"/>
            <a:r>
              <a:rPr lang="en-US" sz="3000" dirty="0" err="1"/>
              <a:t>Cisti</a:t>
            </a:r>
            <a:r>
              <a:rPr lang="en-US" sz="3000" dirty="0"/>
              <a:t> </a:t>
            </a:r>
            <a:r>
              <a:rPr lang="en-US" sz="3000" dirty="0" err="1"/>
              <a:t>sacro-meningee</a:t>
            </a:r>
            <a:r>
              <a:rPr lang="en-US" sz="3000" dirty="0"/>
              <a:t> (Di </a:t>
            </a:r>
            <a:r>
              <a:rPr lang="en-US" sz="3000" dirty="0" err="1"/>
              <a:t>Tarlov</a:t>
            </a:r>
            <a:r>
              <a:rPr lang="en-US" sz="3000" dirty="0" smtClean="0"/>
              <a:t>)</a:t>
            </a:r>
            <a:endParaRPr lang="en-US" sz="3000" dirty="0"/>
          </a:p>
          <a:p>
            <a:pPr lvl="1"/>
            <a:r>
              <a:rPr lang="en-US" sz="3000" dirty="0" err="1"/>
              <a:t>Nevralgia</a:t>
            </a:r>
            <a:r>
              <a:rPr lang="en-US" sz="3000" dirty="0"/>
              <a:t> Post-</a:t>
            </a:r>
            <a:r>
              <a:rPr lang="en-US" sz="3000" dirty="0" err="1"/>
              <a:t>Herpetica</a:t>
            </a:r>
            <a:endParaRPr lang="en-US" sz="3000" dirty="0"/>
          </a:p>
          <a:p>
            <a:pPr lvl="1"/>
            <a:r>
              <a:rPr lang="en-US" sz="3000" dirty="0" err="1"/>
              <a:t>Malattie</a:t>
            </a:r>
            <a:r>
              <a:rPr lang="en-US" sz="3000" dirty="0"/>
              <a:t> </a:t>
            </a:r>
            <a:r>
              <a:rPr lang="en-US" sz="3000" dirty="0" err="1"/>
              <a:t>neurologiche</a:t>
            </a:r>
            <a:r>
              <a:rPr lang="en-US" sz="3000" dirty="0"/>
              <a:t>  (come la </a:t>
            </a:r>
            <a:r>
              <a:rPr lang="en-US" sz="3000" dirty="0" err="1"/>
              <a:t>sclerosi</a:t>
            </a:r>
            <a:r>
              <a:rPr lang="en-US" sz="3000" dirty="0"/>
              <a:t> </a:t>
            </a:r>
            <a:r>
              <a:rPr lang="en-US" sz="3000" dirty="0" err="1"/>
              <a:t>multipla</a:t>
            </a:r>
            <a:r>
              <a:rPr lang="en-US" sz="3000" dirty="0"/>
              <a:t>) 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icrosoft Sans Serif" pitchFamily="34" charset="0"/>
              </a:rPr>
              <a:t>Forme di Vulvodinia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47800"/>
            <a:ext cx="8229600" cy="5410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600" dirty="0" err="1"/>
              <a:t>Esistono</a:t>
            </a:r>
            <a:r>
              <a:rPr lang="en-US" sz="2600" dirty="0"/>
              <a:t> 2 </a:t>
            </a:r>
            <a:r>
              <a:rPr lang="en-US" sz="2600" dirty="0" err="1"/>
              <a:t>forme</a:t>
            </a:r>
            <a:r>
              <a:rPr lang="en-US" sz="2600" dirty="0"/>
              <a:t> </a:t>
            </a:r>
            <a:r>
              <a:rPr lang="en-US" sz="2600" dirty="0" err="1"/>
              <a:t>di</a:t>
            </a:r>
            <a:r>
              <a:rPr lang="en-US" sz="2600" dirty="0"/>
              <a:t> </a:t>
            </a:r>
            <a:r>
              <a:rPr lang="en-US" sz="2600" dirty="0" err="1"/>
              <a:t>vulvodinia</a:t>
            </a:r>
            <a:r>
              <a:rPr lang="en-US" sz="2600" dirty="0"/>
              <a:t> </a:t>
            </a:r>
            <a:r>
              <a:rPr lang="en-US" sz="2600" dirty="0" err="1"/>
              <a:t>che</a:t>
            </a:r>
            <a:r>
              <a:rPr lang="en-US" sz="2600" dirty="0"/>
              <a:t> </a:t>
            </a:r>
            <a:r>
              <a:rPr lang="en-US" sz="2600" dirty="0" err="1"/>
              <a:t>possono</a:t>
            </a:r>
            <a:r>
              <a:rPr lang="en-US" sz="2600" dirty="0"/>
              <a:t> </a:t>
            </a:r>
            <a:r>
              <a:rPr lang="en-US" sz="2600" dirty="0" err="1"/>
              <a:t>essere</a:t>
            </a:r>
            <a:r>
              <a:rPr lang="en-US" sz="2600" dirty="0"/>
              <a:t> isolate o </a:t>
            </a:r>
            <a:r>
              <a:rPr lang="en-US" sz="2600" dirty="0" err="1"/>
              <a:t>coesistere</a:t>
            </a:r>
            <a:r>
              <a:rPr lang="en-US" sz="2600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600" dirty="0" err="1"/>
              <a:t>Vulvodinia</a:t>
            </a:r>
            <a:r>
              <a:rPr lang="en-US" sz="2600" dirty="0"/>
              <a:t> </a:t>
            </a:r>
            <a:r>
              <a:rPr lang="en-US" sz="2600" dirty="0" err="1"/>
              <a:t>Generalizzata</a:t>
            </a:r>
            <a:r>
              <a:rPr lang="en-US" sz="2600" dirty="0"/>
              <a:t> Non-</a:t>
            </a:r>
            <a:r>
              <a:rPr lang="en-US" sz="2600" dirty="0" err="1"/>
              <a:t>Provocata</a:t>
            </a:r>
            <a:r>
              <a:rPr lang="en-US" sz="2600" dirty="0"/>
              <a:t> : </a:t>
            </a:r>
            <a:r>
              <a:rPr lang="en-US" sz="2600" dirty="0" err="1"/>
              <a:t>definita</a:t>
            </a:r>
            <a:r>
              <a:rPr lang="en-US" sz="2600" dirty="0"/>
              <a:t> in </a:t>
            </a:r>
            <a:r>
              <a:rPr lang="en-US" sz="2600" dirty="0" err="1"/>
              <a:t>precedenza</a:t>
            </a:r>
            <a:r>
              <a:rPr lang="en-US" sz="2600" dirty="0"/>
              <a:t> </a:t>
            </a:r>
            <a:r>
              <a:rPr lang="en-US" sz="2600" dirty="0" err="1"/>
              <a:t>Vulvodinia</a:t>
            </a:r>
            <a:r>
              <a:rPr lang="en-US" sz="2600" dirty="0"/>
              <a:t> </a:t>
            </a:r>
            <a:r>
              <a:rPr lang="en-US" sz="2600" dirty="0" err="1"/>
              <a:t>Disestesica</a:t>
            </a:r>
            <a:r>
              <a:rPr lang="en-US" sz="2600" dirty="0"/>
              <a:t>  (DVY)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Descritta</a:t>
            </a:r>
            <a:r>
              <a:rPr lang="en-US" sz="2000" dirty="0"/>
              <a:t> per la prima </a:t>
            </a:r>
            <a:r>
              <a:rPr lang="en-US" sz="2000" dirty="0" err="1"/>
              <a:t>volta</a:t>
            </a:r>
            <a:r>
              <a:rPr lang="en-US" sz="2000" dirty="0"/>
              <a:t> nell’1989 </a:t>
            </a:r>
            <a:r>
              <a:rPr lang="en-US" sz="2000" dirty="0" err="1"/>
              <a:t>dalla</a:t>
            </a:r>
            <a:r>
              <a:rPr lang="en-US" sz="2000" dirty="0"/>
              <a:t>  McKay  </a:t>
            </a:r>
            <a:r>
              <a:rPr lang="en-US" sz="2000" dirty="0" smtClean="0"/>
              <a:t>: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1800" dirty="0"/>
              <a:t>Le </a:t>
            </a:r>
            <a:r>
              <a:rPr lang="en-US" sz="1800" dirty="0" err="1"/>
              <a:t>pazineti</a:t>
            </a:r>
            <a:r>
              <a:rPr lang="en-US" sz="1800" dirty="0"/>
              <a:t> non </a:t>
            </a:r>
            <a:r>
              <a:rPr lang="en-US" sz="1800" dirty="0" err="1"/>
              <a:t>hanno</a:t>
            </a:r>
            <a:r>
              <a:rPr lang="en-US" sz="1800" dirty="0"/>
              <a:t> </a:t>
            </a:r>
            <a:r>
              <a:rPr lang="en-US" sz="1800" dirty="0" err="1"/>
              <a:t>significative</a:t>
            </a:r>
            <a:r>
              <a:rPr lang="en-US" sz="1800" dirty="0"/>
              <a:t> </a:t>
            </a:r>
            <a:r>
              <a:rPr lang="en-US" sz="1800" dirty="0" err="1"/>
              <a:t>modificazioni</a:t>
            </a:r>
            <a:r>
              <a:rPr lang="en-US" sz="1800" dirty="0"/>
              <a:t> </a:t>
            </a:r>
            <a:r>
              <a:rPr lang="en-US" sz="1800" dirty="0" err="1"/>
              <a:t>visibili</a:t>
            </a:r>
            <a:r>
              <a:rPr lang="en-US" sz="1800" dirty="0"/>
              <a:t> </a:t>
            </a:r>
            <a:r>
              <a:rPr lang="en-US" sz="1800" dirty="0" err="1"/>
              <a:t>all’esame</a:t>
            </a:r>
            <a:r>
              <a:rPr lang="en-US" sz="1800" dirty="0"/>
              <a:t> </a:t>
            </a:r>
            <a:r>
              <a:rPr lang="en-US" sz="1800" dirty="0" err="1"/>
              <a:t>obiettivo</a:t>
            </a:r>
            <a:r>
              <a:rPr lang="en-US" sz="1800" dirty="0"/>
              <a:t> e </a:t>
            </a:r>
            <a:r>
              <a:rPr lang="en-US" sz="1800" dirty="0" err="1"/>
              <a:t>lamentano</a:t>
            </a:r>
            <a:r>
              <a:rPr lang="en-US" sz="1800" dirty="0"/>
              <a:t> un </a:t>
            </a:r>
            <a:r>
              <a:rPr lang="en-US" sz="1800" dirty="0" err="1"/>
              <a:t>dolore</a:t>
            </a:r>
            <a:r>
              <a:rPr lang="en-US" sz="1800" dirty="0"/>
              <a:t> </a:t>
            </a:r>
            <a:r>
              <a:rPr lang="en-US" sz="1800" dirty="0" err="1"/>
              <a:t>vulvare</a:t>
            </a:r>
            <a:r>
              <a:rPr lang="en-US" sz="1800" dirty="0"/>
              <a:t> </a:t>
            </a:r>
            <a:r>
              <a:rPr lang="en-US" sz="1800" dirty="0" err="1"/>
              <a:t>persistente</a:t>
            </a:r>
            <a:endParaRPr lang="en-US" sz="1800" dirty="0"/>
          </a:p>
          <a:p>
            <a:pPr lvl="2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600" dirty="0" err="1"/>
              <a:t>Vestibolodinia</a:t>
            </a:r>
            <a:r>
              <a:rPr lang="en-US" sz="2600" dirty="0"/>
              <a:t>  prev. </a:t>
            </a:r>
            <a:r>
              <a:rPr lang="en-US" sz="2600" dirty="0" err="1"/>
              <a:t>Provocata</a:t>
            </a:r>
            <a:r>
              <a:rPr lang="en-US" sz="2600" dirty="0"/>
              <a:t>: </a:t>
            </a:r>
            <a:r>
              <a:rPr lang="en-US" sz="2600" dirty="0" err="1"/>
              <a:t>definita</a:t>
            </a:r>
            <a:r>
              <a:rPr lang="en-US" sz="2600" dirty="0"/>
              <a:t> in </a:t>
            </a:r>
            <a:r>
              <a:rPr lang="en-US" sz="2600" dirty="0" err="1"/>
              <a:t>precedenza</a:t>
            </a:r>
            <a:r>
              <a:rPr lang="en-US" sz="2600" dirty="0"/>
              <a:t> </a:t>
            </a:r>
            <a:r>
              <a:rPr lang="en-US" sz="2600" dirty="0" err="1"/>
              <a:t>Sindrome</a:t>
            </a:r>
            <a:r>
              <a:rPr lang="en-US" sz="2600" dirty="0"/>
              <a:t> </a:t>
            </a:r>
            <a:r>
              <a:rPr lang="en-US" sz="2600" dirty="0" err="1"/>
              <a:t>Vulvo</a:t>
            </a:r>
            <a:r>
              <a:rPr lang="en-US" sz="2600" dirty="0"/>
              <a:t> </a:t>
            </a:r>
            <a:r>
              <a:rPr lang="en-US" sz="2600" dirty="0" err="1"/>
              <a:t>Vestibolare</a:t>
            </a:r>
            <a:r>
              <a:rPr lang="en-US" sz="2600" dirty="0"/>
              <a:t> (VVS)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Definita</a:t>
            </a:r>
            <a:r>
              <a:rPr lang="en-US" sz="2000" dirty="0"/>
              <a:t> per la prima </a:t>
            </a:r>
            <a:r>
              <a:rPr lang="en-US" sz="2000" dirty="0" err="1"/>
              <a:t>volta</a:t>
            </a:r>
            <a:r>
              <a:rPr lang="en-US" sz="2000" dirty="0"/>
              <a:t>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/>
              <a:t>nel</a:t>
            </a:r>
            <a:r>
              <a:rPr lang="en-US" sz="2000" dirty="0"/>
              <a:t> 1987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smtClean="0"/>
              <a:t>Friedrich:</a:t>
            </a: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1800" dirty="0" err="1"/>
              <a:t>Dolore</a:t>
            </a:r>
            <a:r>
              <a:rPr lang="en-US" sz="1800" dirty="0"/>
              <a:t> </a:t>
            </a:r>
            <a:r>
              <a:rPr lang="en-US" sz="1800" dirty="0" err="1"/>
              <a:t>severo</a:t>
            </a:r>
            <a:r>
              <a:rPr lang="en-US" sz="1800" dirty="0"/>
              <a:t> al </a:t>
            </a:r>
            <a:r>
              <a:rPr lang="en-US" sz="1800" dirty="0" err="1"/>
              <a:t>toccamento</a:t>
            </a:r>
            <a:r>
              <a:rPr lang="en-US" sz="1800" dirty="0"/>
              <a:t> del </a:t>
            </a:r>
            <a:r>
              <a:rPr lang="en-US" sz="1800" dirty="0" err="1"/>
              <a:t>vestibolo</a:t>
            </a:r>
            <a:r>
              <a:rPr lang="en-US" sz="1800" dirty="0"/>
              <a:t> </a:t>
            </a:r>
            <a:r>
              <a:rPr lang="en-US" sz="1800" dirty="0" err="1"/>
              <a:t>od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penetrazione</a:t>
            </a:r>
            <a:r>
              <a:rPr lang="en-US" sz="1800" dirty="0"/>
              <a:t> </a:t>
            </a:r>
            <a:r>
              <a:rPr lang="en-US" sz="1800" dirty="0" err="1"/>
              <a:t>vaginale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 err="1"/>
              <a:t>Dolorabilità</a:t>
            </a:r>
            <a:r>
              <a:rPr lang="en-US" sz="1800" dirty="0"/>
              <a:t> </a:t>
            </a:r>
            <a:r>
              <a:rPr lang="en-US" sz="1800" dirty="0" err="1"/>
              <a:t>alla</a:t>
            </a:r>
            <a:r>
              <a:rPr lang="en-US" sz="1800" dirty="0"/>
              <a:t> </a:t>
            </a:r>
            <a:r>
              <a:rPr lang="en-US" sz="1800" dirty="0" err="1"/>
              <a:t>presione</a:t>
            </a:r>
            <a:r>
              <a:rPr lang="en-US" sz="1800" dirty="0"/>
              <a:t> </a:t>
            </a:r>
            <a:r>
              <a:rPr lang="en-US" sz="1800" dirty="0" err="1"/>
              <a:t>localizzata</a:t>
            </a:r>
            <a:r>
              <a:rPr lang="en-US" sz="1800" dirty="0"/>
              <a:t> del </a:t>
            </a:r>
            <a:r>
              <a:rPr lang="en-US" sz="1800" dirty="0" err="1"/>
              <a:t>vestibolo</a:t>
            </a:r>
            <a:r>
              <a:rPr lang="en-US" sz="1800" dirty="0"/>
              <a:t> </a:t>
            </a:r>
            <a:r>
              <a:rPr lang="en-US" sz="1800" dirty="0" err="1"/>
              <a:t>vulvare</a:t>
            </a:r>
            <a:endParaRPr lang="en-US" sz="1800" dirty="0"/>
          </a:p>
          <a:p>
            <a:pPr lvl="2">
              <a:lnSpc>
                <a:spcPct val="90000"/>
              </a:lnSpc>
            </a:pPr>
            <a:r>
              <a:rPr lang="en-US" sz="1800" dirty="0" err="1"/>
              <a:t>Reperto</a:t>
            </a:r>
            <a:r>
              <a:rPr lang="en-US" sz="1800" dirty="0"/>
              <a:t> </a:t>
            </a:r>
            <a:r>
              <a:rPr lang="en-US" sz="1800" dirty="0" err="1"/>
              <a:t>obiettivo</a:t>
            </a:r>
            <a:r>
              <a:rPr lang="en-US" sz="1800" dirty="0"/>
              <a:t> </a:t>
            </a:r>
            <a:r>
              <a:rPr lang="en-US" sz="1800" dirty="0" err="1"/>
              <a:t>limitato</a:t>
            </a:r>
            <a:r>
              <a:rPr lang="en-US" sz="1800" dirty="0"/>
              <a:t> a </a:t>
            </a:r>
            <a:r>
              <a:rPr lang="en-US" sz="1800" dirty="0" err="1"/>
              <a:t>vari</a:t>
            </a:r>
            <a:r>
              <a:rPr lang="en-US" sz="1800" dirty="0"/>
              <a:t> </a:t>
            </a:r>
            <a:r>
              <a:rPr lang="en-US" sz="1800" dirty="0" err="1"/>
              <a:t>gradi</a:t>
            </a:r>
            <a:r>
              <a:rPr lang="en-US" sz="1800" dirty="0"/>
              <a:t> </a:t>
            </a:r>
            <a:r>
              <a:rPr lang="en-US" sz="1800" dirty="0" err="1"/>
              <a:t>di</a:t>
            </a:r>
            <a:r>
              <a:rPr lang="en-US" sz="1800" dirty="0"/>
              <a:t> </a:t>
            </a:r>
            <a:r>
              <a:rPr lang="en-US" sz="1800" dirty="0" err="1"/>
              <a:t>ertiema</a:t>
            </a:r>
            <a:r>
              <a:rPr lang="en-US" sz="1800" dirty="0"/>
              <a:t> </a:t>
            </a:r>
            <a:r>
              <a:rPr lang="en-US" sz="1800" dirty="0" err="1"/>
              <a:t>vestibolare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1824</TotalTime>
  <Words>1611</Words>
  <Application>Microsoft Office PowerPoint</Application>
  <PresentationFormat>Presentazione su schermo (4:3)</PresentationFormat>
  <Paragraphs>316</Paragraphs>
  <Slides>30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2" baseType="lpstr">
      <vt:lpstr>Luna</vt:lpstr>
      <vt:lpstr>Chart</vt:lpstr>
      <vt:lpstr>Ostetricia e Ginecologia  “Novità” </vt:lpstr>
      <vt:lpstr>1800: La Prima descrizione della Vulvodinia </vt:lpstr>
      <vt:lpstr> Nel corso del 1900</vt:lpstr>
      <vt:lpstr>Tardo  1900 :La Vulvodinia è definita</vt:lpstr>
      <vt:lpstr>Studio Epidemilogico del National Institute of Health (NIH)-USA</vt:lpstr>
      <vt:lpstr>Studio Epidemilogico del National Institute of Health (NIH)-USA</vt:lpstr>
      <vt:lpstr>Dolore Vulvare correlato a specifiche malattie</vt:lpstr>
      <vt:lpstr>Alterazioni Neurologiche</vt:lpstr>
      <vt:lpstr>Forme di Vulvodinia</vt:lpstr>
      <vt:lpstr>Possibili Condizioni Coesistenti</vt:lpstr>
      <vt:lpstr>Vulvodinia: Reperti Soggettivi </vt:lpstr>
      <vt:lpstr>Vestibolodinia Sindrome Vulvo-Vestibolare (VVS)</vt:lpstr>
      <vt:lpstr>VVS: criteri clinici utilizzati per valutare la gravità della condizione</vt:lpstr>
      <vt:lpstr>VVS: Scala di Marinoff per la dispareunia</vt:lpstr>
      <vt:lpstr>Vulvodinia Generalizzata(Vulvodinia Disestesica) Possibili meccanismi fisiopatologici</vt:lpstr>
      <vt:lpstr>VVS: Meccanismi fisiopatologici </vt:lpstr>
      <vt:lpstr>VVS: Meccanismi fisiopatologici</vt:lpstr>
      <vt:lpstr>VVS: Meccanismi fisiopatologici</vt:lpstr>
      <vt:lpstr>VVS: Eziopatogenesi Ipotizzata</vt:lpstr>
      <vt:lpstr>Diapositiva 20</vt:lpstr>
      <vt:lpstr>Il Mastocita viene autorevolmente riconosciuto regista dell’infiammazione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Conclusioni : punti chiave</vt:lpstr>
      <vt:lpstr>Conclusioni : punti chiave</vt:lpstr>
      <vt:lpstr>Grazie dell’attenzione</vt:lpstr>
    </vt:vector>
  </TitlesOfParts>
  <Company>National Vulvodynia Association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Vulvodynia: Integrating Current Knowledge Into Clinical Practice</dc:title>
  <dc:creator>Preferred Customer</dc:creator>
  <cp:lastModifiedBy>Raffaele Migliaccio</cp:lastModifiedBy>
  <cp:revision>138</cp:revision>
  <dcterms:created xsi:type="dcterms:W3CDTF">2004-12-09T18:32:36Z</dcterms:created>
  <dcterms:modified xsi:type="dcterms:W3CDTF">2011-11-25T09:19:16Z</dcterms:modified>
</cp:coreProperties>
</file>