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66" r:id="rId3"/>
    <p:sldId id="285" r:id="rId4"/>
    <p:sldId id="262" r:id="rId5"/>
    <p:sldId id="267" r:id="rId6"/>
    <p:sldId id="264" r:id="rId7"/>
    <p:sldId id="265" r:id="rId8"/>
    <p:sldId id="269" r:id="rId9"/>
    <p:sldId id="271" r:id="rId10"/>
    <p:sldId id="287" r:id="rId11"/>
    <p:sldId id="297" r:id="rId12"/>
    <p:sldId id="299" r:id="rId13"/>
    <p:sldId id="278" r:id="rId14"/>
    <p:sldId id="279" r:id="rId15"/>
    <p:sldId id="290" r:id="rId16"/>
    <p:sldId id="286" r:id="rId17"/>
    <p:sldId id="282" r:id="rId18"/>
    <p:sldId id="284" r:id="rId19"/>
    <p:sldId id="270" r:id="rId20"/>
    <p:sldId id="293" r:id="rId21"/>
    <p:sldId id="294" r:id="rId22"/>
    <p:sldId id="288" r:id="rId23"/>
    <p:sldId id="296" r:id="rId24"/>
    <p:sldId id="281" r:id="rId25"/>
    <p:sldId id="291" r:id="rId26"/>
    <p:sldId id="300" r:id="rId27"/>
  </p:sldIdLst>
  <p:sldSz cx="10287000" cy="6858000" type="35mm"/>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074" y="-102"/>
      </p:cViewPr>
      <p:guideLst>
        <p:guide orient="horz" pos="2160"/>
        <p:guide pos="3240"/>
      </p:guideLst>
    </p:cSldViewPr>
  </p:slideViewPr>
  <p:notesTextViewPr>
    <p:cViewPr>
      <p:scale>
        <a:sx n="1" d="1"/>
        <a:sy n="1" d="1"/>
      </p:scale>
      <p:origin x="0" y="0"/>
    </p:cViewPr>
  </p:notesTextViewPr>
  <p:sorterViewPr>
    <p:cViewPr>
      <p:scale>
        <a:sx n="100" d="100"/>
        <a:sy n="100" d="100"/>
      </p:scale>
      <p:origin x="0" y="93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A7CF7-108D-4D2F-BBA2-C0756B35F525}" type="datetimeFigureOut">
              <a:rPr lang="it-IT" smtClean="0"/>
              <a:pPr/>
              <a:t>25/11/2011</a:t>
            </a:fld>
            <a:endParaRPr lang="it-IT"/>
          </a:p>
        </p:txBody>
      </p:sp>
      <p:sp>
        <p:nvSpPr>
          <p:cNvPr id="4" name="Segnaposto immagine diapositiva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0F2EB-1A22-4AB7-A326-C6DE0AA64DDE}" type="slidenum">
              <a:rPr lang="it-IT" smtClean="0"/>
              <a:pPr/>
              <a:t>‹N›</a:t>
            </a:fld>
            <a:endParaRPr lang="it-IT"/>
          </a:p>
        </p:txBody>
      </p:sp>
    </p:spTree>
    <p:extLst>
      <p:ext uri="{BB962C8B-B14F-4D97-AF65-F5344CB8AC3E}">
        <p14:creationId xmlns:p14="http://schemas.microsoft.com/office/powerpoint/2010/main" xmlns="" val="329677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AE1F70B-075E-4EBA-9E9E-A80ACD6E8733}"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50F2EB-1A22-4AB7-A326-C6DE0AA64DDE}" type="slidenum">
              <a:rPr lang="it-IT" smtClean="0"/>
              <a:pPr/>
              <a:t>9</a:t>
            </a:fld>
            <a:endParaRPr lang="it-IT"/>
          </a:p>
        </p:txBody>
      </p:sp>
    </p:spTree>
    <p:extLst>
      <p:ext uri="{BB962C8B-B14F-4D97-AF65-F5344CB8AC3E}">
        <p14:creationId xmlns:p14="http://schemas.microsoft.com/office/powerpoint/2010/main" xmlns="" val="253525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AE1F70B-075E-4EBA-9E9E-A80ACD6E8733}"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1525" y="2130429"/>
            <a:ext cx="874395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0E8B3A-9590-499F-9D08-058EB63E27E2}" type="slidenum">
              <a:rPr lang="it-IT"/>
              <a:pPr>
                <a:defRPr/>
              </a:pPr>
              <a:t>‹N›</a:t>
            </a:fld>
            <a:endParaRPr lang="it-IT"/>
          </a:p>
        </p:txBody>
      </p:sp>
    </p:spTree>
    <p:extLst>
      <p:ext uri="{BB962C8B-B14F-4D97-AF65-F5344CB8AC3E}">
        <p14:creationId xmlns:p14="http://schemas.microsoft.com/office/powerpoint/2010/main" xmlns="" val="467158634"/>
      </p:ext>
    </p:extLst>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5FE6149-A5C5-4B76-A83C-E95CE0DBD8E3}" type="slidenum">
              <a:rPr lang="it-IT"/>
              <a:pPr>
                <a:defRPr/>
              </a:pPr>
              <a:t>‹N›</a:t>
            </a:fld>
            <a:endParaRPr lang="it-IT"/>
          </a:p>
        </p:txBody>
      </p:sp>
    </p:spTree>
    <p:extLst>
      <p:ext uri="{BB962C8B-B14F-4D97-AF65-F5344CB8AC3E}">
        <p14:creationId xmlns:p14="http://schemas.microsoft.com/office/powerpoint/2010/main" xmlns="" val="2682870231"/>
      </p:ext>
    </p:extLst>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29488" y="609600"/>
            <a:ext cx="2185988"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71525" y="609600"/>
            <a:ext cx="6405563"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62E6BD-BB11-4AFE-BDAE-AD543B0C66F2}" type="slidenum">
              <a:rPr lang="it-IT"/>
              <a:pPr>
                <a:defRPr/>
              </a:pPr>
              <a:t>‹N›</a:t>
            </a:fld>
            <a:endParaRPr lang="it-IT"/>
          </a:p>
        </p:txBody>
      </p:sp>
    </p:spTree>
    <p:extLst>
      <p:ext uri="{BB962C8B-B14F-4D97-AF65-F5344CB8AC3E}">
        <p14:creationId xmlns:p14="http://schemas.microsoft.com/office/powerpoint/2010/main" xmlns="" val="2940987639"/>
      </p:ext>
    </p:extLst>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14352" y="244478"/>
            <a:ext cx="9433322" cy="1431925"/>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42976" y="1905000"/>
            <a:ext cx="9008269" cy="4191000"/>
          </a:xfrm>
        </p:spPr>
        <p:txBody>
          <a:bodyPr/>
          <a:lstStyle/>
          <a:p>
            <a:pPr lvl="0"/>
            <a:endParaRPr lang="it-IT" noProof="0" smtClean="0"/>
          </a:p>
        </p:txBody>
      </p:sp>
      <p:sp>
        <p:nvSpPr>
          <p:cNvPr id="4" name="Segnaposto data 3"/>
          <p:cNvSpPr>
            <a:spLocks noGrp="1"/>
          </p:cNvSpPr>
          <p:nvPr>
            <p:ph type="dt" sz="half" idx="10"/>
          </p:nvPr>
        </p:nvSpPr>
        <p:spPr>
          <a:xfrm>
            <a:off x="942975" y="6245225"/>
            <a:ext cx="2139950" cy="476250"/>
          </a:xfrm>
        </p:spPr>
        <p:txBody>
          <a:bodyPr/>
          <a:lstStyle>
            <a:lvl1pPr fontAlgn="auto">
              <a:spcBef>
                <a:spcPts val="0"/>
              </a:spcBef>
              <a:spcAft>
                <a:spcPts val="0"/>
              </a:spcAft>
              <a:defRPr>
                <a:solidFill>
                  <a:schemeClr val="tx1"/>
                </a:solidFill>
              </a:defRPr>
            </a:lvl1pPr>
          </a:lstStyle>
          <a:p>
            <a:pPr>
              <a:defRPr/>
            </a:pPr>
            <a:endParaRPr lang="it-IT">
              <a:solidFill>
                <a:srgbClr val="FFFFFF"/>
              </a:solidFill>
            </a:endParaRPr>
          </a:p>
        </p:txBody>
      </p:sp>
      <p:sp>
        <p:nvSpPr>
          <p:cNvPr id="5" name="Segnaposto piè di pagina 4"/>
          <p:cNvSpPr>
            <a:spLocks noGrp="1"/>
          </p:cNvSpPr>
          <p:nvPr>
            <p:ph type="ftr" sz="quarter" idx="11"/>
          </p:nvPr>
        </p:nvSpPr>
        <p:spPr>
          <a:xfrm>
            <a:off x="3857625" y="6245225"/>
            <a:ext cx="3257550" cy="476250"/>
          </a:xfrm>
        </p:spPr>
        <p:txBody>
          <a:bodyPr/>
          <a:lstStyle>
            <a:lvl1pPr fontAlgn="auto">
              <a:spcBef>
                <a:spcPts val="0"/>
              </a:spcBef>
              <a:spcAft>
                <a:spcPts val="0"/>
              </a:spcAft>
              <a:defRPr>
                <a:solidFill>
                  <a:schemeClr val="tx1"/>
                </a:solidFill>
              </a:defRPr>
            </a:lvl1pPr>
          </a:lstStyle>
          <a:p>
            <a:pPr>
              <a:defRPr/>
            </a:pPr>
            <a:r>
              <a:rPr lang="it-IT">
                <a:solidFill>
                  <a:srgbClr val="FFFFFF"/>
                </a:solidFill>
              </a:rPr>
              <a:t>presentazione</a:t>
            </a:r>
          </a:p>
        </p:txBody>
      </p:sp>
      <p:sp>
        <p:nvSpPr>
          <p:cNvPr id="6" name="Segnaposto numero diapositiva 5"/>
          <p:cNvSpPr>
            <a:spLocks noGrp="1"/>
          </p:cNvSpPr>
          <p:nvPr>
            <p:ph type="sldNum" sz="quarter" idx="12"/>
          </p:nvPr>
        </p:nvSpPr>
        <p:spPr>
          <a:xfrm>
            <a:off x="7804150" y="6245225"/>
            <a:ext cx="2139950" cy="476250"/>
          </a:xfrm>
        </p:spPr>
        <p:txBody>
          <a:bodyPr/>
          <a:lstStyle>
            <a:lvl1pPr fontAlgn="auto">
              <a:spcBef>
                <a:spcPts val="0"/>
              </a:spcBef>
              <a:spcAft>
                <a:spcPts val="0"/>
              </a:spcAft>
              <a:defRPr>
                <a:solidFill>
                  <a:schemeClr val="tx1"/>
                </a:solidFill>
              </a:defRPr>
            </a:lvl1pPr>
          </a:lstStyle>
          <a:p>
            <a:pPr>
              <a:defRPr/>
            </a:pPr>
            <a:fld id="{A3A77FB3-9FE3-445D-81AA-18EA0422B33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xmlns="" val="2047578998"/>
      </p:ext>
    </p:extLst>
  </p:cSld>
  <p:clrMapOvr>
    <a:masterClrMapping/>
  </p:clrMapOvr>
  <p:transition>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768350" y="395292"/>
            <a:ext cx="8743950" cy="54879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4B0E338A-5126-44ED-8C68-EB3CD2DD4539}" type="slidenum">
              <a:rPr lang="en-US"/>
              <a:pPr>
                <a:defRPr/>
              </a:pPr>
              <a:t>‹N›</a:t>
            </a:fld>
            <a:endParaRPr lang="en-US"/>
          </a:p>
        </p:txBody>
      </p:sp>
    </p:spTree>
    <p:extLst>
      <p:ext uri="{BB962C8B-B14F-4D97-AF65-F5344CB8AC3E}">
        <p14:creationId xmlns:p14="http://schemas.microsoft.com/office/powerpoint/2010/main" xmlns="" val="3072629596"/>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EA8DBA-342D-4F30-9332-52DC17B26DC6}" type="slidenum">
              <a:rPr lang="it-IT"/>
              <a:pPr>
                <a:defRPr/>
              </a:pPr>
              <a:t>‹N›</a:t>
            </a:fld>
            <a:endParaRPr lang="it-IT"/>
          </a:p>
        </p:txBody>
      </p:sp>
    </p:spTree>
    <p:extLst>
      <p:ext uri="{BB962C8B-B14F-4D97-AF65-F5344CB8AC3E}">
        <p14:creationId xmlns:p14="http://schemas.microsoft.com/office/powerpoint/2010/main" xmlns="" val="119078478"/>
      </p:ext>
    </p:extLst>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2800" y="4406904"/>
            <a:ext cx="874395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DD8559-2719-4DAA-9E2B-9A02836A1058}" type="slidenum">
              <a:rPr lang="it-IT"/>
              <a:pPr>
                <a:defRPr/>
              </a:pPr>
              <a:t>‹N›</a:t>
            </a:fld>
            <a:endParaRPr lang="it-IT"/>
          </a:p>
        </p:txBody>
      </p:sp>
    </p:spTree>
    <p:extLst>
      <p:ext uri="{BB962C8B-B14F-4D97-AF65-F5344CB8AC3E}">
        <p14:creationId xmlns:p14="http://schemas.microsoft.com/office/powerpoint/2010/main" xmlns="" val="1661777342"/>
      </p:ext>
    </p:extLst>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71527"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19703"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C0963DC-BBE0-45CF-8FB4-C355D397AF66}" type="slidenum">
              <a:rPr lang="it-IT"/>
              <a:pPr>
                <a:defRPr/>
              </a:pPr>
              <a:t>‹N›</a:t>
            </a:fld>
            <a:endParaRPr lang="it-IT"/>
          </a:p>
        </p:txBody>
      </p:sp>
    </p:spTree>
    <p:extLst>
      <p:ext uri="{BB962C8B-B14F-4D97-AF65-F5344CB8AC3E}">
        <p14:creationId xmlns:p14="http://schemas.microsoft.com/office/powerpoint/2010/main" xmlns="" val="2540920850"/>
      </p:ext>
    </p:extLst>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4350" y="274638"/>
            <a:ext cx="92583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13F01-42C5-40C4-868A-CC84A994C14A}" type="slidenum">
              <a:rPr lang="it-IT"/>
              <a:pPr>
                <a:defRPr/>
              </a:pPr>
              <a:t>‹N›</a:t>
            </a:fld>
            <a:endParaRPr lang="it-IT"/>
          </a:p>
        </p:txBody>
      </p:sp>
    </p:spTree>
    <p:extLst>
      <p:ext uri="{BB962C8B-B14F-4D97-AF65-F5344CB8AC3E}">
        <p14:creationId xmlns:p14="http://schemas.microsoft.com/office/powerpoint/2010/main" xmlns="" val="3982347795"/>
      </p:ext>
    </p:extLst>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B6E60B-A18A-4930-B629-5C9EC167BE42}" type="slidenum">
              <a:rPr lang="it-IT"/>
              <a:pPr>
                <a:defRPr/>
              </a:pPr>
              <a:t>‹N›</a:t>
            </a:fld>
            <a:endParaRPr lang="it-IT"/>
          </a:p>
        </p:txBody>
      </p:sp>
    </p:spTree>
    <p:extLst>
      <p:ext uri="{BB962C8B-B14F-4D97-AF65-F5344CB8AC3E}">
        <p14:creationId xmlns:p14="http://schemas.microsoft.com/office/powerpoint/2010/main" xmlns="" val="4051729645"/>
      </p:ext>
    </p:extLst>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600B2B-4D29-42E0-9879-F8E642A5A7B3}" type="slidenum">
              <a:rPr lang="it-IT"/>
              <a:pPr>
                <a:defRPr/>
              </a:pPr>
              <a:t>‹N›</a:t>
            </a:fld>
            <a:endParaRPr lang="it-IT"/>
          </a:p>
        </p:txBody>
      </p:sp>
    </p:spTree>
    <p:extLst>
      <p:ext uri="{BB962C8B-B14F-4D97-AF65-F5344CB8AC3E}">
        <p14:creationId xmlns:p14="http://schemas.microsoft.com/office/powerpoint/2010/main" xmlns="" val="1113286242"/>
      </p:ext>
    </p:extLst>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2" y="273050"/>
            <a:ext cx="3384550"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F18E3F-6E46-41F4-8096-77C5FF4B3FBF}" type="slidenum">
              <a:rPr lang="it-IT"/>
              <a:pPr>
                <a:defRPr/>
              </a:pPr>
              <a:t>‹N›</a:t>
            </a:fld>
            <a:endParaRPr lang="it-IT"/>
          </a:p>
        </p:txBody>
      </p:sp>
    </p:spTree>
    <p:extLst>
      <p:ext uri="{BB962C8B-B14F-4D97-AF65-F5344CB8AC3E}">
        <p14:creationId xmlns:p14="http://schemas.microsoft.com/office/powerpoint/2010/main" xmlns="" val="1670230085"/>
      </p:ext>
    </p:extLst>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125" y="4800600"/>
            <a:ext cx="6172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3E6E83-841F-4601-8F6F-46F12F8A0743}" type="slidenum">
              <a:rPr lang="it-IT"/>
              <a:pPr>
                <a:defRPr/>
              </a:pPr>
              <a:t>‹N›</a:t>
            </a:fld>
            <a:endParaRPr lang="it-IT"/>
          </a:p>
        </p:txBody>
      </p:sp>
    </p:spTree>
    <p:extLst>
      <p:ext uri="{BB962C8B-B14F-4D97-AF65-F5344CB8AC3E}">
        <p14:creationId xmlns:p14="http://schemas.microsoft.com/office/powerpoint/2010/main" xmlns="" val="3616903993"/>
      </p:ext>
    </p:extLst>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B3FD2C4E-8928-4BE3-BAB2-9F26112DACD2}"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xmlns="" val="1736462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p:pull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2"/>
          <p:cNvSpPr>
            <a:spLocks noChangeArrowheads="1"/>
          </p:cNvSpPr>
          <p:nvPr/>
        </p:nvSpPr>
        <p:spPr bwMode="auto">
          <a:xfrm>
            <a:off x="769014" y="190504"/>
            <a:ext cx="8712200"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it-IT" sz="3200" b="1" dirty="0" smtClean="0">
                <a:solidFill>
                  <a:srgbClr val="FFFFFF"/>
                </a:solidFill>
                <a:latin typeface="Calibri" pitchFamily="34" charset="0"/>
                <a:cs typeface="Calibri" pitchFamily="34" charset="0"/>
              </a:rPr>
              <a:t>Ostetricia e Ginecologia </a:t>
            </a:r>
          </a:p>
          <a:p>
            <a:pPr algn="ctr" fontAlgn="base">
              <a:spcBef>
                <a:spcPct val="0"/>
              </a:spcBef>
              <a:spcAft>
                <a:spcPct val="0"/>
              </a:spcAft>
            </a:pPr>
            <a:r>
              <a:rPr lang="it-IT" sz="3200" b="1" dirty="0" smtClean="0">
                <a:solidFill>
                  <a:srgbClr val="FFFFFF"/>
                </a:solidFill>
                <a:latin typeface="Calibri" pitchFamily="34" charset="0"/>
                <a:cs typeface="Calibri" pitchFamily="34" charset="0"/>
              </a:rPr>
              <a:t>“Novità”</a:t>
            </a:r>
          </a:p>
          <a:p>
            <a:pPr algn="ctr" fontAlgn="base">
              <a:spcBef>
                <a:spcPct val="0"/>
              </a:spcBef>
              <a:spcAft>
                <a:spcPct val="0"/>
              </a:spcAft>
            </a:pPr>
            <a:r>
              <a:rPr lang="it-IT" b="1" dirty="0" smtClean="0">
                <a:solidFill>
                  <a:srgbClr val="FFFFFF"/>
                </a:solidFill>
                <a:latin typeface="Calibri" pitchFamily="34" charset="0"/>
                <a:cs typeface="Calibri" pitchFamily="34" charset="0"/>
              </a:rPr>
              <a:t>Centro Salute Donna, Azienda USL Ferrara</a:t>
            </a:r>
          </a:p>
          <a:p>
            <a:pPr algn="ctr" fontAlgn="base">
              <a:spcBef>
                <a:spcPct val="0"/>
              </a:spcBef>
              <a:spcAft>
                <a:spcPct val="0"/>
              </a:spcAft>
            </a:pPr>
            <a:r>
              <a:rPr lang="it-IT" sz="2400" b="1" dirty="0" smtClean="0">
                <a:solidFill>
                  <a:srgbClr val="FFFFFF"/>
                </a:solidFill>
                <a:latin typeface="Calibri" pitchFamily="34" charset="0"/>
                <a:cs typeface="Calibri" pitchFamily="34" charset="0"/>
              </a:rPr>
              <a:t>25 Novembre 2011</a:t>
            </a:r>
            <a:endParaRPr lang="it-IT" b="1" dirty="0">
              <a:solidFill>
                <a:srgbClr val="FFFFFF"/>
              </a:solidFill>
              <a:latin typeface="Calibri" pitchFamily="34" charset="0"/>
              <a:cs typeface="Calibri" pitchFamily="34" charset="0"/>
            </a:endParaRPr>
          </a:p>
        </p:txBody>
      </p:sp>
      <p:sp>
        <p:nvSpPr>
          <p:cNvPr id="15363" name="CasellaDiTesto 3"/>
          <p:cNvSpPr txBox="1">
            <a:spLocks noChangeArrowheads="1"/>
          </p:cNvSpPr>
          <p:nvPr/>
        </p:nvSpPr>
        <p:spPr bwMode="auto">
          <a:xfrm>
            <a:off x="976941" y="2426112"/>
            <a:ext cx="827438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it-IT" sz="4000" b="1" dirty="0" smtClean="0">
                <a:solidFill>
                  <a:srgbClr val="FFFF00"/>
                </a:solidFill>
                <a:latin typeface="Calibri" pitchFamily="34" charset="0"/>
                <a:cs typeface="Calibri" pitchFamily="34" charset="0"/>
              </a:rPr>
              <a:t>Tabagismo ed Alcool: </a:t>
            </a:r>
          </a:p>
          <a:p>
            <a:pPr algn="ctr" eaLnBrk="1" fontAlgn="base" hangingPunct="1">
              <a:spcBef>
                <a:spcPct val="0"/>
              </a:spcBef>
              <a:spcAft>
                <a:spcPct val="0"/>
              </a:spcAft>
            </a:pPr>
            <a:r>
              <a:rPr lang="it-IT" sz="4000" b="1" dirty="0" smtClean="0">
                <a:solidFill>
                  <a:srgbClr val="FFFF00"/>
                </a:solidFill>
                <a:latin typeface="Calibri" pitchFamily="34" charset="0"/>
                <a:cs typeface="Calibri" pitchFamily="34" charset="0"/>
              </a:rPr>
              <a:t>il loro ruolo nella infertilità maschile e</a:t>
            </a:r>
          </a:p>
          <a:p>
            <a:pPr algn="ctr" eaLnBrk="1" fontAlgn="base" hangingPunct="1">
              <a:spcBef>
                <a:spcPct val="0"/>
              </a:spcBef>
              <a:spcAft>
                <a:spcPct val="0"/>
              </a:spcAft>
            </a:pPr>
            <a:r>
              <a:rPr lang="it-IT" sz="4000" b="1" dirty="0" smtClean="0">
                <a:solidFill>
                  <a:srgbClr val="FFFF00"/>
                </a:solidFill>
                <a:latin typeface="Calibri" pitchFamily="34" charset="0"/>
                <a:cs typeface="Calibri" pitchFamily="34" charset="0"/>
              </a:rPr>
              <a:t>femminile.</a:t>
            </a:r>
            <a:endParaRPr lang="it-IT" sz="4000" b="1" dirty="0">
              <a:solidFill>
                <a:srgbClr val="FFFF00"/>
              </a:solidFill>
              <a:latin typeface="Calibri" pitchFamily="34" charset="0"/>
              <a:cs typeface="Calibri" pitchFamily="34" charset="0"/>
            </a:endParaRPr>
          </a:p>
        </p:txBody>
      </p:sp>
      <p:sp>
        <p:nvSpPr>
          <p:cNvPr id="15364" name="CasellaDiTesto 4"/>
          <p:cNvSpPr txBox="1">
            <a:spLocks noChangeArrowheads="1"/>
          </p:cNvSpPr>
          <p:nvPr/>
        </p:nvSpPr>
        <p:spPr bwMode="auto">
          <a:xfrm>
            <a:off x="2749358" y="4717008"/>
            <a:ext cx="48244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it-IT" sz="3200" b="1" dirty="0" smtClean="0">
                <a:solidFill>
                  <a:srgbClr val="FFFFFF"/>
                </a:solidFill>
                <a:latin typeface="Calibri" pitchFamily="34" charset="0"/>
                <a:cs typeface="Calibri" pitchFamily="34" charset="0"/>
              </a:rPr>
              <a:t>G. </a:t>
            </a:r>
            <a:r>
              <a:rPr lang="it-IT" sz="3200" b="1" dirty="0" err="1" smtClean="0">
                <a:solidFill>
                  <a:srgbClr val="FFFFFF"/>
                </a:solidFill>
                <a:latin typeface="Calibri" pitchFamily="34" charset="0"/>
                <a:cs typeface="Calibri" pitchFamily="34" charset="0"/>
              </a:rPr>
              <a:t>Morgante</a:t>
            </a:r>
            <a:endParaRPr lang="it-IT" sz="3200" b="1" dirty="0">
              <a:solidFill>
                <a:srgbClr val="FFFFFF"/>
              </a:solidFill>
              <a:latin typeface="Calibri" pitchFamily="34" charset="0"/>
              <a:cs typeface="Calibri" pitchFamily="34" charset="0"/>
            </a:endParaRPr>
          </a:p>
        </p:txBody>
      </p:sp>
      <p:sp>
        <p:nvSpPr>
          <p:cNvPr id="6" name="Text Box 3"/>
          <p:cNvSpPr txBox="1">
            <a:spLocks noChangeArrowheads="1"/>
          </p:cNvSpPr>
          <p:nvPr/>
        </p:nvSpPr>
        <p:spPr bwMode="auto">
          <a:xfrm>
            <a:off x="1384300" y="5949950"/>
            <a:ext cx="76200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it-IT" sz="1400" dirty="0">
                <a:solidFill>
                  <a:schemeClr val="bg1"/>
                </a:solidFill>
                <a:latin typeface="+mj-lt"/>
              </a:rPr>
              <a:t>Dipartimento di Pediatria, Ostetricia e Medicina della Riproduzione</a:t>
            </a:r>
          </a:p>
          <a:p>
            <a:pPr algn="ctr" eaLnBrk="1" hangingPunct="1">
              <a:spcBef>
                <a:spcPct val="20000"/>
              </a:spcBef>
            </a:pPr>
            <a:r>
              <a:rPr lang="it-IT" sz="1400" dirty="0">
                <a:solidFill>
                  <a:schemeClr val="bg1"/>
                </a:solidFill>
                <a:latin typeface="+mj-lt"/>
              </a:rPr>
              <a:t>Università degli Studi di Siena</a:t>
            </a:r>
            <a:endParaRPr lang="en-US" dirty="0">
              <a:solidFill>
                <a:schemeClr val="bg1"/>
              </a:solidFill>
              <a:latin typeface="+mj-lt"/>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988" y="5373688"/>
            <a:ext cx="11795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6984803"/>
      </p:ext>
    </p:extLst>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9830" y="116632"/>
            <a:ext cx="8746158" cy="1100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6850413" y="6453336"/>
            <a:ext cx="3333647" cy="338554"/>
          </a:xfrm>
          <a:prstGeom prst="rect">
            <a:avLst/>
          </a:prstGeom>
          <a:noFill/>
        </p:spPr>
        <p:txBody>
          <a:bodyPr wrap="square" rtlCol="0">
            <a:spAutoFit/>
          </a:bodyPr>
          <a:lstStyle/>
          <a:p>
            <a:pPr algn="r"/>
            <a:r>
              <a:rPr lang="it-IT" sz="1600" i="1" dirty="0" err="1" smtClean="0">
                <a:solidFill>
                  <a:schemeClr val="bg1"/>
                </a:solidFill>
              </a:rPr>
              <a:t>Eggert</a:t>
            </a:r>
            <a:r>
              <a:rPr lang="it-IT" sz="1600" i="1" dirty="0">
                <a:solidFill>
                  <a:schemeClr val="bg1"/>
                </a:solidFill>
              </a:rPr>
              <a:t> </a:t>
            </a:r>
            <a:r>
              <a:rPr lang="it-IT" sz="1600" i="1" dirty="0" smtClean="0">
                <a:solidFill>
                  <a:schemeClr val="bg1"/>
                </a:solidFill>
              </a:rPr>
              <a:t>J et al </a:t>
            </a:r>
            <a:r>
              <a:rPr lang="it-IT" sz="1600" i="1" dirty="0" err="1" smtClean="0">
                <a:solidFill>
                  <a:schemeClr val="bg1"/>
                </a:solidFill>
              </a:rPr>
              <a:t>Fertil</a:t>
            </a:r>
            <a:r>
              <a:rPr lang="it-IT" sz="1600" i="1" dirty="0" smtClean="0">
                <a:solidFill>
                  <a:schemeClr val="bg1"/>
                </a:solidFill>
              </a:rPr>
              <a:t> </a:t>
            </a:r>
            <a:r>
              <a:rPr lang="it-IT" sz="1600" i="1" dirty="0" err="1" smtClean="0">
                <a:solidFill>
                  <a:schemeClr val="bg1"/>
                </a:solidFill>
              </a:rPr>
              <a:t>Steril</a:t>
            </a:r>
            <a:r>
              <a:rPr lang="it-IT" sz="1600" i="1" dirty="0" smtClean="0">
                <a:solidFill>
                  <a:schemeClr val="bg1"/>
                </a:solidFill>
              </a:rPr>
              <a:t> 2004</a:t>
            </a:r>
            <a:endParaRPr lang="it-IT" sz="1600" i="1"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603622" y="1311290"/>
            <a:ext cx="9145017" cy="5206048"/>
          </a:xfrm>
          <a:prstGeom prst="rect">
            <a:avLst/>
          </a:prstGeom>
          <a:noFill/>
          <a:ln w="9525">
            <a:noFill/>
            <a:miter lim="800000"/>
            <a:headEnd/>
            <a:tailEnd/>
          </a:ln>
        </p:spPr>
      </p:pic>
      <p:sp>
        <p:nvSpPr>
          <p:cNvPr id="2" name="CasellaDiTesto 1"/>
          <p:cNvSpPr txBox="1"/>
          <p:nvPr/>
        </p:nvSpPr>
        <p:spPr>
          <a:xfrm>
            <a:off x="318975" y="2924944"/>
            <a:ext cx="9793088" cy="1938992"/>
          </a:xfrm>
          <a:prstGeom prst="rect">
            <a:avLst/>
          </a:prstGeom>
          <a:solidFill>
            <a:schemeClr val="accent2"/>
          </a:solidFill>
          <a:ln w="38100">
            <a:solidFill>
              <a:srgbClr val="FFFF00"/>
            </a:solidFill>
          </a:ln>
        </p:spPr>
        <p:txBody>
          <a:bodyPr wrap="square" rtlCol="0">
            <a:spAutoFit/>
          </a:bodyPr>
          <a:lstStyle/>
          <a:p>
            <a:pPr algn="just"/>
            <a:r>
              <a:rPr lang="en-US" sz="2400" b="1" dirty="0"/>
              <a:t>High alcohol consumption was associated with increased risk of infertility examinations </a:t>
            </a:r>
            <a:r>
              <a:rPr lang="en-US" sz="2400" b="1" dirty="0" smtClean="0"/>
              <a:t>at hospitals </a:t>
            </a:r>
            <a:r>
              <a:rPr lang="en-US" sz="2400" b="1" dirty="0"/>
              <a:t>and with lower numbers of first and second </a:t>
            </a:r>
            <a:r>
              <a:rPr lang="en-US" sz="2400" b="1" dirty="0" err="1"/>
              <a:t>partus</a:t>
            </a:r>
            <a:r>
              <a:rPr lang="en-US" sz="2400" b="1" dirty="0"/>
              <a:t>. </a:t>
            </a:r>
            <a:endParaRPr lang="en-US" sz="2400" b="1" dirty="0" smtClean="0"/>
          </a:p>
          <a:p>
            <a:pPr algn="just"/>
            <a:r>
              <a:rPr lang="en-US" sz="2400" b="1" dirty="0" smtClean="0"/>
              <a:t>It </a:t>
            </a:r>
            <a:r>
              <a:rPr lang="en-US" sz="2400" b="1" dirty="0"/>
              <a:t>may be important for the female partner in </a:t>
            </a:r>
            <a:r>
              <a:rPr lang="en-US" sz="2400" b="1" dirty="0" smtClean="0"/>
              <a:t>an infertile </a:t>
            </a:r>
            <a:r>
              <a:rPr lang="en-US" sz="2400" b="1" dirty="0"/>
              <a:t>couple to limit alcohol intake or to not drink at all</a:t>
            </a:r>
            <a:r>
              <a:rPr lang="en-US" sz="2400" b="1" dirty="0" smtClean="0"/>
              <a:t>.</a:t>
            </a:r>
            <a:r>
              <a:rPr lang="en-US" sz="2400" b="1" dirty="0"/>
              <a:t> </a:t>
            </a:r>
            <a:endParaRPr lang="it-IT" sz="2400" b="1" dirty="0"/>
          </a:p>
        </p:txBody>
      </p:sp>
    </p:spTree>
    <p:extLst>
      <p:ext uri="{BB962C8B-B14F-4D97-AF65-F5344CB8AC3E}">
        <p14:creationId xmlns:p14="http://schemas.microsoft.com/office/powerpoint/2010/main" xmlns="" val="3802416407"/>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6956" y="52837"/>
            <a:ext cx="9721080" cy="2376264"/>
          </a:xfrm>
          <a:prstGeom prst="rect">
            <a:avLst/>
          </a:prstGeom>
          <a:noFill/>
          <a:ln w="9525">
            <a:noFill/>
            <a:miter lim="800000"/>
            <a:headEnd/>
            <a:tailEnd/>
          </a:ln>
        </p:spPr>
      </p:pic>
      <p:sp>
        <p:nvSpPr>
          <p:cNvPr id="3" name="CasellaDiTesto 2"/>
          <p:cNvSpPr txBox="1"/>
          <p:nvPr/>
        </p:nvSpPr>
        <p:spPr>
          <a:xfrm>
            <a:off x="102940" y="2437314"/>
            <a:ext cx="10040044" cy="4401205"/>
          </a:xfrm>
          <a:prstGeom prst="rect">
            <a:avLst/>
          </a:prstGeom>
          <a:noFill/>
        </p:spPr>
        <p:txBody>
          <a:bodyPr wrap="square" rtlCol="0">
            <a:spAutoFit/>
          </a:bodyPr>
          <a:lstStyle/>
          <a:p>
            <a:r>
              <a:rPr lang="en-US" sz="2000" dirty="0" smtClean="0"/>
              <a:t>In Denmark, as in many European countries, it is common to start drinking alcohol </a:t>
            </a:r>
            <a:r>
              <a:rPr lang="it-IT" sz="2000" dirty="0" err="1" smtClean="0"/>
              <a:t>during</a:t>
            </a:r>
            <a:r>
              <a:rPr lang="it-IT" sz="2000" dirty="0" smtClean="0"/>
              <a:t> the  </a:t>
            </a:r>
            <a:r>
              <a:rPr lang="it-IT" sz="2000" dirty="0" err="1" smtClean="0"/>
              <a:t>teenage</a:t>
            </a:r>
            <a:r>
              <a:rPr lang="it-IT" sz="2000" dirty="0" smtClean="0"/>
              <a:t> </a:t>
            </a:r>
            <a:r>
              <a:rPr lang="it-IT" sz="2000" dirty="0" err="1" smtClean="0"/>
              <a:t>years</a:t>
            </a:r>
            <a:r>
              <a:rPr lang="it-IT" sz="2000" dirty="0" smtClean="0"/>
              <a:t>.</a:t>
            </a:r>
          </a:p>
          <a:p>
            <a:r>
              <a:rPr lang="it-IT" sz="2000" dirty="0" smtClean="0"/>
              <a:t>Women </a:t>
            </a:r>
            <a:r>
              <a:rPr lang="en-US" sz="2000" dirty="0" smtClean="0"/>
              <a:t>in the higher alcohol consumption categories tended to be older, better educated, more often smokers, living alone, having had more sexual partners, and having ever had pelvic inflammatory disease and </a:t>
            </a:r>
            <a:r>
              <a:rPr lang="it-IT" sz="2000" dirty="0" err="1" smtClean="0"/>
              <a:t>Chlamydia</a:t>
            </a:r>
            <a:r>
              <a:rPr lang="it-IT" sz="2000" dirty="0" smtClean="0"/>
              <a:t>.</a:t>
            </a:r>
          </a:p>
          <a:p>
            <a:r>
              <a:rPr lang="en-US" sz="2000" dirty="0" smtClean="0"/>
              <a:t>Alcohol was not associated with infertility for women under the age of 30, but was a risk factor for infertility for women over 30 years. The hazard ratio was 2.26 (95% confidence interval 1.19–4.32) among women who consumed seven or more drinks (12 </a:t>
            </a:r>
            <a:r>
              <a:rPr lang="en-US" sz="2000" dirty="0" err="1" smtClean="0"/>
              <a:t>gr</a:t>
            </a:r>
            <a:r>
              <a:rPr lang="en-US" sz="2000" dirty="0" smtClean="0"/>
              <a:t> ethanol)per week compared with women consuming less than </a:t>
            </a:r>
            <a:r>
              <a:rPr lang="it-IT" sz="2000" dirty="0" err="1" smtClean="0"/>
              <a:t>one</a:t>
            </a:r>
            <a:r>
              <a:rPr lang="it-IT" sz="2000" dirty="0" smtClean="0"/>
              <a:t> drink per week.</a:t>
            </a:r>
          </a:p>
          <a:p>
            <a:r>
              <a:rPr lang="it-IT" sz="2000" dirty="0" smtClean="0"/>
              <a:t>In </a:t>
            </a:r>
            <a:r>
              <a:rPr lang="it-IT" sz="2000" dirty="0" err="1" smtClean="0"/>
              <a:t>this</a:t>
            </a:r>
            <a:r>
              <a:rPr lang="it-IT" sz="2000" dirty="0" smtClean="0"/>
              <a:t> </a:t>
            </a:r>
            <a:r>
              <a:rPr lang="it-IT" sz="2000" dirty="0" err="1" smtClean="0"/>
              <a:t>prospective</a:t>
            </a:r>
            <a:r>
              <a:rPr lang="it-IT" sz="2000" dirty="0" smtClean="0"/>
              <a:t> </a:t>
            </a:r>
            <a:r>
              <a:rPr lang="it-IT" sz="2000" dirty="0" err="1" smtClean="0"/>
              <a:t>population</a:t>
            </a:r>
            <a:r>
              <a:rPr lang="it-IT" sz="2000" dirty="0" smtClean="0"/>
              <a:t> </a:t>
            </a:r>
            <a:r>
              <a:rPr lang="it-IT" sz="2000" dirty="0" err="1" smtClean="0"/>
              <a:t>based</a:t>
            </a:r>
            <a:r>
              <a:rPr lang="it-IT" sz="2000" dirty="0" smtClean="0"/>
              <a:t> </a:t>
            </a:r>
            <a:r>
              <a:rPr lang="en-US" sz="2000" dirty="0" smtClean="0"/>
              <a:t>study, we found that moderate use of alcohol was a significant predictor for infertility among women over 30 years of age. Our results suggest that a moderate alcohol intake before conception might have a negative impact on female reproductive ability. </a:t>
            </a:r>
          </a:p>
          <a:p>
            <a:r>
              <a:rPr lang="en-US" sz="2000" dirty="0" smtClean="0"/>
              <a:t>It seems that the association between alcohol and infertility is </a:t>
            </a:r>
            <a:r>
              <a:rPr lang="it-IT" sz="2000" dirty="0" err="1" smtClean="0"/>
              <a:t>modified</a:t>
            </a:r>
            <a:r>
              <a:rPr lang="it-IT" sz="2000" dirty="0" smtClean="0"/>
              <a:t> </a:t>
            </a:r>
            <a:r>
              <a:rPr lang="it-IT" sz="2000" dirty="0" err="1" smtClean="0"/>
              <a:t>by</a:t>
            </a:r>
            <a:r>
              <a:rPr lang="it-IT" sz="2000" dirty="0" smtClean="0"/>
              <a:t> </a:t>
            </a:r>
            <a:r>
              <a:rPr lang="it-IT" sz="2000" dirty="0" err="1" smtClean="0"/>
              <a:t>age</a:t>
            </a:r>
            <a:r>
              <a:rPr lang="it-IT" sz="2000" dirty="0" smtClean="0"/>
              <a:t>.</a:t>
            </a:r>
            <a:endParaRPr lang="it-IT" sz="2000" dirty="0"/>
          </a:p>
        </p:txBody>
      </p:sp>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0972" y="260648"/>
            <a:ext cx="809625" cy="838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59124" y="297923"/>
            <a:ext cx="7128792" cy="754813"/>
          </a:xfrm>
          <a:prstGeom prst="rect">
            <a:avLst/>
          </a:prstGeom>
          <a:noFill/>
          <a:ln w="9525">
            <a:noFill/>
            <a:miter lim="800000"/>
            <a:headEnd/>
            <a:tailEnd/>
          </a:ln>
        </p:spPr>
      </p:pic>
      <p:sp>
        <p:nvSpPr>
          <p:cNvPr id="4" name="CasellaDiTesto 3"/>
          <p:cNvSpPr txBox="1"/>
          <p:nvPr/>
        </p:nvSpPr>
        <p:spPr>
          <a:xfrm>
            <a:off x="246956" y="2514376"/>
            <a:ext cx="9433048" cy="4154984"/>
          </a:xfrm>
          <a:prstGeom prst="rect">
            <a:avLst/>
          </a:prstGeom>
          <a:noFill/>
        </p:spPr>
        <p:txBody>
          <a:bodyPr wrap="square" rtlCol="0">
            <a:spAutoFit/>
          </a:bodyPr>
          <a:lstStyle/>
          <a:p>
            <a:r>
              <a:rPr lang="en-US" sz="2200" dirty="0" smtClean="0"/>
              <a:t>Intake of alcohol and specific alcoholic beverages was positively related to </a:t>
            </a:r>
            <a:r>
              <a:rPr lang="en-US" sz="2200" dirty="0" err="1" smtClean="0"/>
              <a:t>ovulatory</a:t>
            </a:r>
            <a:r>
              <a:rPr lang="en-US" sz="2200" dirty="0" smtClean="0"/>
              <a:t> disorder infertility risk in age- and energy-adjusted analyses. Women consuming 10 g or more of alcohol per day (approximately &gt;1 drink/day) had nearly 50% greater risk of </a:t>
            </a:r>
            <a:r>
              <a:rPr lang="en-US" sz="2200" dirty="0" err="1" smtClean="0"/>
              <a:t>ovulatory</a:t>
            </a:r>
            <a:r>
              <a:rPr lang="en-US" sz="2200" dirty="0" smtClean="0"/>
              <a:t> infertility than women who did not drink any alcohol. Among the alcoholic beverages the association was strongest for intake of spirits.</a:t>
            </a:r>
          </a:p>
          <a:p>
            <a:endParaRPr lang="en-US" sz="2200" dirty="0" smtClean="0"/>
          </a:p>
          <a:p>
            <a:r>
              <a:rPr lang="en-US" sz="2200" dirty="0" smtClean="0"/>
              <a:t>Caffeine intake was unrelated to the risk of infertility due to ovulation disorders, as were coffee (the main source of caffeine in this population), decaffeinated coffee, and tea. Intake of caffeinated soft drinks, however, was associated with a higher risk of </a:t>
            </a:r>
            <a:r>
              <a:rPr lang="en-US" sz="2200" dirty="0" err="1" smtClean="0"/>
              <a:t>ovulatory</a:t>
            </a:r>
            <a:r>
              <a:rPr lang="en-US" sz="2200" dirty="0" smtClean="0"/>
              <a:t> disorder infertility among women consuming at least 2 or more caffeinated soft drinks per </a:t>
            </a:r>
            <a:r>
              <a:rPr lang="it-IT" sz="2200" dirty="0" err="1" smtClean="0"/>
              <a:t>day</a:t>
            </a:r>
            <a:r>
              <a:rPr lang="it-IT" sz="2200" dirty="0" smtClean="0"/>
              <a:t>.</a:t>
            </a:r>
            <a:endParaRPr lang="it-IT" sz="2200" dirty="0"/>
          </a:p>
        </p:txBody>
      </p:sp>
      <p:sp>
        <p:nvSpPr>
          <p:cNvPr id="5" name="CasellaDiTesto 4"/>
          <p:cNvSpPr txBox="1"/>
          <p:nvPr/>
        </p:nvSpPr>
        <p:spPr>
          <a:xfrm>
            <a:off x="318964" y="1340768"/>
            <a:ext cx="9361040" cy="1200329"/>
          </a:xfrm>
          <a:prstGeom prst="rect">
            <a:avLst/>
          </a:prstGeom>
          <a:noFill/>
        </p:spPr>
        <p:txBody>
          <a:bodyPr wrap="square" rtlCol="0">
            <a:spAutoFit/>
          </a:bodyPr>
          <a:lstStyle/>
          <a:p>
            <a:r>
              <a:rPr lang="en-US" sz="2400" dirty="0" smtClean="0">
                <a:solidFill>
                  <a:srgbClr val="FFFF00"/>
                </a:solidFill>
              </a:rPr>
              <a:t>Were investigated 18,555 women. 3430 (13% of all events) were incident reports of infertility. 2165 women underwent medical investigation for </a:t>
            </a:r>
            <a:r>
              <a:rPr lang="it-IT" sz="2400" dirty="0" err="1" smtClean="0">
                <a:solidFill>
                  <a:srgbClr val="FFFF00"/>
                </a:solidFill>
              </a:rPr>
              <a:t>infertility</a:t>
            </a:r>
            <a:r>
              <a:rPr lang="it-IT" sz="2400" dirty="0" smtClean="0">
                <a:solidFill>
                  <a:srgbClr val="FFFF00"/>
                </a:solidFill>
              </a:rPr>
              <a:t>.</a:t>
            </a:r>
            <a:endParaRPr lang="it-IT" sz="2400" dirty="0">
              <a:solidFill>
                <a:srgbClr val="FFFF0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digilander.libero.it/verdecammina/tempi_di_degrado_sigaretta.gif"/>
          <p:cNvPicPr>
            <a:picLocks noChangeAspect="1" noChangeArrowheads="1"/>
          </p:cNvPicPr>
          <p:nvPr/>
        </p:nvPicPr>
        <p:blipFill>
          <a:blip r:embed="rId2" cstate="print"/>
          <a:srcRect/>
          <a:stretch>
            <a:fillRect/>
          </a:stretch>
        </p:blipFill>
        <p:spPr bwMode="auto">
          <a:xfrm>
            <a:off x="7496547" y="4542594"/>
            <a:ext cx="2471489" cy="2126766"/>
          </a:xfrm>
          <a:prstGeom prst="rect">
            <a:avLst/>
          </a:prstGeom>
          <a:noFill/>
        </p:spPr>
      </p:pic>
      <p:sp>
        <p:nvSpPr>
          <p:cNvPr id="2" name="Rettangolo 1"/>
          <p:cNvSpPr/>
          <p:nvPr/>
        </p:nvSpPr>
        <p:spPr>
          <a:xfrm>
            <a:off x="248219" y="1032069"/>
            <a:ext cx="9793088" cy="461665"/>
          </a:xfrm>
          <a:prstGeom prst="rect">
            <a:avLst/>
          </a:prstGeom>
        </p:spPr>
        <p:txBody>
          <a:bodyPr wrap="square">
            <a:spAutoFit/>
          </a:bodyPr>
          <a:lstStyle/>
          <a:p>
            <a:pPr algn="ctr"/>
            <a:r>
              <a:rPr lang="en-US" sz="2400" b="1" dirty="0"/>
              <a:t>World-wide it is estimated that 250 </a:t>
            </a:r>
            <a:r>
              <a:rPr lang="en-US" sz="2400" b="1" dirty="0" smtClean="0"/>
              <a:t>million</a:t>
            </a:r>
            <a:r>
              <a:rPr lang="en-US" sz="2400" b="1" dirty="0"/>
              <a:t> </a:t>
            </a:r>
            <a:r>
              <a:rPr lang="it-IT" sz="2400" b="1" dirty="0" err="1" smtClean="0"/>
              <a:t>women</a:t>
            </a:r>
            <a:r>
              <a:rPr lang="it-IT" sz="2400" b="1" dirty="0" smtClean="0"/>
              <a:t> </a:t>
            </a:r>
            <a:r>
              <a:rPr lang="it-IT" sz="2400" b="1" dirty="0"/>
              <a:t>are </a:t>
            </a:r>
            <a:r>
              <a:rPr lang="it-IT" sz="2400" b="1" dirty="0" err="1"/>
              <a:t>daily</a:t>
            </a:r>
            <a:r>
              <a:rPr lang="it-IT" sz="2400" b="1" dirty="0"/>
              <a:t> </a:t>
            </a:r>
            <a:r>
              <a:rPr lang="it-IT" sz="2400" b="1" dirty="0" err="1"/>
              <a:t>smokers</a:t>
            </a:r>
            <a:endParaRPr lang="it-IT" sz="2400" b="1" dirty="0"/>
          </a:p>
        </p:txBody>
      </p:sp>
      <p:sp>
        <p:nvSpPr>
          <p:cNvPr id="4" name="Rectangle 2"/>
          <p:cNvSpPr>
            <a:spLocks noChangeArrowheads="1"/>
          </p:cNvSpPr>
          <p:nvPr/>
        </p:nvSpPr>
        <p:spPr bwMode="auto">
          <a:xfrm>
            <a:off x="443717" y="278307"/>
            <a:ext cx="9391972" cy="533400"/>
          </a:xfrm>
          <a:prstGeom prst="rect">
            <a:avLst/>
          </a:prstGeom>
          <a:noFill/>
          <a:ln w="9525">
            <a:noFill/>
            <a:miter lim="800000"/>
            <a:headEnd/>
            <a:tailEnd/>
          </a:ln>
          <a:effectLst/>
        </p:spPr>
        <p:txBody>
          <a:bodyPr anchor="ctr"/>
          <a:lstStyle/>
          <a:p>
            <a:pPr algn="ctr">
              <a:defRPr/>
            </a:pPr>
            <a:r>
              <a:rPr lang="it-IT" sz="4400" b="1" dirty="0" smtClean="0">
                <a:solidFill>
                  <a:srgbClr val="FFFF00"/>
                </a:solidFill>
                <a:effectLst>
                  <a:outerShdw blurRad="38100" dist="38100" dir="2700000" algn="tl">
                    <a:srgbClr val="000000"/>
                  </a:outerShdw>
                </a:effectLst>
              </a:rPr>
              <a:t>Tabagismo </a:t>
            </a:r>
            <a:r>
              <a:rPr lang="it-IT" sz="4400" b="1" dirty="0" smtClean="0">
                <a:solidFill>
                  <a:srgbClr val="FFFF00"/>
                </a:solidFill>
                <a:effectLst>
                  <a:outerShdw blurRad="38100" dist="38100" dir="2700000" algn="tl">
                    <a:srgbClr val="000000"/>
                  </a:outerShdw>
                </a:effectLst>
                <a:latin typeface="+mn-lt"/>
              </a:rPr>
              <a:t>e infertilità femminile</a:t>
            </a:r>
            <a:endParaRPr lang="it-IT" sz="6000" dirty="0">
              <a:solidFill>
                <a:srgbClr val="FFFF00"/>
              </a:solidFill>
              <a:latin typeface="+mn-lt"/>
            </a:endParaRPr>
          </a:p>
        </p:txBody>
      </p:sp>
      <p:sp>
        <p:nvSpPr>
          <p:cNvPr id="5" name="CasellaDiTesto 4"/>
          <p:cNvSpPr txBox="1"/>
          <p:nvPr/>
        </p:nvSpPr>
        <p:spPr>
          <a:xfrm>
            <a:off x="462980" y="1556792"/>
            <a:ext cx="9289032" cy="830997"/>
          </a:xfrm>
          <a:prstGeom prst="rect">
            <a:avLst/>
          </a:prstGeom>
          <a:gradFill flip="none" rotWithShape="1">
            <a:gsLst>
              <a:gs pos="0">
                <a:srgbClr val="002060"/>
              </a:gs>
              <a:gs pos="50000">
                <a:schemeClr val="accent2">
                  <a:lumMod val="75000"/>
                </a:schemeClr>
              </a:gs>
              <a:gs pos="100000">
                <a:srgbClr val="002060"/>
              </a:gs>
            </a:gsLst>
            <a:path path="rect">
              <a:fillToRect l="50000" t="50000" r="50000" b="50000"/>
            </a:path>
            <a:tileRect/>
          </a:gradFill>
          <a:ln>
            <a:solidFill>
              <a:srgbClr val="FFFF00"/>
            </a:solidFill>
          </a:ln>
        </p:spPr>
        <p:txBody>
          <a:bodyPr wrap="square" rtlCol="0">
            <a:spAutoFit/>
          </a:bodyPr>
          <a:lstStyle/>
          <a:p>
            <a:pPr algn="ctr"/>
            <a:r>
              <a:rPr lang="it-IT" sz="2400" dirty="0" smtClean="0"/>
              <a:t>Il fumo di sigaretta è associato a un effetto negativo sulla funzione ovarica che è prolungato e dose dipendente</a:t>
            </a:r>
            <a:endParaRPr lang="it-IT" sz="2400" dirty="0"/>
          </a:p>
        </p:txBody>
      </p:sp>
      <p:sp>
        <p:nvSpPr>
          <p:cNvPr id="6" name="Rettangolo 5"/>
          <p:cNvSpPr/>
          <p:nvPr/>
        </p:nvSpPr>
        <p:spPr>
          <a:xfrm>
            <a:off x="330633" y="2564904"/>
            <a:ext cx="9505056" cy="3785652"/>
          </a:xfrm>
          <a:prstGeom prst="rect">
            <a:avLst/>
          </a:prstGeom>
        </p:spPr>
        <p:txBody>
          <a:bodyPr wrap="square">
            <a:spAutoFit/>
          </a:bodyPr>
          <a:lstStyle/>
          <a:p>
            <a:pPr marL="342900" indent="-342900">
              <a:buFont typeface="Arial" pitchFamily="34" charset="0"/>
              <a:buChar char="•"/>
            </a:pPr>
            <a:r>
              <a:rPr lang="en-US" sz="2400" dirty="0" err="1" smtClean="0"/>
              <a:t>Prematura</a:t>
            </a:r>
            <a:r>
              <a:rPr lang="en-US" sz="2400" dirty="0" smtClean="0"/>
              <a:t> </a:t>
            </a:r>
            <a:r>
              <a:rPr lang="en-US" sz="2400" dirty="0" err="1" smtClean="0"/>
              <a:t>riduzione</a:t>
            </a:r>
            <a:r>
              <a:rPr lang="en-US" sz="2400" dirty="0" smtClean="0"/>
              <a:t> </a:t>
            </a:r>
            <a:r>
              <a:rPr lang="en-US" sz="2400" dirty="0" err="1" smtClean="0"/>
              <a:t>della</a:t>
            </a:r>
            <a:r>
              <a:rPr lang="en-US" sz="2400" dirty="0" smtClean="0"/>
              <a:t> </a:t>
            </a:r>
            <a:r>
              <a:rPr lang="en-US" sz="2400" dirty="0" err="1" smtClean="0"/>
              <a:t>riserva</a:t>
            </a:r>
            <a:r>
              <a:rPr lang="en-US" sz="2400" dirty="0" smtClean="0"/>
              <a:t> </a:t>
            </a:r>
            <a:r>
              <a:rPr lang="en-US" sz="2400" dirty="0" err="1" smtClean="0"/>
              <a:t>ovarica</a:t>
            </a:r>
            <a:r>
              <a:rPr lang="en-US" sz="2400" dirty="0" smtClean="0"/>
              <a:t> con </a:t>
            </a:r>
            <a:r>
              <a:rPr lang="en-US" sz="2400" dirty="0" err="1" smtClean="0"/>
              <a:t>menopausa</a:t>
            </a:r>
            <a:r>
              <a:rPr lang="en-US" sz="2400" dirty="0" smtClean="0"/>
              <a:t> </a:t>
            </a:r>
            <a:r>
              <a:rPr lang="en-US" sz="2400" dirty="0" err="1" smtClean="0"/>
              <a:t>anticipata</a:t>
            </a:r>
            <a:r>
              <a:rPr lang="en-US" sz="2400" dirty="0" smtClean="0"/>
              <a:t> </a:t>
            </a:r>
            <a:r>
              <a:rPr lang="en-US" sz="2400" dirty="0" err="1" smtClean="0"/>
              <a:t>di</a:t>
            </a:r>
            <a:r>
              <a:rPr lang="en-US" sz="2400" dirty="0" smtClean="0"/>
              <a:t> 1-4 </a:t>
            </a:r>
            <a:r>
              <a:rPr lang="en-US" sz="2400" dirty="0" err="1" smtClean="0"/>
              <a:t>aa</a:t>
            </a:r>
            <a:endParaRPr lang="en-US" sz="2400" dirty="0" smtClean="0"/>
          </a:p>
          <a:p>
            <a:pPr marL="342900" indent="-342900">
              <a:buFont typeface="Arial" pitchFamily="34" charset="0"/>
              <a:buChar char="•"/>
            </a:pPr>
            <a:r>
              <a:rPr lang="en-US" sz="2400" dirty="0" err="1" smtClean="0"/>
              <a:t>Valori</a:t>
            </a:r>
            <a:r>
              <a:rPr lang="en-US" sz="2400" dirty="0" smtClean="0"/>
              <a:t> </a:t>
            </a:r>
            <a:r>
              <a:rPr lang="en-US" sz="2400" dirty="0" err="1" smtClean="0"/>
              <a:t>di</a:t>
            </a:r>
            <a:r>
              <a:rPr lang="en-US" sz="2400" dirty="0" smtClean="0"/>
              <a:t> FSH </a:t>
            </a:r>
            <a:r>
              <a:rPr lang="en-US" sz="2400" dirty="0" err="1" smtClean="0"/>
              <a:t>basale</a:t>
            </a:r>
            <a:r>
              <a:rPr lang="en-US" sz="2400" dirty="0" smtClean="0"/>
              <a:t> </a:t>
            </a:r>
            <a:r>
              <a:rPr lang="en-US" sz="2400" dirty="0" err="1" smtClean="0"/>
              <a:t>elevato</a:t>
            </a:r>
            <a:endParaRPr lang="en-US" sz="2400" dirty="0" smtClean="0"/>
          </a:p>
          <a:p>
            <a:pPr marL="342900" indent="-342900">
              <a:buFont typeface="Arial" pitchFamily="34" charset="0"/>
              <a:buChar char="•"/>
            </a:pPr>
            <a:r>
              <a:rPr lang="en-US" sz="2400" dirty="0" err="1" smtClean="0"/>
              <a:t>Peggiore</a:t>
            </a:r>
            <a:r>
              <a:rPr lang="en-US" sz="2400" dirty="0" smtClean="0"/>
              <a:t> </a:t>
            </a:r>
            <a:r>
              <a:rPr lang="en-US" sz="2400" dirty="0" err="1" smtClean="0"/>
              <a:t>qualità</a:t>
            </a:r>
            <a:r>
              <a:rPr lang="en-US" sz="2400" dirty="0" smtClean="0"/>
              <a:t> </a:t>
            </a:r>
            <a:r>
              <a:rPr lang="en-US" sz="2400" dirty="0" err="1" smtClean="0"/>
              <a:t>ovocitaria</a:t>
            </a:r>
            <a:r>
              <a:rPr lang="en-US" sz="2400" dirty="0" smtClean="0"/>
              <a:t> </a:t>
            </a:r>
            <a:r>
              <a:rPr lang="en-US" sz="2400" dirty="0" err="1" smtClean="0"/>
              <a:t>che</a:t>
            </a:r>
            <a:r>
              <a:rPr lang="en-US" sz="2400" dirty="0" smtClean="0"/>
              <a:t> </a:t>
            </a:r>
            <a:r>
              <a:rPr lang="en-US" sz="2400" dirty="0" err="1" smtClean="0"/>
              <a:t>porta</a:t>
            </a:r>
            <a:r>
              <a:rPr lang="en-US" sz="2400" dirty="0" smtClean="0"/>
              <a:t> </a:t>
            </a:r>
            <a:r>
              <a:rPr lang="en-US" sz="2400" dirty="0" err="1" smtClean="0"/>
              <a:t>i</a:t>
            </a:r>
            <a:r>
              <a:rPr lang="en-US" sz="2400" dirty="0" smtClean="0"/>
              <a:t> </a:t>
            </a:r>
            <a:r>
              <a:rPr lang="en-US" sz="2400" dirty="0" err="1" smtClean="0"/>
              <a:t>gameti</a:t>
            </a:r>
            <a:r>
              <a:rPr lang="en-US" sz="2400" dirty="0" smtClean="0"/>
              <a:t> ad </a:t>
            </a:r>
            <a:r>
              <a:rPr lang="en-US" sz="2400" dirty="0" err="1" smtClean="0"/>
              <a:t>una</a:t>
            </a:r>
            <a:r>
              <a:rPr lang="en-US" sz="2400" dirty="0" smtClean="0"/>
              <a:t> </a:t>
            </a:r>
            <a:r>
              <a:rPr lang="en-US" sz="2400" dirty="0" err="1" smtClean="0"/>
              <a:t>alterata</a:t>
            </a:r>
            <a:r>
              <a:rPr lang="en-US" sz="2400" dirty="0" smtClean="0"/>
              <a:t> </a:t>
            </a:r>
            <a:r>
              <a:rPr lang="en-US" sz="2400" dirty="0" err="1" smtClean="0"/>
              <a:t>fase</a:t>
            </a:r>
            <a:r>
              <a:rPr lang="en-US" sz="2400" dirty="0" smtClean="0"/>
              <a:t> </a:t>
            </a:r>
            <a:r>
              <a:rPr lang="en-US" sz="2400" dirty="0" err="1" smtClean="0"/>
              <a:t>di</a:t>
            </a:r>
            <a:r>
              <a:rPr lang="en-US" sz="2400" dirty="0" smtClean="0"/>
              <a:t> </a:t>
            </a:r>
            <a:r>
              <a:rPr lang="en-US" sz="2400" dirty="0" err="1" smtClean="0"/>
              <a:t>maturazione</a:t>
            </a:r>
            <a:endParaRPr lang="en-US" sz="2400" dirty="0" smtClean="0"/>
          </a:p>
          <a:p>
            <a:pPr marL="342900" indent="-342900">
              <a:buFont typeface="Arial" pitchFamily="34" charset="0"/>
              <a:buChar char="•"/>
            </a:pPr>
            <a:r>
              <a:rPr lang="en-US" sz="2400" dirty="0" err="1" smtClean="0"/>
              <a:t>Concentrazioni</a:t>
            </a:r>
            <a:r>
              <a:rPr lang="en-US" sz="2400" dirty="0" smtClean="0"/>
              <a:t> </a:t>
            </a:r>
            <a:r>
              <a:rPr lang="en-US" sz="2400" dirty="0" err="1" smtClean="0"/>
              <a:t>di</a:t>
            </a:r>
            <a:r>
              <a:rPr lang="en-US" sz="2400" dirty="0" smtClean="0"/>
              <a:t> E2 </a:t>
            </a:r>
            <a:r>
              <a:rPr lang="en-US" sz="2400" dirty="0" err="1" smtClean="0"/>
              <a:t>più</a:t>
            </a:r>
            <a:r>
              <a:rPr lang="en-US" sz="2400" dirty="0" smtClean="0"/>
              <a:t> </a:t>
            </a:r>
            <a:r>
              <a:rPr lang="en-US" sz="2400" dirty="0" err="1" smtClean="0"/>
              <a:t>basse</a:t>
            </a:r>
            <a:r>
              <a:rPr lang="en-US" sz="2400" dirty="0" smtClean="0"/>
              <a:t> </a:t>
            </a:r>
            <a:r>
              <a:rPr lang="en-US" sz="2400" dirty="0" err="1" smtClean="0"/>
              <a:t>nel</a:t>
            </a:r>
            <a:r>
              <a:rPr lang="en-US" sz="2400" dirty="0" smtClean="0"/>
              <a:t> </a:t>
            </a:r>
            <a:r>
              <a:rPr lang="en-US" sz="2400" dirty="0" err="1" smtClean="0"/>
              <a:t>liquido</a:t>
            </a:r>
            <a:r>
              <a:rPr lang="en-US" sz="2400" dirty="0" smtClean="0"/>
              <a:t> </a:t>
            </a:r>
            <a:r>
              <a:rPr lang="en-US" sz="2400" dirty="0" err="1" smtClean="0"/>
              <a:t>follicolare</a:t>
            </a:r>
            <a:r>
              <a:rPr lang="en-US" sz="2400" dirty="0" smtClean="0"/>
              <a:t> e </a:t>
            </a:r>
            <a:r>
              <a:rPr lang="en-US" sz="2400" dirty="0" err="1" smtClean="0"/>
              <a:t>nel</a:t>
            </a:r>
            <a:r>
              <a:rPr lang="en-US" sz="2400" dirty="0" smtClean="0"/>
              <a:t> </a:t>
            </a:r>
            <a:r>
              <a:rPr lang="en-US" sz="2400" dirty="0" err="1" smtClean="0"/>
              <a:t>siero</a:t>
            </a:r>
            <a:endParaRPr lang="en-US" sz="2400" dirty="0" smtClean="0"/>
          </a:p>
          <a:p>
            <a:pPr marL="342900" indent="-342900">
              <a:buFont typeface="Arial" pitchFamily="34" charset="0"/>
              <a:buChar char="•"/>
            </a:pPr>
            <a:r>
              <a:rPr lang="en-US" sz="2400" dirty="0" err="1" smtClean="0"/>
              <a:t>Alterazione</a:t>
            </a:r>
            <a:r>
              <a:rPr lang="en-US" sz="2400" dirty="0" smtClean="0"/>
              <a:t> </a:t>
            </a:r>
            <a:r>
              <a:rPr lang="en-US" sz="2400" dirty="0" err="1" smtClean="0"/>
              <a:t>della</a:t>
            </a:r>
            <a:r>
              <a:rPr lang="en-US" sz="2400" dirty="0" smtClean="0"/>
              <a:t> </a:t>
            </a:r>
            <a:r>
              <a:rPr lang="en-US" sz="2400" dirty="0" err="1" smtClean="0"/>
              <a:t>follicologenesi</a:t>
            </a:r>
            <a:r>
              <a:rPr lang="en-US" sz="2400" dirty="0" smtClean="0"/>
              <a:t> </a:t>
            </a:r>
            <a:r>
              <a:rPr lang="en-US" sz="2400" dirty="0" err="1" smtClean="0"/>
              <a:t>che</a:t>
            </a:r>
            <a:r>
              <a:rPr lang="en-US" sz="2400" dirty="0" smtClean="0"/>
              <a:t> </a:t>
            </a:r>
            <a:r>
              <a:rPr lang="en-US" sz="2400" dirty="0" err="1" smtClean="0"/>
              <a:t>crea</a:t>
            </a:r>
            <a:r>
              <a:rPr lang="en-US" sz="2400" dirty="0" smtClean="0"/>
              <a:t> stress </a:t>
            </a:r>
            <a:r>
              <a:rPr lang="en-US" sz="2400" dirty="0" err="1" smtClean="0"/>
              <a:t>ossidativo</a:t>
            </a:r>
            <a:r>
              <a:rPr lang="en-US" sz="2400" dirty="0" smtClean="0"/>
              <a:t> </a:t>
            </a:r>
            <a:r>
              <a:rPr lang="en-US" sz="2400" dirty="0" err="1" smtClean="0"/>
              <a:t>nell’ambiente</a:t>
            </a:r>
            <a:r>
              <a:rPr lang="en-US" sz="2400" dirty="0" smtClean="0"/>
              <a:t> del </a:t>
            </a:r>
            <a:r>
              <a:rPr lang="en-US" sz="2400" dirty="0" err="1" smtClean="0"/>
              <a:t>follicolo</a:t>
            </a:r>
            <a:r>
              <a:rPr lang="en-US" sz="2400" dirty="0" smtClean="0"/>
              <a:t> </a:t>
            </a:r>
            <a:r>
              <a:rPr lang="en-US" sz="2400" dirty="0" err="1" smtClean="0"/>
              <a:t>dominante</a:t>
            </a:r>
            <a:endParaRPr lang="en-US" sz="2400" dirty="0" smtClean="0"/>
          </a:p>
          <a:p>
            <a:pPr marL="342900" indent="-342900">
              <a:buFont typeface="Arial" pitchFamily="34" charset="0"/>
              <a:buChar char="•"/>
            </a:pPr>
            <a:r>
              <a:rPr lang="en-US" sz="2400" dirty="0" err="1" smtClean="0"/>
              <a:t>Ridotti</a:t>
            </a:r>
            <a:r>
              <a:rPr lang="en-US" sz="2400" dirty="0" smtClean="0"/>
              <a:t> </a:t>
            </a:r>
            <a:r>
              <a:rPr lang="en-US" sz="2400" dirty="0" err="1" smtClean="0"/>
              <a:t>tassi</a:t>
            </a:r>
            <a:r>
              <a:rPr lang="en-US" sz="2400" dirty="0" smtClean="0"/>
              <a:t> </a:t>
            </a:r>
            <a:r>
              <a:rPr lang="en-US" sz="2400" dirty="0" err="1" smtClean="0"/>
              <a:t>di</a:t>
            </a:r>
            <a:r>
              <a:rPr lang="en-US" sz="2400" dirty="0" smtClean="0"/>
              <a:t> </a:t>
            </a:r>
            <a:r>
              <a:rPr lang="en-US" sz="2400" dirty="0" err="1" smtClean="0"/>
              <a:t>impianto</a:t>
            </a:r>
            <a:r>
              <a:rPr lang="en-US" sz="2400" dirty="0" smtClean="0"/>
              <a:t> </a:t>
            </a:r>
          </a:p>
          <a:p>
            <a:pPr marL="342900" indent="-342900">
              <a:buFont typeface="Arial" pitchFamily="34" charset="0"/>
              <a:buChar char="•"/>
            </a:pPr>
            <a:r>
              <a:rPr lang="en-US" sz="2400" dirty="0" err="1" smtClean="0"/>
              <a:t>Effetti</a:t>
            </a:r>
            <a:r>
              <a:rPr lang="en-US" sz="2400" dirty="0" smtClean="0"/>
              <a:t> </a:t>
            </a:r>
            <a:r>
              <a:rPr lang="en-US" sz="2400" dirty="0" err="1" smtClean="0"/>
              <a:t>negativi</a:t>
            </a:r>
            <a:r>
              <a:rPr lang="en-US" sz="2400" dirty="0" smtClean="0"/>
              <a:t> a </a:t>
            </a:r>
            <a:r>
              <a:rPr lang="en-US" sz="2400" dirty="0" err="1" smtClean="0"/>
              <a:t>livello</a:t>
            </a:r>
            <a:r>
              <a:rPr lang="en-US" sz="2400" dirty="0"/>
              <a:t> </a:t>
            </a:r>
            <a:r>
              <a:rPr lang="en-US" sz="2400" dirty="0" err="1" smtClean="0"/>
              <a:t>utero-tubarico</a:t>
            </a:r>
            <a:endParaRPr lang="it-IT" sz="2400" dirty="0"/>
          </a:p>
        </p:txBody>
      </p:sp>
    </p:spTree>
    <p:extLst>
      <p:ext uri="{BB962C8B-B14F-4D97-AF65-F5344CB8AC3E}">
        <p14:creationId xmlns:p14="http://schemas.microsoft.com/office/powerpoint/2010/main" xmlns="" val="492070065"/>
      </p:ext>
    </p:extLst>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941" y="260648"/>
            <a:ext cx="927735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03940" y="755948"/>
            <a:ext cx="1009650"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uppo 5"/>
          <p:cNvGrpSpPr/>
          <p:nvPr/>
        </p:nvGrpSpPr>
        <p:grpSpPr>
          <a:xfrm>
            <a:off x="174948" y="2132856"/>
            <a:ext cx="9909393" cy="2808312"/>
            <a:chOff x="174948" y="2348880"/>
            <a:chExt cx="9909393" cy="2808312"/>
          </a:xfrm>
        </p:grpSpPr>
        <p:grpSp>
          <p:nvGrpSpPr>
            <p:cNvPr id="5" name="Gruppo 4"/>
            <p:cNvGrpSpPr/>
            <p:nvPr/>
          </p:nvGrpSpPr>
          <p:grpSpPr>
            <a:xfrm>
              <a:off x="174948" y="2348880"/>
              <a:ext cx="9909393" cy="2808312"/>
              <a:chOff x="58643" y="2348880"/>
              <a:chExt cx="9909393" cy="2808312"/>
            </a:xfrm>
          </p:grpSpPr>
          <p:grpSp>
            <p:nvGrpSpPr>
              <p:cNvPr id="2" name="Gruppo 1"/>
              <p:cNvGrpSpPr/>
              <p:nvPr/>
            </p:nvGrpSpPr>
            <p:grpSpPr>
              <a:xfrm>
                <a:off x="58643" y="2348880"/>
                <a:ext cx="9909393" cy="2808312"/>
                <a:chOff x="58643" y="2854036"/>
                <a:chExt cx="8683575" cy="2303156"/>
              </a:xfrm>
            </p:grpSpPr>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475" r="26216"/>
                <a:stretch/>
              </p:blipFill>
              <p:spPr bwMode="auto">
                <a:xfrm>
                  <a:off x="58643" y="2854036"/>
                  <a:ext cx="2435176" cy="230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6638" r="18564"/>
                <a:stretch/>
              </p:blipFill>
              <p:spPr bwMode="auto">
                <a:xfrm>
                  <a:off x="2493819" y="2854036"/>
                  <a:ext cx="2860801" cy="230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6638" r="10660"/>
                <a:stretch/>
              </p:blipFill>
              <p:spPr bwMode="auto">
                <a:xfrm>
                  <a:off x="5354620" y="2854036"/>
                  <a:ext cx="3387598" cy="230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Rettangolo 2"/>
              <p:cNvSpPr/>
              <p:nvPr/>
            </p:nvSpPr>
            <p:spPr>
              <a:xfrm>
                <a:off x="9247956" y="2348880"/>
                <a:ext cx="7200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5791572" y="2348880"/>
                <a:ext cx="4320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03940" y="2411929"/>
              <a:ext cx="888107" cy="1170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Rettangolo 6"/>
          <p:cNvSpPr/>
          <p:nvPr/>
        </p:nvSpPr>
        <p:spPr>
          <a:xfrm>
            <a:off x="128623" y="5040886"/>
            <a:ext cx="10113590" cy="1785104"/>
          </a:xfrm>
          <a:prstGeom prst="rect">
            <a:avLst/>
          </a:prstGeom>
          <a:ln>
            <a:solidFill>
              <a:srgbClr val="FF0066"/>
            </a:solidFill>
          </a:ln>
        </p:spPr>
        <p:txBody>
          <a:bodyPr wrap="square">
            <a:spAutoFit/>
          </a:bodyPr>
          <a:lstStyle/>
          <a:p>
            <a:pPr algn="ctr"/>
            <a:r>
              <a:rPr lang="it-IT" sz="2200" b="1" dirty="0"/>
              <a:t>B[a]P treatment </a:t>
            </a:r>
            <a:r>
              <a:rPr lang="en-US" sz="2200" b="1" dirty="0"/>
              <a:t>inhibited (p &lt; 0.05) </a:t>
            </a:r>
            <a:r>
              <a:rPr lang="en-US" sz="2200" b="1" dirty="0" err="1"/>
              <a:t>antral</a:t>
            </a:r>
            <a:r>
              <a:rPr lang="en-US" sz="2200" b="1" dirty="0"/>
              <a:t> follicle development, decreased estradiol output and follicle survival at the 45.0 </a:t>
            </a:r>
            <a:r>
              <a:rPr lang="en-US" sz="2200" b="1" dirty="0" err="1"/>
              <a:t>ng</a:t>
            </a:r>
            <a:r>
              <a:rPr lang="en-US" sz="2200" b="1" dirty="0"/>
              <a:t>/ml dose; B[a]P exposure decreased AMH output overall during </a:t>
            </a:r>
            <a:r>
              <a:rPr lang="en-US" sz="2200" b="1" dirty="0" err="1"/>
              <a:t>preantral</a:t>
            </a:r>
            <a:r>
              <a:rPr lang="en-US" sz="2200" b="1" dirty="0"/>
              <a:t> (p = 0.014) and </a:t>
            </a:r>
            <a:r>
              <a:rPr lang="en-US" sz="2200" b="1" dirty="0" err="1"/>
              <a:t>antral</a:t>
            </a:r>
            <a:r>
              <a:rPr lang="en-US" sz="2200" b="1" dirty="0"/>
              <a:t> (p = 0.026) follicle development but had no effect on progesterone output or oocyte growth and nuclear maturation in surviving follicles. </a:t>
            </a:r>
            <a:endParaRPr lang="it-IT" sz="2200" b="1" dirty="0"/>
          </a:p>
        </p:txBody>
      </p:sp>
      <p:sp>
        <p:nvSpPr>
          <p:cNvPr id="8" name="CasellaDiTesto 7"/>
          <p:cNvSpPr txBox="1"/>
          <p:nvPr/>
        </p:nvSpPr>
        <p:spPr>
          <a:xfrm>
            <a:off x="8379189" y="1043444"/>
            <a:ext cx="652743" cy="369332"/>
          </a:xfrm>
          <a:prstGeom prst="rect">
            <a:avLst/>
          </a:prstGeom>
          <a:noFill/>
        </p:spPr>
        <p:txBody>
          <a:bodyPr wrap="none" rtlCol="0">
            <a:spAutoFit/>
          </a:bodyPr>
          <a:lstStyle/>
          <a:p>
            <a:r>
              <a:rPr lang="it-IT" dirty="0" smtClean="0">
                <a:solidFill>
                  <a:schemeClr val="accent4">
                    <a:lumMod val="95000"/>
                    <a:lumOff val="5000"/>
                  </a:schemeClr>
                </a:solidFill>
              </a:rPr>
              <a:t>2011</a:t>
            </a:r>
            <a:endParaRPr lang="it-IT" dirty="0">
              <a:solidFill>
                <a:schemeClr val="accent4">
                  <a:lumMod val="95000"/>
                  <a:lumOff val="5000"/>
                </a:schemeClr>
              </a:solidFill>
            </a:endParaRPr>
          </a:p>
        </p:txBody>
      </p:sp>
      <p:sp>
        <p:nvSpPr>
          <p:cNvPr id="9" name="Rettangolo 8"/>
          <p:cNvSpPr/>
          <p:nvPr/>
        </p:nvSpPr>
        <p:spPr>
          <a:xfrm>
            <a:off x="120004" y="2998693"/>
            <a:ext cx="9992048" cy="830997"/>
          </a:xfrm>
          <a:prstGeom prst="rect">
            <a:avLst/>
          </a:prstGeom>
          <a:solidFill>
            <a:schemeClr val="accent2">
              <a:lumMod val="50000"/>
            </a:schemeClr>
          </a:solidFill>
          <a:ln w="28575">
            <a:solidFill>
              <a:srgbClr val="FF0066"/>
            </a:solidFill>
          </a:ln>
        </p:spPr>
        <p:txBody>
          <a:bodyPr wrap="square">
            <a:spAutoFit/>
          </a:bodyPr>
          <a:lstStyle/>
          <a:p>
            <a:pPr algn="ctr"/>
            <a:r>
              <a:rPr lang="en-US" sz="2400" b="1" dirty="0"/>
              <a:t>B[a]P is an important toxic component of cigarette smoke that adversely affects follicular development and survival.</a:t>
            </a:r>
            <a:endParaRPr lang="it-IT" sz="2400" b="1" dirty="0"/>
          </a:p>
        </p:txBody>
      </p:sp>
      <p:sp>
        <p:nvSpPr>
          <p:cNvPr id="16" name="Rettangolo arrotondato 15"/>
          <p:cNvSpPr/>
          <p:nvPr/>
        </p:nvSpPr>
        <p:spPr>
          <a:xfrm>
            <a:off x="144016" y="1772816"/>
            <a:ext cx="9968036" cy="3528392"/>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smtClean="0">
                <a:solidFill>
                  <a:schemeClr val="tx2">
                    <a:lumMod val="95000"/>
                    <a:lumOff val="5000"/>
                  </a:schemeClr>
                </a:solidFill>
              </a:rPr>
              <a:t>Le componenti cellulari dei follicoli sono permeabili a sostanze chimiche esogene ed endogene.</a:t>
            </a:r>
          </a:p>
          <a:p>
            <a:r>
              <a:rPr lang="it-IT" sz="2800" dirty="0" smtClean="0">
                <a:solidFill>
                  <a:schemeClr val="tx2">
                    <a:lumMod val="95000"/>
                    <a:lumOff val="5000"/>
                  </a:schemeClr>
                </a:solidFill>
              </a:rPr>
              <a:t>La </a:t>
            </a:r>
            <a:r>
              <a:rPr lang="it-IT" sz="2800" dirty="0" err="1" smtClean="0">
                <a:solidFill>
                  <a:schemeClr val="tx2">
                    <a:lumMod val="95000"/>
                    <a:lumOff val="5000"/>
                  </a:schemeClr>
                </a:solidFill>
              </a:rPr>
              <a:t>cotinina</a:t>
            </a:r>
            <a:r>
              <a:rPr lang="it-IT" sz="2800" dirty="0" smtClean="0">
                <a:solidFill>
                  <a:schemeClr val="tx2">
                    <a:lumMod val="95000"/>
                    <a:lumOff val="5000"/>
                  </a:schemeClr>
                </a:solidFill>
              </a:rPr>
              <a:t> e il benzopirene sono stati trovati  nelle cellule della granulosa in relazione alla quantità presente nel liquido follicolare con possibili effetti di alterazione della maturazione </a:t>
            </a:r>
            <a:r>
              <a:rPr lang="it-IT" sz="2800" dirty="0" err="1" smtClean="0">
                <a:solidFill>
                  <a:schemeClr val="tx2">
                    <a:lumMod val="95000"/>
                    <a:lumOff val="5000"/>
                  </a:schemeClr>
                </a:solidFill>
              </a:rPr>
              <a:t>ovocitaria</a:t>
            </a:r>
            <a:r>
              <a:rPr lang="it-IT" sz="2800" dirty="0" smtClean="0">
                <a:solidFill>
                  <a:schemeClr val="tx2">
                    <a:lumMod val="95000"/>
                    <a:lumOff val="5000"/>
                  </a:schemeClr>
                </a:solidFill>
              </a:rPr>
              <a:t> e quindi embrionaria.</a:t>
            </a:r>
          </a:p>
          <a:p>
            <a:pPr algn="ctr"/>
            <a:endParaRPr lang="it-IT" dirty="0"/>
          </a:p>
        </p:txBody>
      </p:sp>
    </p:spTree>
    <p:extLst>
      <p:ext uri="{BB962C8B-B14F-4D97-AF65-F5344CB8AC3E}">
        <p14:creationId xmlns:p14="http://schemas.microsoft.com/office/powerpoint/2010/main" xmlns="" val="2520590755"/>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962025" y="115888"/>
            <a:ext cx="83629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sz="4400" b="1">
                <a:solidFill>
                  <a:srgbClr val="FFFF00"/>
                </a:solidFill>
                <a:latin typeface="Garamond" pitchFamily="18" charset="0"/>
              </a:rPr>
              <a:t>Infertilità</a:t>
            </a:r>
          </a:p>
        </p:txBody>
      </p:sp>
      <p:pic>
        <p:nvPicPr>
          <p:cNvPr id="4099" name="Immagine 9" descr="grafico 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2800350"/>
            <a:ext cx="5743575" cy="391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Immagine 10" descr="grafico 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2500313"/>
            <a:ext cx="5141913"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asellaDiTesto 5"/>
          <p:cNvSpPr txBox="1">
            <a:spLocks noChangeArrowheads="1"/>
          </p:cNvSpPr>
          <p:nvPr/>
        </p:nvSpPr>
        <p:spPr bwMode="auto">
          <a:xfrm>
            <a:off x="1012825" y="1119188"/>
            <a:ext cx="8310563" cy="2022475"/>
          </a:xfrm>
          <a:prstGeom prst="rect">
            <a:avLst/>
          </a:prstGeom>
          <a:solidFill>
            <a:schemeClr val="bg1"/>
          </a:solidFill>
          <a:ln w="38100" algn="ctr">
            <a:solidFill>
              <a:srgbClr val="FF66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it-IT" sz="2800" b="1" dirty="0">
                <a:solidFill>
                  <a:schemeClr val="accent2">
                    <a:lumMod val="50000"/>
                  </a:schemeClr>
                </a:solidFill>
                <a:latin typeface="Garamond" pitchFamily="18" charset="0"/>
              </a:rPr>
              <a:t>“L’infertilità è definita come l’incapacità, </a:t>
            </a:r>
          </a:p>
          <a:p>
            <a:pPr algn="ctr" eaLnBrk="1" hangingPunct="1">
              <a:lnSpc>
                <a:spcPct val="150000"/>
              </a:lnSpc>
            </a:pPr>
            <a:r>
              <a:rPr lang="it-IT" sz="2800" b="1" dirty="0">
                <a:solidFill>
                  <a:schemeClr val="accent2">
                    <a:lumMod val="50000"/>
                  </a:schemeClr>
                </a:solidFill>
                <a:latin typeface="Garamond" pitchFamily="18" charset="0"/>
              </a:rPr>
              <a:t>da parte di una coppia, di ottenere una gravidanza dopo un anno di rapporti non protetti”  </a:t>
            </a:r>
            <a:r>
              <a:rPr lang="it-IT" sz="1600" b="1" dirty="0">
                <a:solidFill>
                  <a:schemeClr val="accent2">
                    <a:lumMod val="50000"/>
                  </a:schemeClr>
                </a:solidFill>
                <a:latin typeface="Garamond" pitchFamily="18" charset="0"/>
              </a:rPr>
              <a:t>WHO (1999)</a:t>
            </a:r>
            <a:endParaRPr lang="it-IT" sz="2800" b="1" dirty="0">
              <a:solidFill>
                <a:schemeClr val="accent2">
                  <a:lumMod val="50000"/>
                </a:schemeClr>
              </a:solidFill>
              <a:latin typeface="Garamond" pitchFamily="18" charset="0"/>
            </a:endParaRPr>
          </a:p>
          <a:p>
            <a:pPr algn="ctr" eaLnBrk="1" hangingPunct="1">
              <a:lnSpc>
                <a:spcPct val="150000"/>
              </a:lnSpc>
              <a:spcAft>
                <a:spcPts val="1200"/>
              </a:spcAft>
            </a:pPr>
            <a:endParaRPr lang="it-IT" sz="2800" dirty="0">
              <a:solidFill>
                <a:schemeClr val="accent2">
                  <a:lumMod val="50000"/>
                </a:schemeClr>
              </a:solidFill>
              <a:latin typeface="Garamond" pitchFamily="18" charset="0"/>
            </a:endParaRPr>
          </a:p>
        </p:txBody>
      </p:sp>
      <p:sp>
        <p:nvSpPr>
          <p:cNvPr id="2" name="Rettangolo 1"/>
          <p:cNvSpPr/>
          <p:nvPr/>
        </p:nvSpPr>
        <p:spPr>
          <a:xfrm>
            <a:off x="5013339" y="5918837"/>
            <a:ext cx="2232248" cy="432048"/>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107027223"/>
      </p:ext>
    </p:extLst>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833688" y="2997200"/>
            <a:ext cx="184150" cy="361950"/>
          </a:xfrm>
          <a:prstGeom prst="rect">
            <a:avLst/>
          </a:prstGeom>
          <a:noFill/>
          <a:ln w="9525">
            <a:noFill/>
            <a:miter lim="800000"/>
            <a:headEnd/>
            <a:tailEnd/>
          </a:ln>
        </p:spPr>
        <p:txBody>
          <a:bodyPr wrap="none">
            <a:spAutoFit/>
          </a:bodyPr>
          <a:lstStyle/>
          <a:p>
            <a:pPr algn="ctr" eaLnBrk="0" hangingPunct="0">
              <a:lnSpc>
                <a:spcPct val="120000"/>
              </a:lnSpc>
            </a:pPr>
            <a:endParaRPr lang="en-US" sz="1600"/>
          </a:p>
        </p:txBody>
      </p:sp>
      <p:sp>
        <p:nvSpPr>
          <p:cNvPr id="33795" name="Rectangle 5"/>
          <p:cNvSpPr>
            <a:spLocks noGrp="1" noChangeArrowheads="1"/>
          </p:cNvSpPr>
          <p:nvPr>
            <p:ph type="title" idx="4294967295"/>
          </p:nvPr>
        </p:nvSpPr>
        <p:spPr>
          <a:xfrm>
            <a:off x="792038" y="0"/>
            <a:ext cx="8743950" cy="811213"/>
          </a:xfrm>
          <a:noFill/>
        </p:spPr>
        <p:txBody>
          <a:bodyPr/>
          <a:lstStyle/>
          <a:p>
            <a:pPr eaLnBrk="1" hangingPunct="1"/>
            <a:r>
              <a:rPr lang="it-IT" dirty="0" smtClean="0">
                <a:solidFill>
                  <a:srgbClr val="FFFF00"/>
                </a:solidFill>
              </a:rPr>
              <a:t>Indagini diagnostiche</a:t>
            </a:r>
            <a:endParaRPr lang="it-IT" dirty="0" smtClean="0">
              <a:solidFill>
                <a:schemeClr val="bg2"/>
              </a:solidFill>
            </a:endParaRPr>
          </a:p>
        </p:txBody>
      </p:sp>
      <p:sp>
        <p:nvSpPr>
          <p:cNvPr id="33797" name="Rectangle 7"/>
          <p:cNvSpPr>
            <a:spLocks noGrp="1" noChangeArrowheads="1"/>
          </p:cNvSpPr>
          <p:nvPr>
            <p:ph type="body" sz="half" idx="4294967295"/>
          </p:nvPr>
        </p:nvSpPr>
        <p:spPr>
          <a:xfrm>
            <a:off x="2823475" y="837455"/>
            <a:ext cx="4392487" cy="5903913"/>
          </a:xfr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solidFill>
              <a:schemeClr val="bg1"/>
            </a:solidFill>
          </a:ln>
        </p:spPr>
        <p:txBody>
          <a:bodyPr/>
          <a:lstStyle/>
          <a:p>
            <a:pPr eaLnBrk="1" hangingPunct="1">
              <a:lnSpc>
                <a:spcPct val="120000"/>
              </a:lnSpc>
              <a:buNone/>
            </a:pPr>
            <a:r>
              <a:rPr lang="it-IT" sz="2400" dirty="0" smtClean="0">
                <a:solidFill>
                  <a:schemeClr val="bg1"/>
                </a:solidFill>
              </a:rPr>
              <a:t>Anamnesi</a:t>
            </a:r>
          </a:p>
          <a:p>
            <a:pPr eaLnBrk="1" hangingPunct="1">
              <a:lnSpc>
                <a:spcPct val="120000"/>
              </a:lnSpc>
              <a:buNone/>
            </a:pPr>
            <a:r>
              <a:rPr lang="it-IT" b="1" i="1" dirty="0" smtClean="0">
                <a:solidFill>
                  <a:srgbClr val="FFFF00"/>
                </a:solidFill>
              </a:rPr>
              <a:t> </a:t>
            </a:r>
            <a:r>
              <a:rPr lang="it-IT" b="1" i="1" dirty="0" err="1" smtClean="0">
                <a:solidFill>
                  <a:srgbClr val="FFFF00"/>
                </a:solidFill>
              </a:rPr>
              <a:t>I°</a:t>
            </a:r>
            <a:r>
              <a:rPr lang="it-IT" b="1" i="1" dirty="0" smtClean="0">
                <a:solidFill>
                  <a:srgbClr val="FFFF00"/>
                </a:solidFill>
              </a:rPr>
              <a:t> livello</a:t>
            </a:r>
          </a:p>
          <a:p>
            <a:pPr eaLnBrk="1" hangingPunct="1">
              <a:lnSpc>
                <a:spcPct val="120000"/>
              </a:lnSpc>
              <a:buNone/>
            </a:pPr>
            <a:r>
              <a:rPr lang="it-IT" sz="2400" dirty="0" err="1" smtClean="0">
                <a:solidFill>
                  <a:schemeClr val="bg1"/>
                </a:solidFill>
              </a:rPr>
              <a:t>spermiogramma</a:t>
            </a:r>
            <a:endParaRPr lang="it-IT" sz="2400" dirty="0" smtClean="0">
              <a:solidFill>
                <a:schemeClr val="bg1"/>
              </a:solidFill>
            </a:endParaRPr>
          </a:p>
          <a:p>
            <a:pPr eaLnBrk="1" hangingPunct="1">
              <a:lnSpc>
                <a:spcPct val="120000"/>
              </a:lnSpc>
              <a:buNone/>
            </a:pPr>
            <a:r>
              <a:rPr lang="it-IT" b="1" i="1" dirty="0" err="1" smtClean="0">
                <a:solidFill>
                  <a:srgbClr val="FFFF00"/>
                </a:solidFill>
              </a:rPr>
              <a:t>II°</a:t>
            </a:r>
            <a:r>
              <a:rPr lang="it-IT" b="1" i="1" dirty="0" smtClean="0">
                <a:solidFill>
                  <a:srgbClr val="FFFF00"/>
                </a:solidFill>
              </a:rPr>
              <a:t> livello</a:t>
            </a:r>
          </a:p>
          <a:p>
            <a:pPr eaLnBrk="1" hangingPunct="1">
              <a:lnSpc>
                <a:spcPct val="120000"/>
              </a:lnSpc>
              <a:buFont typeface="Wingdings" pitchFamily="2" charset="2"/>
              <a:buNone/>
            </a:pPr>
            <a:r>
              <a:rPr lang="it-IT" sz="2400" dirty="0" smtClean="0">
                <a:solidFill>
                  <a:schemeClr val="bg1"/>
                </a:solidFill>
              </a:rPr>
              <a:t>Esami ormonali</a:t>
            </a:r>
            <a:r>
              <a:rPr lang="it-IT" sz="2400" dirty="0" smtClean="0"/>
              <a:t>.</a:t>
            </a:r>
          </a:p>
          <a:p>
            <a:pPr eaLnBrk="1" hangingPunct="1">
              <a:lnSpc>
                <a:spcPct val="120000"/>
              </a:lnSpc>
              <a:buFont typeface="Wingdings" pitchFamily="2" charset="2"/>
              <a:buNone/>
            </a:pPr>
            <a:r>
              <a:rPr lang="it-IT" sz="2400" dirty="0" smtClean="0"/>
              <a:t>Visita andrologica</a:t>
            </a:r>
          </a:p>
          <a:p>
            <a:pPr eaLnBrk="1" hangingPunct="1">
              <a:lnSpc>
                <a:spcPct val="120000"/>
              </a:lnSpc>
              <a:buFont typeface="Wingdings" pitchFamily="2" charset="2"/>
              <a:buNone/>
            </a:pPr>
            <a:r>
              <a:rPr lang="it-IT" sz="2400" dirty="0" err="1" smtClean="0"/>
              <a:t>Ecocolordoppler</a:t>
            </a:r>
            <a:r>
              <a:rPr lang="it-IT" sz="2400" dirty="0" smtClean="0"/>
              <a:t> scrotale</a:t>
            </a:r>
          </a:p>
          <a:p>
            <a:pPr eaLnBrk="1" hangingPunct="1">
              <a:lnSpc>
                <a:spcPct val="120000"/>
              </a:lnSpc>
              <a:buFont typeface="Wingdings" pitchFamily="2" charset="2"/>
              <a:buNone/>
            </a:pPr>
            <a:r>
              <a:rPr lang="it-IT" sz="2400" dirty="0" smtClean="0"/>
              <a:t>TEM</a:t>
            </a:r>
          </a:p>
          <a:p>
            <a:pPr eaLnBrk="1" hangingPunct="1">
              <a:lnSpc>
                <a:spcPct val="120000"/>
              </a:lnSpc>
              <a:buFont typeface="Wingdings" pitchFamily="2" charset="2"/>
              <a:buNone/>
            </a:pPr>
            <a:r>
              <a:rPr lang="it-IT" sz="2400" dirty="0" smtClean="0"/>
              <a:t>FISH</a:t>
            </a:r>
          </a:p>
          <a:p>
            <a:pPr eaLnBrk="1" hangingPunct="1">
              <a:lnSpc>
                <a:spcPct val="120000"/>
              </a:lnSpc>
              <a:buFont typeface="Wingdings" pitchFamily="2" charset="2"/>
              <a:buNone/>
            </a:pPr>
            <a:r>
              <a:rPr lang="it-IT" sz="2400" dirty="0" smtClean="0"/>
              <a:t>Ricerca </a:t>
            </a:r>
            <a:r>
              <a:rPr lang="it-IT" sz="2400" dirty="0" err="1" smtClean="0"/>
              <a:t>delezioni</a:t>
            </a:r>
            <a:r>
              <a:rPr lang="it-IT" sz="2400" dirty="0" smtClean="0"/>
              <a:t> cromosoma y</a:t>
            </a:r>
          </a:p>
          <a:p>
            <a:pPr eaLnBrk="1" hangingPunct="1">
              <a:lnSpc>
                <a:spcPct val="120000"/>
              </a:lnSpc>
              <a:buFont typeface="Wingdings" pitchFamily="2" charset="2"/>
              <a:buNone/>
            </a:pPr>
            <a:r>
              <a:rPr lang="it-IT" sz="2400" dirty="0" smtClean="0"/>
              <a:t>Biopsia scrotale</a:t>
            </a:r>
          </a:p>
        </p:txBody>
      </p:sp>
      <p:sp>
        <p:nvSpPr>
          <p:cNvPr id="33798" name="Line 8"/>
          <p:cNvSpPr>
            <a:spLocks noChangeShapeType="1"/>
          </p:cNvSpPr>
          <p:nvPr/>
        </p:nvSpPr>
        <p:spPr bwMode="auto">
          <a:xfrm flipV="1">
            <a:off x="1646238" y="2189163"/>
            <a:ext cx="428625" cy="76200"/>
          </a:xfrm>
          <a:prstGeom prst="line">
            <a:avLst/>
          </a:prstGeom>
          <a:noFill/>
          <a:ln w="9525">
            <a:noFill/>
            <a:round/>
            <a:headEnd/>
            <a:tailEnd/>
          </a:ln>
        </p:spPr>
        <p:txBody>
          <a:bodyPr wrap="none" anchor="ctr"/>
          <a:lstStyle/>
          <a:p>
            <a:endParaRPr lang="it-IT"/>
          </a:p>
        </p:txBody>
      </p:sp>
      <p:grpSp>
        <p:nvGrpSpPr>
          <p:cNvPr id="10" name="Gruppo 17"/>
          <p:cNvGrpSpPr/>
          <p:nvPr/>
        </p:nvGrpSpPr>
        <p:grpSpPr>
          <a:xfrm>
            <a:off x="9178920" y="258286"/>
            <a:ext cx="720080" cy="850986"/>
            <a:chOff x="5072062" y="1911593"/>
            <a:chExt cx="711119" cy="945903"/>
          </a:xfrm>
          <a:effectLst/>
        </p:grpSpPr>
        <p:sp>
          <p:nvSpPr>
            <p:cNvPr id="11" name="Freccia in su 10"/>
            <p:cNvSpPr/>
            <p:nvPr/>
          </p:nvSpPr>
          <p:spPr>
            <a:xfrm rot="2160000">
              <a:off x="5597002" y="1911593"/>
              <a:ext cx="186179" cy="411530"/>
            </a:xfrm>
            <a:prstGeom prst="upArrow">
              <a:avLst/>
            </a:prstGeom>
            <a:solidFill>
              <a:srgbClr val="0066FF"/>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Anello 11"/>
            <p:cNvSpPr/>
            <p:nvPr/>
          </p:nvSpPr>
          <p:spPr>
            <a:xfrm>
              <a:off x="5072062" y="2214554"/>
              <a:ext cx="642942" cy="642942"/>
            </a:xfrm>
            <a:prstGeom prst="donut">
              <a:avLst>
                <a:gd name="adj" fmla="val 13095"/>
              </a:avLst>
            </a:prstGeom>
            <a:solidFill>
              <a:srgbClr val="0066FF"/>
            </a:solidFill>
            <a:ln>
              <a:solidFill>
                <a:srgbClr val="0070C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extLst>
      <p:ext uri="{BB962C8B-B14F-4D97-AF65-F5344CB8AC3E}">
        <p14:creationId xmlns:p14="http://schemas.microsoft.com/office/powerpoint/2010/main" xmlns="" val="2421509051"/>
      </p:ext>
    </p:extLst>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175" y="1844675"/>
            <a:ext cx="10009188" cy="4105275"/>
          </a:xfrm>
          <a:prstGeom prst="rect">
            <a:avLst/>
          </a:prstGeom>
          <a:noFill/>
          <a:ln w="9525">
            <a:solidFill>
              <a:srgbClr val="FF0066"/>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117475" y="188913"/>
            <a:ext cx="10009188" cy="1384300"/>
          </a:xfrm>
          <a:prstGeom prst="rect">
            <a:avLst/>
          </a:prstGeom>
        </p:spPr>
        <p:txBody>
          <a:bodyPr>
            <a:spAutoFit/>
          </a:bodyPr>
          <a:lstStyle/>
          <a:p>
            <a:pPr algn="ctr">
              <a:defRPr/>
            </a:pPr>
            <a:r>
              <a:rPr lang="en-US" sz="2800" b="1" dirty="0">
                <a:solidFill>
                  <a:srgbClr val="FFFF00"/>
                </a:solidFill>
                <a:effectLst>
                  <a:outerShdw blurRad="38100" dist="38100" dir="2700000" algn="tl">
                    <a:srgbClr val="000000">
                      <a:alpha val="43137"/>
                    </a:srgbClr>
                  </a:outerShdw>
                </a:effectLst>
                <a:latin typeface="+mj-lt"/>
              </a:rPr>
              <a:t>Cut-off values for semen variables as published in consecutive WHO manuals and as proposed in the fifth World Health </a:t>
            </a:r>
            <a:r>
              <a:rPr lang="it-IT" sz="2800" b="1" dirty="0">
                <a:solidFill>
                  <a:srgbClr val="FFFF00"/>
                </a:solidFill>
                <a:effectLst>
                  <a:outerShdw blurRad="38100" dist="38100" dir="2700000" algn="tl">
                    <a:srgbClr val="000000">
                      <a:alpha val="43137"/>
                    </a:srgbClr>
                  </a:outerShdw>
                </a:effectLst>
                <a:latin typeface="+mj-lt"/>
              </a:rPr>
              <a:t>Organization (WHO) </a:t>
            </a:r>
            <a:r>
              <a:rPr lang="it-IT" sz="2800" b="1" dirty="0" err="1">
                <a:solidFill>
                  <a:srgbClr val="FFFF00"/>
                </a:solidFill>
                <a:effectLst>
                  <a:outerShdw blurRad="38100" dist="38100" dir="2700000" algn="tl">
                    <a:srgbClr val="000000">
                      <a:alpha val="43137"/>
                    </a:srgbClr>
                  </a:outerShdw>
                </a:effectLst>
                <a:latin typeface="+mj-lt"/>
              </a:rPr>
              <a:t>manual</a:t>
            </a:r>
            <a:endParaRPr lang="it-IT" sz="2800" b="1" dirty="0">
              <a:solidFill>
                <a:srgbClr val="FFFF00"/>
              </a:solidFill>
              <a:effectLst>
                <a:outerShdw blurRad="38100" dist="38100" dir="2700000" algn="tl">
                  <a:srgbClr val="000000">
                    <a:alpha val="43137"/>
                  </a:srgbClr>
                </a:outerShdw>
              </a:effectLst>
              <a:latin typeface="+mj-lt"/>
            </a:endParaRPr>
          </a:p>
        </p:txBody>
      </p:sp>
      <p:sp>
        <p:nvSpPr>
          <p:cNvPr id="4" name="Rettangolo 3"/>
          <p:cNvSpPr/>
          <p:nvPr/>
        </p:nvSpPr>
        <p:spPr>
          <a:xfrm>
            <a:off x="8959850" y="1930400"/>
            <a:ext cx="1079500" cy="266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xmlns="" val="2840912594"/>
      </p:ext>
    </p:extLst>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868589" y="1057960"/>
            <a:ext cx="3003103" cy="1938992"/>
          </a:xfrm>
          <a:prstGeom prst="rect">
            <a:avLst/>
          </a:prstGeom>
          <a:gradFill rotWithShape="0">
            <a:gsLst>
              <a:gs pos="0">
                <a:srgbClr val="3399FF">
                  <a:gamma/>
                  <a:shade val="46275"/>
                  <a:invGamma/>
                </a:srgbClr>
              </a:gs>
              <a:gs pos="100000">
                <a:srgbClr val="3399FF"/>
              </a:gs>
            </a:gsLst>
            <a:lin ang="5400000" scaled="1"/>
          </a:gradFill>
          <a:ln w="9525">
            <a:solidFill>
              <a:schemeClr val="bg1"/>
            </a:solidFill>
            <a:miter lim="800000"/>
            <a:headEnd/>
            <a:tailEnd/>
          </a:ln>
          <a:effectLst/>
        </p:spPr>
        <p:txBody>
          <a:bodyPr wrap="square">
            <a:spAutoFit/>
          </a:bodyPr>
          <a:lstStyle/>
          <a:p>
            <a:pPr algn="ctr" eaLnBrk="0" fontAlgn="auto" hangingPunct="0">
              <a:spcBef>
                <a:spcPts val="0"/>
              </a:spcBef>
              <a:spcAft>
                <a:spcPts val="0"/>
              </a:spcAft>
              <a:defRPr/>
            </a:pPr>
            <a:r>
              <a:rPr lang="it-IT" sz="4000" b="1" i="1" dirty="0">
                <a:solidFill>
                  <a:srgbClr val="FFFF00"/>
                </a:solidFill>
                <a:effectLst>
                  <a:outerShdw blurRad="38100" dist="38100" dir="2700000" algn="tl">
                    <a:srgbClr val="000000"/>
                  </a:outerShdw>
                </a:effectLst>
                <a:latin typeface="+mn-lt"/>
                <a:cs typeface="+mn-cs"/>
              </a:rPr>
              <a:t>CAUSE </a:t>
            </a:r>
            <a:r>
              <a:rPr lang="it-IT" sz="4000" b="1" i="1" dirty="0" smtClean="0">
                <a:solidFill>
                  <a:srgbClr val="FFFF00"/>
                </a:solidFill>
                <a:effectLst>
                  <a:outerShdw blurRad="38100" dist="38100" dir="2700000" algn="tl">
                    <a:srgbClr val="000000"/>
                  </a:outerShdw>
                </a:effectLst>
                <a:latin typeface="+mn-lt"/>
                <a:cs typeface="+mn-cs"/>
              </a:rPr>
              <a:t>DI </a:t>
            </a:r>
            <a:endParaRPr lang="it-IT" sz="4000" b="1" i="1" dirty="0">
              <a:solidFill>
                <a:srgbClr val="FFFF00"/>
              </a:solidFill>
              <a:effectLst>
                <a:outerShdw blurRad="38100" dist="38100" dir="2700000" algn="tl">
                  <a:srgbClr val="000000"/>
                </a:outerShdw>
              </a:effectLst>
              <a:latin typeface="+mn-lt"/>
              <a:cs typeface="+mn-cs"/>
            </a:endParaRPr>
          </a:p>
          <a:p>
            <a:pPr algn="ctr" eaLnBrk="0" fontAlgn="auto" hangingPunct="0">
              <a:spcBef>
                <a:spcPts val="0"/>
              </a:spcBef>
              <a:spcAft>
                <a:spcPts val="0"/>
              </a:spcAft>
              <a:defRPr/>
            </a:pPr>
            <a:r>
              <a:rPr lang="it-IT" sz="4000" b="1" i="1" dirty="0">
                <a:solidFill>
                  <a:srgbClr val="FFFF00"/>
                </a:solidFill>
                <a:effectLst>
                  <a:outerShdw blurRad="38100" dist="38100" dir="2700000" algn="tl">
                    <a:srgbClr val="000000"/>
                  </a:outerShdw>
                </a:effectLst>
                <a:latin typeface="+mn-lt"/>
                <a:cs typeface="+mn-cs"/>
              </a:rPr>
              <a:t>INFERTILITA</a:t>
            </a:r>
            <a:r>
              <a:rPr lang="it-IT" sz="4000" b="1" i="1" dirty="0" smtClean="0">
                <a:solidFill>
                  <a:srgbClr val="FFFF00"/>
                </a:solidFill>
                <a:effectLst>
                  <a:outerShdw blurRad="38100" dist="38100" dir="2700000" algn="tl">
                    <a:srgbClr val="000000"/>
                  </a:outerShdw>
                </a:effectLst>
                <a:latin typeface="+mn-lt"/>
                <a:cs typeface="+mn-cs"/>
              </a:rPr>
              <a:t>’ MASCHILE</a:t>
            </a:r>
            <a:endParaRPr lang="it-IT" dirty="0">
              <a:solidFill>
                <a:srgbClr val="FFFF00"/>
              </a:solidFill>
              <a:latin typeface="+mn-lt"/>
              <a:cs typeface="+mn-cs"/>
            </a:endParaRPr>
          </a:p>
        </p:txBody>
      </p:sp>
      <p:sp>
        <p:nvSpPr>
          <p:cNvPr id="63491" name="Line 3"/>
          <p:cNvSpPr>
            <a:spLocks noChangeShapeType="1"/>
          </p:cNvSpPr>
          <p:nvPr/>
        </p:nvSpPr>
        <p:spPr bwMode="auto">
          <a:xfrm rot="1228716" flipH="1">
            <a:off x="2486025" y="2438400"/>
            <a:ext cx="51435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2" name="Line 4"/>
          <p:cNvSpPr>
            <a:spLocks noChangeShapeType="1"/>
          </p:cNvSpPr>
          <p:nvPr/>
        </p:nvSpPr>
        <p:spPr bwMode="auto">
          <a:xfrm rot="3305132">
            <a:off x="3971925" y="3821296"/>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3" name="Line 5"/>
          <p:cNvSpPr>
            <a:spLocks noChangeShapeType="1"/>
          </p:cNvSpPr>
          <p:nvPr/>
        </p:nvSpPr>
        <p:spPr bwMode="auto">
          <a:xfrm rot="17887197" flipH="1">
            <a:off x="6115050" y="3821296"/>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4" name="Line 6"/>
          <p:cNvSpPr>
            <a:spLocks noChangeShapeType="1"/>
          </p:cNvSpPr>
          <p:nvPr/>
        </p:nvSpPr>
        <p:spPr bwMode="auto">
          <a:xfrm rot="15912324" flipH="1">
            <a:off x="7486650" y="2400300"/>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120839" name="Text Box 7"/>
          <p:cNvSpPr txBox="1">
            <a:spLocks noChangeArrowheads="1"/>
          </p:cNvSpPr>
          <p:nvPr/>
        </p:nvSpPr>
        <p:spPr bwMode="auto">
          <a:xfrm>
            <a:off x="174948" y="3200399"/>
            <a:ext cx="3744416" cy="954107"/>
          </a:xfrm>
          <a:prstGeom prst="rect">
            <a:avLst/>
          </a:prstGeom>
          <a:noFill/>
          <a:ln w="9525">
            <a:solidFill>
              <a:schemeClr val="bg1"/>
            </a:solidFill>
            <a:miter lim="800000"/>
            <a:headEnd/>
            <a:tailEnd/>
          </a:ln>
          <a:effectLst/>
        </p:spPr>
        <p:txBody>
          <a:bodyPr wrap="square">
            <a:spAutoFit/>
          </a:bodyPr>
          <a:lstStyle/>
          <a:p>
            <a:pPr algn="ct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rPr>
              <a:t>Disfunzioni testicolari</a:t>
            </a:r>
            <a:endParaRPr lang="it-IT" sz="2800" b="1" i="1" dirty="0">
              <a:solidFill>
                <a:schemeClr val="bg1"/>
              </a:solidFill>
              <a:effectLst>
                <a:outerShdw blurRad="38100" dist="38100" dir="2700000" algn="tl">
                  <a:srgbClr val="000000"/>
                </a:outerShdw>
              </a:effectLst>
            </a:endParaRPr>
          </a:p>
          <a:p>
            <a:pPr algn="ctr" eaLnBrk="0" fontAlgn="auto" hangingPunct="0">
              <a:spcBef>
                <a:spcPts val="0"/>
              </a:spcBef>
              <a:spcAft>
                <a:spcPts val="0"/>
              </a:spcAft>
              <a:defRPr/>
            </a:pPr>
            <a:r>
              <a:rPr lang="it-IT" sz="2800" b="1" i="1" dirty="0">
                <a:solidFill>
                  <a:schemeClr val="bg1"/>
                </a:solidFill>
                <a:effectLst>
                  <a:outerShdw blurRad="38100" dist="38100" dir="2700000" algn="tl">
                    <a:srgbClr val="000000"/>
                  </a:outerShdw>
                </a:effectLst>
              </a:rPr>
              <a:t>endocrine</a:t>
            </a:r>
          </a:p>
        </p:txBody>
      </p:sp>
      <p:sp>
        <p:nvSpPr>
          <p:cNvPr id="120841" name="Text Box 9"/>
          <p:cNvSpPr txBox="1">
            <a:spLocks noChangeArrowheads="1"/>
          </p:cNvSpPr>
          <p:nvPr/>
        </p:nvSpPr>
        <p:spPr bwMode="auto">
          <a:xfrm>
            <a:off x="5647556" y="4763976"/>
            <a:ext cx="3960440" cy="954107"/>
          </a:xfrm>
          <a:prstGeom prst="rect">
            <a:avLst/>
          </a:prstGeom>
          <a:noFill/>
          <a:ln w="9525">
            <a:solidFill>
              <a:schemeClr val="bg1"/>
            </a:solidFill>
            <a:miter lim="800000"/>
            <a:headEnd/>
            <a:tailEnd/>
          </a:ln>
          <a:effectLst/>
        </p:spPr>
        <p:txBody>
          <a:bodyPr wrap="square">
            <a:spAutoFit/>
          </a:bodyPr>
          <a:lstStyle/>
          <a:p>
            <a:pPr algn="ct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rPr>
              <a:t>Infezioni ghiandole </a:t>
            </a:r>
            <a:endParaRPr lang="it-IT" sz="2800" b="1" i="1" dirty="0">
              <a:solidFill>
                <a:schemeClr val="bg1"/>
              </a:solidFill>
              <a:effectLst>
                <a:outerShdw blurRad="38100" dist="38100" dir="2700000" algn="tl">
                  <a:srgbClr val="000000"/>
                </a:outerShdw>
              </a:effectLst>
            </a:endParaRPr>
          </a:p>
          <a:p>
            <a:pPr algn="ctr" eaLnBrk="0" fontAlgn="auto" hangingPunct="0">
              <a:spcBef>
                <a:spcPts val="0"/>
              </a:spcBef>
              <a:spcAft>
                <a:spcPts val="0"/>
              </a:spcAft>
              <a:defRPr/>
            </a:pPr>
            <a:r>
              <a:rPr lang="it-IT" sz="2800" b="1" i="1" dirty="0">
                <a:solidFill>
                  <a:schemeClr val="bg1"/>
                </a:solidFill>
                <a:effectLst>
                  <a:outerShdw blurRad="38100" dist="38100" dir="2700000" algn="tl">
                    <a:srgbClr val="000000"/>
                  </a:outerShdw>
                </a:effectLst>
              </a:rPr>
              <a:t>“accessorie”</a:t>
            </a:r>
          </a:p>
        </p:txBody>
      </p:sp>
      <p:sp>
        <p:nvSpPr>
          <p:cNvPr id="120842" name="Text Box 10"/>
          <p:cNvSpPr txBox="1">
            <a:spLocks noChangeArrowheads="1"/>
          </p:cNvSpPr>
          <p:nvPr/>
        </p:nvSpPr>
        <p:spPr bwMode="auto">
          <a:xfrm>
            <a:off x="7375748" y="3068960"/>
            <a:ext cx="2657475" cy="1384995"/>
          </a:xfrm>
          <a:prstGeom prst="rect">
            <a:avLst/>
          </a:prstGeom>
          <a:noFill/>
          <a:ln w="9525">
            <a:solidFill>
              <a:srgbClr val="FFFF00"/>
            </a:solidFill>
            <a:miter lim="800000"/>
            <a:headEnd/>
            <a:tailEnd/>
          </a:ln>
          <a:effectLst/>
        </p:spPr>
        <p:txBody>
          <a:bodyPr wrap="square">
            <a:spAutoFit/>
          </a:bodyPr>
          <a:lstStyle/>
          <a:p>
            <a:pPr algn="ctr" eaLnBrk="0" fontAlgn="auto" hangingPunct="0">
              <a:spcBef>
                <a:spcPts val="0"/>
              </a:spcBef>
              <a:spcAft>
                <a:spcPts val="0"/>
              </a:spcAft>
              <a:defRPr/>
            </a:pPr>
            <a:r>
              <a:rPr lang="it-IT" sz="2800" b="1" i="1" dirty="0" smtClean="0">
                <a:solidFill>
                  <a:srgbClr val="FFFF00"/>
                </a:solidFill>
                <a:effectLst>
                  <a:outerShdw blurRad="38100" dist="38100" dir="2700000" algn="tl">
                    <a:srgbClr val="000000"/>
                  </a:outerShdw>
                </a:effectLst>
              </a:rPr>
              <a:t>Stili di vita e fattori ambientali</a:t>
            </a:r>
            <a:endParaRPr lang="it-IT" sz="2800" b="1" i="1" dirty="0">
              <a:solidFill>
                <a:srgbClr val="FFFF00"/>
              </a:solidFill>
              <a:effectLst>
                <a:outerShdw blurRad="38100" dist="38100" dir="2700000" algn="tl">
                  <a:srgbClr val="000000"/>
                </a:outerShdw>
              </a:effectLst>
            </a:endParaRPr>
          </a:p>
        </p:txBody>
      </p:sp>
      <p:sp>
        <p:nvSpPr>
          <p:cNvPr id="11" name="Text Box 7"/>
          <p:cNvSpPr txBox="1">
            <a:spLocks noChangeArrowheads="1"/>
          </p:cNvSpPr>
          <p:nvPr/>
        </p:nvSpPr>
        <p:spPr bwMode="auto">
          <a:xfrm>
            <a:off x="1218551" y="4779149"/>
            <a:ext cx="3744416" cy="954107"/>
          </a:xfrm>
          <a:prstGeom prst="rect">
            <a:avLst/>
          </a:prstGeom>
          <a:noFill/>
          <a:ln w="9525">
            <a:solidFill>
              <a:schemeClr val="bg1"/>
            </a:solidFill>
            <a:miter lim="800000"/>
            <a:headEnd/>
            <a:tailEnd/>
          </a:ln>
          <a:effectLst/>
        </p:spPr>
        <p:txBody>
          <a:bodyPr wrap="square">
            <a:spAutoFit/>
          </a:bodyPr>
          <a:lstStyle/>
          <a:p>
            <a:pPr algn="ct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rPr>
              <a:t>Disfunzioni testicolari non endocrine</a:t>
            </a:r>
            <a:endParaRPr lang="it-IT" sz="2800" b="1" i="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xmlns="" val="1379531104"/>
      </p:ext>
    </p:extLst>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4948" y="908720"/>
            <a:ext cx="9882608" cy="830997"/>
          </a:xfrm>
          <a:prstGeom prst="rect">
            <a:avLst/>
          </a:prstGeom>
          <a:gradFill>
            <a:gsLst>
              <a:gs pos="0">
                <a:srgbClr val="002060"/>
              </a:gs>
              <a:gs pos="100000">
                <a:schemeClr val="accent6">
                  <a:lumMod val="75000"/>
                </a:schemeClr>
              </a:gs>
            </a:gsLst>
            <a:path path="rect">
              <a:fillToRect l="50000" t="50000" r="50000" b="50000"/>
            </a:path>
          </a:gradFill>
          <a:ln w="38100">
            <a:solidFill>
              <a:srgbClr val="FFFF00"/>
            </a:solidFill>
          </a:ln>
        </p:spPr>
        <p:txBody>
          <a:bodyPr wrap="square">
            <a:spAutoFit/>
          </a:bodyPr>
          <a:lstStyle/>
          <a:p>
            <a:pPr algn="ctr"/>
            <a:r>
              <a:rPr lang="it-IT" sz="2400" b="1" dirty="0" smtClean="0"/>
              <a:t>Negli uomini il consumo di alcool può indurre atrofia testicolare, impotenza, riduzione della libido e deterioramento della conta spermatica</a:t>
            </a:r>
            <a:endParaRPr lang="it-IT" sz="2400" b="1" dirty="0"/>
          </a:p>
        </p:txBody>
      </p:sp>
      <p:sp>
        <p:nvSpPr>
          <p:cNvPr id="7" name="Rectangle 2"/>
          <p:cNvSpPr>
            <a:spLocks noChangeArrowheads="1"/>
          </p:cNvSpPr>
          <p:nvPr/>
        </p:nvSpPr>
        <p:spPr bwMode="auto">
          <a:xfrm>
            <a:off x="4104456" y="116632"/>
            <a:ext cx="2047156" cy="533400"/>
          </a:xfrm>
          <a:prstGeom prst="rect">
            <a:avLst/>
          </a:prstGeom>
          <a:noFill/>
          <a:ln w="9525">
            <a:noFill/>
            <a:miter lim="800000"/>
            <a:headEnd/>
            <a:tailEnd/>
          </a:ln>
          <a:effectLst/>
        </p:spPr>
        <p:txBody>
          <a:bodyPr anchor="ctr"/>
          <a:lstStyle/>
          <a:p>
            <a:pPr algn="ctr">
              <a:defRPr/>
            </a:pPr>
            <a:r>
              <a:rPr lang="it-IT" sz="4400" b="1" dirty="0" smtClean="0">
                <a:solidFill>
                  <a:srgbClr val="FFFF00"/>
                </a:solidFill>
                <a:effectLst>
                  <a:outerShdw blurRad="38100" dist="38100" dir="2700000" algn="tl">
                    <a:srgbClr val="000000"/>
                  </a:outerShdw>
                </a:effectLst>
                <a:latin typeface="+mn-lt"/>
              </a:rPr>
              <a:t>Alcool</a:t>
            </a:r>
            <a:endParaRPr lang="it-IT" sz="6000" dirty="0">
              <a:solidFill>
                <a:srgbClr val="FFFF00"/>
              </a:solidFill>
              <a:latin typeface="+mn-lt"/>
            </a:endParaRPr>
          </a:p>
        </p:txBody>
      </p:sp>
      <p:sp>
        <p:nvSpPr>
          <p:cNvPr id="8" name="CasellaDiTesto 7"/>
          <p:cNvSpPr txBox="1"/>
          <p:nvPr/>
        </p:nvSpPr>
        <p:spPr>
          <a:xfrm>
            <a:off x="850730" y="2564904"/>
            <a:ext cx="8829274" cy="1569660"/>
          </a:xfrm>
          <a:prstGeom prst="rect">
            <a:avLst/>
          </a:prstGeom>
          <a:noFill/>
          <a:ln>
            <a:solidFill>
              <a:srgbClr val="FFFF00"/>
            </a:solidFill>
          </a:ln>
        </p:spPr>
        <p:txBody>
          <a:bodyPr wrap="square" rtlCol="0">
            <a:spAutoFit/>
          </a:bodyPr>
          <a:lstStyle/>
          <a:p>
            <a:pPr algn="ctr"/>
            <a:r>
              <a:rPr lang="it-IT" sz="3200" b="1" u="sng" dirty="0" smtClean="0"/>
              <a:t>Stress ossidativo:</a:t>
            </a:r>
            <a:r>
              <a:rPr lang="it-IT" sz="3200" dirty="0" smtClean="0"/>
              <a:t> formazione di radicali liberi dell’ossigeno, che provocano danni cellulari, morte cellulare e conseguentemente disfunzione gonadica</a:t>
            </a:r>
          </a:p>
        </p:txBody>
      </p:sp>
      <p:sp>
        <p:nvSpPr>
          <p:cNvPr id="10" name="Freccia a destra 9"/>
          <p:cNvSpPr/>
          <p:nvPr/>
        </p:nvSpPr>
        <p:spPr>
          <a:xfrm>
            <a:off x="102940" y="3120477"/>
            <a:ext cx="576064" cy="504056"/>
          </a:xfrm>
          <a:prstGeom prst="right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2"/>
          <p:cNvSpPr>
            <a:spLocks noChangeArrowheads="1"/>
          </p:cNvSpPr>
          <p:nvPr/>
        </p:nvSpPr>
        <p:spPr bwMode="auto">
          <a:xfrm>
            <a:off x="3703340" y="5949280"/>
            <a:ext cx="2880320" cy="533400"/>
          </a:xfrm>
          <a:prstGeom prst="rect">
            <a:avLst/>
          </a:prstGeom>
          <a:noFill/>
          <a:ln w="9525">
            <a:noFill/>
            <a:miter lim="800000"/>
            <a:headEnd/>
            <a:tailEnd/>
          </a:ln>
          <a:effectLst/>
        </p:spPr>
        <p:txBody>
          <a:bodyPr anchor="ctr"/>
          <a:lstStyle/>
          <a:p>
            <a:pPr algn="ctr">
              <a:defRPr/>
            </a:pPr>
            <a:r>
              <a:rPr lang="it-IT" sz="4400" b="1" dirty="0" smtClean="0">
                <a:solidFill>
                  <a:srgbClr val="FFFF00"/>
                </a:solidFill>
                <a:effectLst>
                  <a:outerShdw blurRad="38100" dist="38100" dir="2700000" algn="tl">
                    <a:srgbClr val="000000"/>
                  </a:outerShdw>
                </a:effectLst>
              </a:rPr>
              <a:t>Tabagismo</a:t>
            </a:r>
            <a:endParaRPr lang="it-IT" sz="6000" dirty="0">
              <a:solidFill>
                <a:srgbClr val="FFFF00"/>
              </a:solidFill>
              <a:latin typeface="+mn-lt"/>
            </a:endParaRPr>
          </a:p>
        </p:txBody>
      </p:sp>
      <p:sp>
        <p:nvSpPr>
          <p:cNvPr id="13" name="Rettangolo 12"/>
          <p:cNvSpPr/>
          <p:nvPr/>
        </p:nvSpPr>
        <p:spPr>
          <a:xfrm>
            <a:off x="246956" y="4941168"/>
            <a:ext cx="9882608" cy="830997"/>
          </a:xfrm>
          <a:prstGeom prst="rect">
            <a:avLst/>
          </a:prstGeom>
          <a:gradFill>
            <a:gsLst>
              <a:gs pos="0">
                <a:srgbClr val="002060"/>
              </a:gs>
              <a:gs pos="100000">
                <a:schemeClr val="accent6">
                  <a:lumMod val="75000"/>
                </a:schemeClr>
              </a:gs>
            </a:gsLst>
            <a:path path="rect">
              <a:fillToRect l="50000" t="50000" r="50000" b="50000"/>
            </a:path>
          </a:gradFill>
          <a:ln w="38100">
            <a:solidFill>
              <a:srgbClr val="FFFF00"/>
            </a:solidFill>
          </a:ln>
        </p:spPr>
        <p:txBody>
          <a:bodyPr wrap="square">
            <a:spAutoFit/>
          </a:bodyPr>
          <a:lstStyle/>
          <a:p>
            <a:pPr algn="ctr"/>
            <a:r>
              <a:rPr lang="it-IT" sz="2400" b="1" dirty="0"/>
              <a:t>Il fumo provoca alterazioni del liquido seminale influendo sul volume, sulla concentrazione spermatica, sulla morfologia e motilità degli spermatozoi</a:t>
            </a:r>
          </a:p>
        </p:txBody>
      </p:sp>
    </p:spTree>
    <p:extLst>
      <p:ext uri="{BB962C8B-B14F-4D97-AF65-F5344CB8AC3E}">
        <p14:creationId xmlns:p14="http://schemas.microsoft.com/office/powerpoint/2010/main" xmlns="" val="247998960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962025" y="115888"/>
            <a:ext cx="83629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sz="4400" b="1">
                <a:solidFill>
                  <a:srgbClr val="FFFF00"/>
                </a:solidFill>
                <a:latin typeface="Garamond" pitchFamily="18" charset="0"/>
              </a:rPr>
              <a:t>Infertilità</a:t>
            </a:r>
          </a:p>
        </p:txBody>
      </p:sp>
      <p:pic>
        <p:nvPicPr>
          <p:cNvPr id="4099" name="Immagine 9" descr="grafico 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2800350"/>
            <a:ext cx="5743575" cy="391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Immagine 10" descr="grafico 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2500313"/>
            <a:ext cx="5141913"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CasellaDiTesto 5"/>
          <p:cNvSpPr txBox="1">
            <a:spLocks noChangeArrowheads="1"/>
          </p:cNvSpPr>
          <p:nvPr/>
        </p:nvSpPr>
        <p:spPr bwMode="auto">
          <a:xfrm>
            <a:off x="1012825" y="1119188"/>
            <a:ext cx="8310563" cy="2022475"/>
          </a:xfrm>
          <a:prstGeom prst="rect">
            <a:avLst/>
          </a:prstGeom>
          <a:solidFill>
            <a:schemeClr val="bg1"/>
          </a:solidFill>
          <a:ln w="38100" algn="ctr">
            <a:solidFill>
              <a:srgbClr val="FF66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it-IT" sz="2800" b="1" dirty="0">
                <a:solidFill>
                  <a:schemeClr val="accent2">
                    <a:lumMod val="50000"/>
                  </a:schemeClr>
                </a:solidFill>
                <a:latin typeface="Garamond" pitchFamily="18" charset="0"/>
              </a:rPr>
              <a:t>“L’infertilità è definita come l’incapacità, </a:t>
            </a:r>
          </a:p>
          <a:p>
            <a:pPr algn="ctr" eaLnBrk="1" hangingPunct="1">
              <a:lnSpc>
                <a:spcPct val="150000"/>
              </a:lnSpc>
            </a:pPr>
            <a:r>
              <a:rPr lang="it-IT" sz="2800" b="1" dirty="0">
                <a:solidFill>
                  <a:schemeClr val="accent2">
                    <a:lumMod val="50000"/>
                  </a:schemeClr>
                </a:solidFill>
                <a:latin typeface="Garamond" pitchFamily="18" charset="0"/>
              </a:rPr>
              <a:t>da parte di una coppia, di ottenere una gravidanza dopo un anno di rapporti non protetti”  </a:t>
            </a:r>
            <a:r>
              <a:rPr lang="it-IT" sz="1600" b="1" dirty="0">
                <a:solidFill>
                  <a:schemeClr val="accent2">
                    <a:lumMod val="50000"/>
                  </a:schemeClr>
                </a:solidFill>
                <a:latin typeface="Garamond" pitchFamily="18" charset="0"/>
              </a:rPr>
              <a:t>WHO (1999)</a:t>
            </a:r>
            <a:endParaRPr lang="it-IT" sz="2800" b="1" dirty="0">
              <a:solidFill>
                <a:schemeClr val="accent2">
                  <a:lumMod val="50000"/>
                </a:schemeClr>
              </a:solidFill>
              <a:latin typeface="Garamond" pitchFamily="18" charset="0"/>
            </a:endParaRPr>
          </a:p>
          <a:p>
            <a:pPr algn="ctr" eaLnBrk="1" hangingPunct="1">
              <a:lnSpc>
                <a:spcPct val="150000"/>
              </a:lnSpc>
              <a:spcAft>
                <a:spcPts val="1200"/>
              </a:spcAft>
            </a:pPr>
            <a:endParaRPr lang="it-IT" sz="2800" dirty="0">
              <a:solidFill>
                <a:schemeClr val="accent2">
                  <a:lumMod val="50000"/>
                </a:schemeClr>
              </a:solidFill>
              <a:latin typeface="Garamond" pitchFamily="18" charset="0"/>
            </a:endParaRPr>
          </a:p>
        </p:txBody>
      </p:sp>
      <p:sp>
        <p:nvSpPr>
          <p:cNvPr id="2" name="Rettangolo 1"/>
          <p:cNvSpPr/>
          <p:nvPr/>
        </p:nvSpPr>
        <p:spPr>
          <a:xfrm>
            <a:off x="7286487" y="5935425"/>
            <a:ext cx="2595686" cy="432048"/>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875620009"/>
      </p:ext>
    </p:extLst>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71525" y="142875"/>
            <a:ext cx="8743950" cy="571500"/>
          </a:xfrm>
        </p:spPr>
        <p:txBody>
          <a:bodyPr/>
          <a:lstStyle/>
          <a:p>
            <a:r>
              <a:rPr lang="it-IT" sz="2800" b="1" smtClean="0">
                <a:solidFill>
                  <a:srgbClr val="FFFF00"/>
                </a:solidFill>
              </a:rPr>
              <a:t>I radicali liberi (ROS)</a:t>
            </a:r>
          </a:p>
        </p:txBody>
      </p:sp>
      <p:sp>
        <p:nvSpPr>
          <p:cNvPr id="13315" name="CasellaDiTesto 1"/>
          <p:cNvSpPr txBox="1">
            <a:spLocks noChangeArrowheads="1"/>
          </p:cNvSpPr>
          <p:nvPr/>
        </p:nvSpPr>
        <p:spPr bwMode="auto">
          <a:xfrm>
            <a:off x="561975" y="1035050"/>
            <a:ext cx="9163050" cy="4894263"/>
          </a:xfrm>
          <a:prstGeom prst="rect">
            <a:avLst/>
          </a:prstGeom>
          <a:noFill/>
          <a:ln w="38100">
            <a:solidFill>
              <a:srgbClr val="92D05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solidFill>
                  <a:schemeClr val="bg1"/>
                </a:solidFill>
                <a:latin typeface="+mj-lt"/>
              </a:rPr>
              <a:t>Le specie reattive dell’ossigeno (O</a:t>
            </a:r>
            <a:r>
              <a:rPr lang="it-IT" sz="2400" b="1" baseline="-25000">
                <a:solidFill>
                  <a:schemeClr val="bg1"/>
                </a:solidFill>
                <a:latin typeface="+mj-lt"/>
              </a:rPr>
              <a:t>2</a:t>
            </a:r>
            <a:r>
              <a:rPr lang="it-IT" sz="2400" b="1">
                <a:solidFill>
                  <a:schemeClr val="bg1"/>
                </a:solidFill>
                <a:latin typeface="+mj-lt"/>
              </a:rPr>
              <a:t>) sono un’ampia categoria di molecole radicaliche e non radicaliche derivanti dal metabolismo dell’ossigeno.</a:t>
            </a:r>
          </a:p>
          <a:p>
            <a:pPr eaLnBrk="1" hangingPunct="1"/>
            <a:endParaRPr lang="it-IT" sz="2400" b="1">
              <a:solidFill>
                <a:schemeClr val="bg1"/>
              </a:solidFill>
              <a:latin typeface="+mj-lt"/>
            </a:endParaRPr>
          </a:p>
          <a:p>
            <a:pPr eaLnBrk="1" hangingPunct="1"/>
            <a:r>
              <a:rPr lang="it-IT" sz="2400" b="1">
                <a:solidFill>
                  <a:schemeClr val="bg1"/>
                </a:solidFill>
                <a:latin typeface="+mj-lt"/>
              </a:rPr>
              <a:t>Le radicaliche sono: </a:t>
            </a:r>
            <a:r>
              <a:rPr lang="it-IT" sz="2400" b="1">
                <a:solidFill>
                  <a:srgbClr val="FFC000"/>
                </a:solidFill>
                <a:latin typeface="+mj-lt"/>
              </a:rPr>
              <a:t> anione superossido (O</a:t>
            </a:r>
            <a:r>
              <a:rPr lang="it-IT" sz="2400" b="1" baseline="-25000">
                <a:solidFill>
                  <a:srgbClr val="FFC000"/>
                </a:solidFill>
                <a:latin typeface="+mj-lt"/>
              </a:rPr>
              <a:t>2</a:t>
            </a:r>
            <a:r>
              <a:rPr lang="it-IT" sz="2400" b="1" baseline="30000">
                <a:solidFill>
                  <a:srgbClr val="FFC000"/>
                </a:solidFill>
                <a:latin typeface="+mj-lt"/>
              </a:rPr>
              <a:t>•-</a:t>
            </a:r>
            <a:r>
              <a:rPr lang="it-IT" sz="2400" b="1">
                <a:solidFill>
                  <a:srgbClr val="FFC000"/>
                </a:solidFill>
                <a:latin typeface="+mj-lt"/>
              </a:rPr>
              <a:t>),</a:t>
            </a:r>
          </a:p>
          <a:p>
            <a:pPr eaLnBrk="1" hangingPunct="1"/>
            <a:r>
              <a:rPr lang="it-IT" sz="2400" b="1">
                <a:solidFill>
                  <a:srgbClr val="FFC000"/>
                </a:solidFill>
                <a:latin typeface="+mj-lt"/>
              </a:rPr>
              <a:t>                                    perossido di idrogeno (H</a:t>
            </a:r>
            <a:r>
              <a:rPr lang="it-IT" sz="2400" b="1" baseline="-25000">
                <a:solidFill>
                  <a:srgbClr val="FFC000"/>
                </a:solidFill>
                <a:latin typeface="+mj-lt"/>
              </a:rPr>
              <a:t>2</a:t>
            </a:r>
            <a:r>
              <a:rPr lang="it-IT" sz="2400" b="1">
                <a:solidFill>
                  <a:srgbClr val="FFC000"/>
                </a:solidFill>
                <a:latin typeface="+mj-lt"/>
              </a:rPr>
              <a:t>O</a:t>
            </a:r>
            <a:r>
              <a:rPr lang="it-IT" sz="2400" b="1" baseline="-25000">
                <a:solidFill>
                  <a:srgbClr val="FFC000"/>
                </a:solidFill>
                <a:latin typeface="+mj-lt"/>
              </a:rPr>
              <a:t>2</a:t>
            </a:r>
            <a:r>
              <a:rPr lang="it-IT" sz="2400" b="1">
                <a:solidFill>
                  <a:srgbClr val="FFC000"/>
                </a:solidFill>
                <a:latin typeface="+mj-lt"/>
              </a:rPr>
              <a:t>) </a:t>
            </a:r>
          </a:p>
          <a:p>
            <a:pPr eaLnBrk="1" hangingPunct="1"/>
            <a:r>
              <a:rPr lang="it-IT" sz="2400" b="1">
                <a:solidFill>
                  <a:srgbClr val="FFC000"/>
                </a:solidFill>
                <a:latin typeface="+mj-lt"/>
              </a:rPr>
              <a:t>                                    radicale idrossile (OH</a:t>
            </a:r>
            <a:r>
              <a:rPr lang="it-IT" sz="2400" b="1" baseline="30000">
                <a:solidFill>
                  <a:srgbClr val="FFC000"/>
                </a:solidFill>
                <a:latin typeface="+mj-lt"/>
              </a:rPr>
              <a:t>•</a:t>
            </a:r>
            <a:r>
              <a:rPr lang="it-IT" sz="2400" b="1">
                <a:solidFill>
                  <a:srgbClr val="FFC000"/>
                </a:solidFill>
                <a:latin typeface="+mj-lt"/>
              </a:rPr>
              <a:t>)</a:t>
            </a:r>
          </a:p>
          <a:p>
            <a:pPr eaLnBrk="1" hangingPunct="1"/>
            <a:endParaRPr lang="it-IT" sz="2400" b="1">
              <a:solidFill>
                <a:schemeClr val="bg1"/>
              </a:solidFill>
              <a:latin typeface="+mj-lt"/>
            </a:endParaRPr>
          </a:p>
          <a:p>
            <a:pPr eaLnBrk="1" hangingPunct="1"/>
            <a:r>
              <a:rPr lang="it-IT" sz="2400" b="1">
                <a:solidFill>
                  <a:schemeClr val="bg1"/>
                </a:solidFill>
                <a:latin typeface="+mj-lt"/>
              </a:rPr>
              <a:t>Dei ROS fanno parte anche i radicali liberi derivanti dall’azoto definite specie reattive dell’azoto </a:t>
            </a:r>
            <a:r>
              <a:rPr lang="it-IT" sz="2400" b="1">
                <a:solidFill>
                  <a:srgbClr val="FFC000"/>
                </a:solidFill>
                <a:latin typeface="+mj-lt"/>
              </a:rPr>
              <a:t>(RNS): </a:t>
            </a:r>
          </a:p>
          <a:p>
            <a:pPr eaLnBrk="1" hangingPunct="1"/>
            <a:r>
              <a:rPr lang="it-IT" sz="2400" b="1">
                <a:solidFill>
                  <a:srgbClr val="FFC000"/>
                </a:solidFill>
                <a:latin typeface="+mj-lt"/>
              </a:rPr>
              <a:t>                                    ossido d’azoto (NO)              </a:t>
            </a:r>
          </a:p>
          <a:p>
            <a:pPr eaLnBrk="1" hangingPunct="1"/>
            <a:r>
              <a:rPr lang="it-IT" sz="2400" b="1" i="1">
                <a:solidFill>
                  <a:srgbClr val="FFC000"/>
                </a:solidFill>
                <a:latin typeface="+mj-lt"/>
              </a:rPr>
              <a:t>                                    </a:t>
            </a:r>
            <a:r>
              <a:rPr lang="it-IT" sz="2400" b="1">
                <a:solidFill>
                  <a:srgbClr val="FFC000"/>
                </a:solidFill>
                <a:latin typeface="+mj-lt"/>
              </a:rPr>
              <a:t>perossinitrito (ONOO)</a:t>
            </a:r>
            <a:r>
              <a:rPr lang="it-IT" sz="2400" b="1" i="1">
                <a:solidFill>
                  <a:srgbClr val="FFC000"/>
                </a:solidFill>
                <a:latin typeface="+mj-lt"/>
              </a:rPr>
              <a:t>                                                         </a:t>
            </a:r>
            <a:r>
              <a:rPr lang="it-IT" sz="2400" i="1">
                <a:solidFill>
                  <a:schemeClr val="bg1"/>
                </a:solidFill>
                <a:latin typeface="+mj-lt"/>
              </a:rPr>
              <a:t>(Sikka, 2001; Darley-Usmar et al., 1995).</a:t>
            </a:r>
          </a:p>
        </p:txBody>
      </p:sp>
    </p:spTree>
    <p:extLst>
      <p:ext uri="{BB962C8B-B14F-4D97-AF65-F5344CB8AC3E}">
        <p14:creationId xmlns:p14="http://schemas.microsoft.com/office/powerpoint/2010/main" xmlns="" val="1396236326"/>
      </p:ext>
    </p:extLst>
  </p:cSld>
  <p:clrMapOvr>
    <a:masterClrMapping/>
  </p:clrMapOvr>
  <p:transition>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arrotondato 10"/>
          <p:cNvSpPr/>
          <p:nvPr/>
        </p:nvSpPr>
        <p:spPr>
          <a:xfrm>
            <a:off x="5647556" y="2708920"/>
            <a:ext cx="4248472" cy="2016224"/>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38" name="CasellaDiTesto 1"/>
          <p:cNvSpPr txBox="1">
            <a:spLocks noChangeArrowheads="1"/>
          </p:cNvSpPr>
          <p:nvPr/>
        </p:nvSpPr>
        <p:spPr bwMode="auto">
          <a:xfrm>
            <a:off x="561975" y="190500"/>
            <a:ext cx="94837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800" b="1">
                <a:solidFill>
                  <a:srgbClr val="FFFF00"/>
                </a:solidFill>
                <a:latin typeface="+mj-lt"/>
              </a:rPr>
              <a:t>Ruolo fisiologico delle specie reattive dell’ossigeno (ROS) nel sistema riproduttivo maschile</a:t>
            </a:r>
          </a:p>
        </p:txBody>
      </p:sp>
      <p:sp>
        <p:nvSpPr>
          <p:cNvPr id="14339" name="CasellaDiTesto 2"/>
          <p:cNvSpPr txBox="1">
            <a:spLocks noChangeArrowheads="1"/>
          </p:cNvSpPr>
          <p:nvPr/>
        </p:nvSpPr>
        <p:spPr bwMode="auto">
          <a:xfrm>
            <a:off x="322263" y="1214438"/>
            <a:ext cx="9723437" cy="1200329"/>
          </a:xfrm>
          <a:prstGeom prst="rect">
            <a:avLst/>
          </a:prstGeom>
          <a:noFill/>
          <a:ln w="952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400" b="1">
                <a:solidFill>
                  <a:schemeClr val="bg1"/>
                </a:solidFill>
                <a:latin typeface="+mj-lt"/>
              </a:rPr>
              <a:t>A basse concentrazioni i ROS innescano eventi  intracellulari indispensabili per la svolgimento di funzioni fisiologiche dello spermatozoo e</a:t>
            </a:r>
          </a:p>
          <a:p>
            <a:pPr algn="ctr" eaLnBrk="1" hangingPunct="1"/>
            <a:r>
              <a:rPr lang="it-IT" sz="2400" b="1">
                <a:solidFill>
                  <a:schemeClr val="bg1"/>
                </a:solidFill>
                <a:latin typeface="+mj-lt"/>
              </a:rPr>
              <a:t> per l’acquisizione della capacità fertilizzante</a:t>
            </a:r>
          </a:p>
        </p:txBody>
      </p:sp>
      <p:sp>
        <p:nvSpPr>
          <p:cNvPr id="14340" name="CasellaDiTesto 3"/>
          <p:cNvSpPr txBox="1">
            <a:spLocks noChangeArrowheads="1"/>
          </p:cNvSpPr>
          <p:nvPr/>
        </p:nvSpPr>
        <p:spPr bwMode="auto">
          <a:xfrm>
            <a:off x="1847850" y="4406900"/>
            <a:ext cx="8358188" cy="2204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200000"/>
              </a:lnSpc>
              <a:buFont typeface="Arial" charset="0"/>
              <a:buChar char="•"/>
            </a:pPr>
            <a:r>
              <a:rPr lang="it-IT" sz="2400" b="1" dirty="0">
                <a:solidFill>
                  <a:schemeClr val="bg1"/>
                </a:solidFill>
                <a:latin typeface="+mj-lt"/>
              </a:rPr>
              <a:t>Capacitazione</a:t>
            </a:r>
          </a:p>
          <a:p>
            <a:pPr eaLnBrk="1" hangingPunct="1">
              <a:lnSpc>
                <a:spcPct val="200000"/>
              </a:lnSpc>
              <a:buFont typeface="Arial" charset="0"/>
              <a:buChar char="•"/>
            </a:pPr>
            <a:r>
              <a:rPr lang="it-IT" sz="2400" b="1" dirty="0">
                <a:solidFill>
                  <a:schemeClr val="bg1"/>
                </a:solidFill>
                <a:latin typeface="+mj-lt"/>
              </a:rPr>
              <a:t>Reazione </a:t>
            </a:r>
            <a:r>
              <a:rPr lang="it-IT" sz="2400" b="1" dirty="0" err="1">
                <a:solidFill>
                  <a:schemeClr val="bg1"/>
                </a:solidFill>
                <a:latin typeface="+mj-lt"/>
              </a:rPr>
              <a:t>acrosomiale</a:t>
            </a:r>
            <a:r>
              <a:rPr lang="it-IT" sz="2400" b="1" dirty="0">
                <a:solidFill>
                  <a:schemeClr val="bg1"/>
                </a:solidFill>
                <a:latin typeface="+mj-lt"/>
              </a:rPr>
              <a:t> </a:t>
            </a:r>
          </a:p>
          <a:p>
            <a:pPr eaLnBrk="1" hangingPunct="1">
              <a:lnSpc>
                <a:spcPct val="200000"/>
              </a:lnSpc>
              <a:buFont typeface="Arial" charset="0"/>
              <a:buChar char="•"/>
            </a:pPr>
            <a:r>
              <a:rPr lang="it-IT" sz="2400" b="1" dirty="0">
                <a:solidFill>
                  <a:schemeClr val="bg1"/>
                </a:solidFill>
                <a:latin typeface="+mj-lt"/>
              </a:rPr>
              <a:t>Fusione dello spermatozoo alla membrana dell’ovocita</a:t>
            </a:r>
          </a:p>
        </p:txBody>
      </p:sp>
      <p:sp>
        <p:nvSpPr>
          <p:cNvPr id="14341" name="CasellaDiTesto 2"/>
          <p:cNvSpPr txBox="1">
            <a:spLocks noChangeArrowheads="1"/>
          </p:cNvSpPr>
          <p:nvPr/>
        </p:nvSpPr>
        <p:spPr bwMode="auto">
          <a:xfrm>
            <a:off x="5946775" y="2900363"/>
            <a:ext cx="3616325" cy="400050"/>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b="1">
                <a:solidFill>
                  <a:srgbClr val="FFFF00"/>
                </a:solidFill>
                <a:latin typeface="+mj-lt"/>
              </a:rPr>
              <a:t>O2• </a:t>
            </a:r>
            <a:r>
              <a:rPr lang="it-IT" sz="2000" b="1">
                <a:solidFill>
                  <a:schemeClr val="bg1"/>
                </a:solidFill>
                <a:latin typeface="+mj-lt"/>
              </a:rPr>
              <a:t>-Anione Superossido</a:t>
            </a:r>
          </a:p>
        </p:txBody>
      </p:sp>
      <p:sp>
        <p:nvSpPr>
          <p:cNvPr id="14342" name="CasellaDiTesto 2"/>
          <p:cNvSpPr txBox="1">
            <a:spLocks noChangeArrowheads="1"/>
          </p:cNvSpPr>
          <p:nvPr/>
        </p:nvSpPr>
        <p:spPr bwMode="auto">
          <a:xfrm>
            <a:off x="5946775" y="3457575"/>
            <a:ext cx="3616325" cy="400050"/>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b="1">
                <a:solidFill>
                  <a:srgbClr val="FFFF00"/>
                </a:solidFill>
                <a:latin typeface="+mj-lt"/>
              </a:rPr>
              <a:t>NO• </a:t>
            </a:r>
            <a:r>
              <a:rPr lang="it-IT" sz="2000" b="1">
                <a:solidFill>
                  <a:schemeClr val="bg1"/>
                </a:solidFill>
                <a:latin typeface="+mj-lt"/>
              </a:rPr>
              <a:t>-Ossido Nitrico</a:t>
            </a:r>
          </a:p>
        </p:txBody>
      </p:sp>
      <p:sp>
        <p:nvSpPr>
          <p:cNvPr id="14343" name="CasellaDiTesto 2"/>
          <p:cNvSpPr txBox="1">
            <a:spLocks noChangeArrowheads="1"/>
          </p:cNvSpPr>
          <p:nvPr/>
        </p:nvSpPr>
        <p:spPr bwMode="auto">
          <a:xfrm>
            <a:off x="5867400" y="4000500"/>
            <a:ext cx="3857625" cy="400050"/>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b="1">
                <a:solidFill>
                  <a:srgbClr val="FFFF00"/>
                </a:solidFill>
                <a:latin typeface="+mj-lt"/>
              </a:rPr>
              <a:t>H2O2</a:t>
            </a:r>
            <a:r>
              <a:rPr lang="it-IT" sz="2000" b="1">
                <a:solidFill>
                  <a:schemeClr val="bg1"/>
                </a:solidFill>
                <a:latin typeface="+mj-lt"/>
              </a:rPr>
              <a:t> -Perossido di Idrogeno</a:t>
            </a:r>
          </a:p>
        </p:txBody>
      </p:sp>
      <p:sp>
        <p:nvSpPr>
          <p:cNvPr id="8" name="Freccia in giù 7"/>
          <p:cNvSpPr/>
          <p:nvPr/>
        </p:nvSpPr>
        <p:spPr>
          <a:xfrm rot="2626389">
            <a:off x="4657569" y="3340100"/>
            <a:ext cx="546100" cy="1520825"/>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mj-lt"/>
            </a:endParaRPr>
          </a:p>
        </p:txBody>
      </p:sp>
      <p:pic>
        <p:nvPicPr>
          <p:cNvPr id="11273" name="Picture 9"/>
          <p:cNvPicPr>
            <a:picLocks noChangeAspect="1" noChangeArrowheads="1"/>
          </p:cNvPicPr>
          <p:nvPr/>
        </p:nvPicPr>
        <p:blipFill>
          <a:blip r:embed="rId2" cstate="print"/>
          <a:srcRect/>
          <a:stretch>
            <a:fillRect/>
          </a:stretch>
        </p:blipFill>
        <p:spPr bwMode="auto">
          <a:xfrm>
            <a:off x="803642" y="2971808"/>
            <a:ext cx="3134342" cy="16716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3827104427"/>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1012" y="332657"/>
            <a:ext cx="8856984" cy="1544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246956" y="2276872"/>
            <a:ext cx="9793088" cy="3785652"/>
          </a:xfrm>
          <a:prstGeom prst="rect">
            <a:avLst/>
          </a:prstGeom>
          <a:gradFill>
            <a:gsLst>
              <a:gs pos="0">
                <a:srgbClr val="002060"/>
              </a:gs>
              <a:gs pos="100000">
                <a:schemeClr val="accent6">
                  <a:lumMod val="75000"/>
                </a:schemeClr>
              </a:gs>
            </a:gsLst>
            <a:path path="rect">
              <a:fillToRect l="50000" t="50000" r="50000" b="50000"/>
            </a:path>
          </a:gradFill>
          <a:ln>
            <a:solidFill>
              <a:srgbClr val="FFFF00"/>
            </a:solidFill>
          </a:ln>
        </p:spPr>
        <p:txBody>
          <a:bodyPr wrap="square">
            <a:spAutoFit/>
          </a:bodyPr>
          <a:lstStyle/>
          <a:p>
            <a:pPr algn="ctr"/>
            <a:r>
              <a:rPr lang="en-US" sz="2400" b="1" dirty="0">
                <a:solidFill>
                  <a:schemeClr val="bg1"/>
                </a:solidFill>
              </a:rPr>
              <a:t>The sperm concentration decreased with increasing prenatal alcohol exposure. The adjusted mean sperm concentration </a:t>
            </a:r>
            <a:r>
              <a:rPr lang="en-US" sz="2400" b="1" dirty="0" smtClean="0">
                <a:solidFill>
                  <a:schemeClr val="bg1"/>
                </a:solidFill>
              </a:rPr>
              <a:t>among sons </a:t>
            </a:r>
            <a:r>
              <a:rPr lang="en-US" sz="2400" b="1" dirty="0">
                <a:solidFill>
                  <a:schemeClr val="bg1"/>
                </a:solidFill>
              </a:rPr>
              <a:t>of mothers drinking ≥4.5 drinks per week during pregnancy was 40 (95% CI: 25–60) millions/ml. This concentration was 32% </a:t>
            </a:r>
            <a:r>
              <a:rPr lang="en-US" sz="2400" b="1" dirty="0" smtClean="0">
                <a:solidFill>
                  <a:schemeClr val="bg1"/>
                </a:solidFill>
              </a:rPr>
              <a:t>lower compared </a:t>
            </a:r>
            <a:r>
              <a:rPr lang="en-US" sz="2400" b="1" dirty="0">
                <a:solidFill>
                  <a:schemeClr val="bg1"/>
                </a:solidFill>
              </a:rPr>
              <a:t>with men exposed to </a:t>
            </a:r>
            <a:r>
              <a:rPr lang="en-US" sz="2400" b="1" dirty="0" smtClean="0">
                <a:solidFill>
                  <a:schemeClr val="bg1"/>
                </a:solidFill>
              </a:rPr>
              <a:t>1.0 </a:t>
            </a:r>
            <a:r>
              <a:rPr lang="en-US" sz="2400" b="1" dirty="0">
                <a:solidFill>
                  <a:schemeClr val="bg1"/>
                </a:solidFill>
              </a:rPr>
              <a:t>drink per week, who had a sperm </a:t>
            </a:r>
            <a:r>
              <a:rPr lang="en-US" sz="2400" b="1" dirty="0" smtClean="0">
                <a:solidFill>
                  <a:schemeClr val="bg1"/>
                </a:solidFill>
              </a:rPr>
              <a:t>concentration </a:t>
            </a:r>
            <a:r>
              <a:rPr lang="en-US" sz="2400" b="1" dirty="0">
                <a:solidFill>
                  <a:schemeClr val="bg1"/>
                </a:solidFill>
              </a:rPr>
              <a:t>of 59 (95% CI: 44–77) millions/ml. The </a:t>
            </a:r>
            <a:r>
              <a:rPr lang="en-US" sz="2400" b="1" dirty="0" smtClean="0">
                <a:solidFill>
                  <a:schemeClr val="bg1"/>
                </a:solidFill>
              </a:rPr>
              <a:t>semen volume </a:t>
            </a:r>
            <a:r>
              <a:rPr lang="en-US" sz="2400" b="1" dirty="0">
                <a:solidFill>
                  <a:schemeClr val="bg1"/>
                </a:solidFill>
              </a:rPr>
              <a:t>and the total sperm count were also associated with prenatal alcohol exposure; sons prenatally exposed to 1.0–1.5 drinks </a:t>
            </a:r>
            <a:r>
              <a:rPr lang="en-US" sz="2400" b="1" dirty="0" smtClean="0">
                <a:solidFill>
                  <a:schemeClr val="bg1"/>
                </a:solidFill>
              </a:rPr>
              <a:t>per week </a:t>
            </a:r>
            <a:r>
              <a:rPr lang="en-US" sz="2400" b="1" dirty="0">
                <a:solidFill>
                  <a:schemeClr val="bg1"/>
                </a:solidFill>
              </a:rPr>
              <a:t>had the highest values. No associations were found for sperm motility, sperm morphology or any of the reproductive </a:t>
            </a:r>
            <a:r>
              <a:rPr lang="en-US" sz="2400" b="1" dirty="0" smtClean="0">
                <a:solidFill>
                  <a:schemeClr val="bg1"/>
                </a:solidFill>
              </a:rPr>
              <a:t>hormones, </a:t>
            </a:r>
            <a:r>
              <a:rPr lang="it-IT" sz="2400" b="1" dirty="0" err="1" smtClean="0">
                <a:solidFill>
                  <a:schemeClr val="bg1"/>
                </a:solidFill>
              </a:rPr>
              <a:t>including</a:t>
            </a:r>
            <a:r>
              <a:rPr lang="it-IT" sz="2400" b="1" dirty="0" smtClean="0">
                <a:solidFill>
                  <a:schemeClr val="bg1"/>
                </a:solidFill>
              </a:rPr>
              <a:t> </a:t>
            </a:r>
            <a:r>
              <a:rPr lang="it-IT" sz="2400" b="1" dirty="0">
                <a:solidFill>
                  <a:schemeClr val="bg1"/>
                </a:solidFill>
              </a:rPr>
              <a:t>testosterone.</a:t>
            </a:r>
          </a:p>
        </p:txBody>
      </p:sp>
      <p:sp>
        <p:nvSpPr>
          <p:cNvPr id="3" name="Rettangolo 2"/>
          <p:cNvSpPr/>
          <p:nvPr/>
        </p:nvSpPr>
        <p:spPr>
          <a:xfrm>
            <a:off x="6302018" y="6381328"/>
            <a:ext cx="3748270" cy="338554"/>
          </a:xfrm>
          <a:prstGeom prst="rect">
            <a:avLst/>
          </a:prstGeom>
        </p:spPr>
        <p:txBody>
          <a:bodyPr wrap="none">
            <a:spAutoFit/>
          </a:bodyPr>
          <a:lstStyle/>
          <a:p>
            <a:pPr algn="r"/>
            <a:r>
              <a:rPr lang="it-IT" sz="1600" i="1" dirty="0" err="1" smtClean="0"/>
              <a:t>Ramlau</a:t>
            </a:r>
            <a:r>
              <a:rPr lang="it-IT" sz="1600" i="1" dirty="0" smtClean="0"/>
              <a:t>-Hansen CH et al </a:t>
            </a:r>
            <a:r>
              <a:rPr lang="it-IT" sz="1600" i="1" dirty="0" err="1" smtClean="0"/>
              <a:t>Hum</a:t>
            </a:r>
            <a:r>
              <a:rPr lang="it-IT" sz="1600" i="1" dirty="0" smtClean="0"/>
              <a:t> </a:t>
            </a:r>
            <a:r>
              <a:rPr lang="it-IT" sz="1600" i="1" dirty="0" err="1" smtClean="0"/>
              <a:t>Reprod</a:t>
            </a:r>
            <a:r>
              <a:rPr lang="it-IT" sz="1600" i="1" dirty="0" smtClean="0"/>
              <a:t> 2010</a:t>
            </a:r>
            <a:endParaRPr lang="it-IT" sz="1600" i="1" dirty="0"/>
          </a:p>
        </p:txBody>
      </p:sp>
      <p:cxnSp>
        <p:nvCxnSpPr>
          <p:cNvPr id="6" name="Connettore 1 5"/>
          <p:cNvCxnSpPr/>
          <p:nvPr/>
        </p:nvCxnSpPr>
        <p:spPr>
          <a:xfrm>
            <a:off x="3415308" y="4509120"/>
            <a:ext cx="6480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90972" y="4869160"/>
            <a:ext cx="943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62980" y="5229200"/>
            <a:ext cx="943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039044" y="5589240"/>
            <a:ext cx="82089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2911252" y="5949280"/>
            <a:ext cx="4392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19216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Left)">
                                      <p:cBhvr>
                                        <p:cTn id="10" dur="500"/>
                                        <p:tgtEl>
                                          <p:spTgt spid="7"/>
                                        </p:tgtEl>
                                      </p:cBhvr>
                                    </p:animEffect>
                                  </p:childTnLst>
                                </p:cTn>
                              </p:par>
                              <p:par>
                                <p:cTn id="11" presetID="1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Left)">
                                      <p:cBhvr>
                                        <p:cTn id="13" dur="500"/>
                                        <p:tgtEl>
                                          <p:spTgt spid="9"/>
                                        </p:tgtEl>
                                      </p:cBhvr>
                                    </p:animEffect>
                                  </p:childTnLst>
                                </p:cTn>
                              </p:par>
                              <p:par>
                                <p:cTn id="14" presetID="1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4948" y="116632"/>
            <a:ext cx="10009112" cy="1077218"/>
          </a:xfrm>
          <a:prstGeom prst="rect">
            <a:avLst/>
          </a:prstGeom>
        </p:spPr>
        <p:txBody>
          <a:bodyPr wrap="square">
            <a:spAutoFit/>
          </a:bodyPr>
          <a:lstStyle/>
          <a:p>
            <a:pPr algn="ctr"/>
            <a:r>
              <a:rPr lang="en-US" sz="3200" b="1" dirty="0">
                <a:solidFill>
                  <a:srgbClr val="FFFF00"/>
                </a:solidFill>
              </a:rPr>
              <a:t>Alcohol intake and cigarette smoking: Impact of two major lifestyle factors on male fertility</a:t>
            </a:r>
          </a:p>
        </p:txBody>
      </p:sp>
      <p:grpSp>
        <p:nvGrpSpPr>
          <p:cNvPr id="10" name="Gruppo 9"/>
          <p:cNvGrpSpPr/>
          <p:nvPr/>
        </p:nvGrpSpPr>
        <p:grpSpPr>
          <a:xfrm>
            <a:off x="274666" y="1196752"/>
            <a:ext cx="9688512" cy="5190850"/>
            <a:chOff x="274666" y="1196752"/>
            <a:chExt cx="9688512" cy="5190850"/>
          </a:xfrm>
        </p:grpSpPr>
        <p:pic>
          <p:nvPicPr>
            <p:cNvPr id="7170" name="Picture 2" descr="Table 4 :Comparison of Semen Variables amongst Alcohol Consumers (Group B) and Smokers (Group C) with Controls (Group 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666" y="1196752"/>
              <a:ext cx="9688512" cy="51908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e 6"/>
            <p:cNvSpPr/>
            <p:nvPr/>
          </p:nvSpPr>
          <p:spPr>
            <a:xfrm>
              <a:off x="8788198" y="295397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8788198" y="520017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p:cNvSpPr/>
          <p:nvPr/>
        </p:nvSpPr>
        <p:spPr>
          <a:xfrm>
            <a:off x="128172" y="2453349"/>
            <a:ext cx="10009112" cy="2677656"/>
          </a:xfrm>
          <a:prstGeom prst="rect">
            <a:avLst/>
          </a:prstGeom>
          <a:gradFill>
            <a:gsLst>
              <a:gs pos="0">
                <a:srgbClr val="002060"/>
              </a:gs>
              <a:gs pos="100000">
                <a:schemeClr val="accent6">
                  <a:lumMod val="75000"/>
                </a:schemeClr>
              </a:gs>
            </a:gsLst>
            <a:path path="rect">
              <a:fillToRect l="50000" t="50000" r="50000" b="50000"/>
            </a:path>
          </a:gradFill>
          <a:ln w="38100">
            <a:solidFill>
              <a:srgbClr val="FFFF00"/>
            </a:solidFill>
          </a:ln>
        </p:spPr>
        <p:txBody>
          <a:bodyPr wrap="square">
            <a:spAutoFit/>
          </a:bodyPr>
          <a:lstStyle/>
          <a:p>
            <a:r>
              <a:rPr lang="en-US" sz="2400" b="1" dirty="0" smtClean="0"/>
              <a:t>Alcohol consumption produces progressive damage to sperm morphology and spermatogenesis; cigarette smoking produces sperm motility defect in light smokers with additive sperm morphology defects in moderate/heavy smokers. Deterioration in semen quality appeared in direct proportion to the quantity of alcohol intake and cigarettes smoked. Hence, male partners of infertile couples should strictly abstain from alcohol consumption and cigarette smoking.</a:t>
            </a:r>
            <a:endParaRPr lang="it-IT" sz="2400" b="1" dirty="0"/>
          </a:p>
        </p:txBody>
      </p:sp>
      <p:sp>
        <p:nvSpPr>
          <p:cNvPr id="11" name="Rettangolo 10"/>
          <p:cNvSpPr/>
          <p:nvPr/>
        </p:nvSpPr>
        <p:spPr>
          <a:xfrm>
            <a:off x="6306075" y="6474822"/>
            <a:ext cx="3877985" cy="338554"/>
          </a:xfrm>
          <a:prstGeom prst="rect">
            <a:avLst/>
          </a:prstGeom>
        </p:spPr>
        <p:txBody>
          <a:bodyPr wrap="none">
            <a:spAutoFit/>
          </a:bodyPr>
          <a:lstStyle/>
          <a:p>
            <a:pPr algn="r"/>
            <a:r>
              <a:rPr lang="it-IT" sz="1600" i="1" dirty="0" err="1" smtClean="0"/>
              <a:t>Gaur</a:t>
            </a:r>
            <a:r>
              <a:rPr lang="it-IT" sz="1600" i="1" dirty="0" smtClean="0"/>
              <a:t> DS et al </a:t>
            </a:r>
            <a:r>
              <a:rPr lang="it-IT" sz="1600" i="1" dirty="0" err="1" smtClean="0"/>
              <a:t>Indian</a:t>
            </a:r>
            <a:r>
              <a:rPr lang="it-IT" sz="1600" i="1" dirty="0" smtClean="0"/>
              <a:t> J </a:t>
            </a:r>
            <a:r>
              <a:rPr lang="it-IT" sz="1600" i="1" dirty="0" err="1" smtClean="0"/>
              <a:t>Pathol</a:t>
            </a:r>
            <a:r>
              <a:rPr lang="it-IT" sz="1600" i="1" dirty="0" smtClean="0"/>
              <a:t> </a:t>
            </a:r>
            <a:r>
              <a:rPr lang="it-IT" sz="1600" i="1" dirty="0" err="1" smtClean="0"/>
              <a:t>Microbiol</a:t>
            </a:r>
            <a:r>
              <a:rPr lang="it-IT" sz="1600" i="1" dirty="0" smtClean="0"/>
              <a:t> 2010 </a:t>
            </a:r>
            <a:endParaRPr lang="it-IT" sz="1600" i="1" dirty="0"/>
          </a:p>
        </p:txBody>
      </p:sp>
    </p:spTree>
    <p:extLst>
      <p:ext uri="{BB962C8B-B14F-4D97-AF65-F5344CB8AC3E}">
        <p14:creationId xmlns:p14="http://schemas.microsoft.com/office/powerpoint/2010/main" xmlns="" val="2517882200"/>
      </p:ext>
    </p:extLst>
  </p:cSld>
  <p:clrMapOvr>
    <a:masterClrMapping/>
  </p:clrMapOvr>
  <p:transition>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948" y="332656"/>
            <a:ext cx="10017450"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3" y="2481263"/>
            <a:ext cx="10201275"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2560" y="1774557"/>
            <a:ext cx="10231578" cy="646331"/>
          </a:xfrm>
          <a:prstGeom prst="rect">
            <a:avLst/>
          </a:prstGeom>
        </p:spPr>
        <p:txBody>
          <a:bodyPr wrap="square">
            <a:spAutoFit/>
          </a:bodyPr>
          <a:lstStyle/>
          <a:p>
            <a:r>
              <a:rPr lang="en-US" b="1" dirty="0">
                <a:solidFill>
                  <a:srgbClr val="FFFF00"/>
                </a:solidFill>
              </a:rPr>
              <a:t>Comparison of variables of different groups of smokers and the group of nonsmoking patients. Values in bold </a:t>
            </a:r>
            <a:r>
              <a:rPr lang="en-US" b="1" dirty="0" smtClean="0">
                <a:solidFill>
                  <a:srgbClr val="FFFF00"/>
                </a:solidFill>
              </a:rPr>
              <a:t>are </a:t>
            </a:r>
            <a:r>
              <a:rPr lang="it-IT" b="1" dirty="0" err="1" smtClean="0">
                <a:solidFill>
                  <a:srgbClr val="FFFF00"/>
                </a:solidFill>
              </a:rPr>
              <a:t>significantly</a:t>
            </a:r>
            <a:r>
              <a:rPr lang="it-IT" b="1" dirty="0" smtClean="0">
                <a:solidFill>
                  <a:srgbClr val="FFFF00"/>
                </a:solidFill>
              </a:rPr>
              <a:t> </a:t>
            </a:r>
            <a:r>
              <a:rPr lang="it-IT" b="1" dirty="0" err="1">
                <a:solidFill>
                  <a:srgbClr val="FFFF00"/>
                </a:solidFill>
              </a:rPr>
              <a:t>different</a:t>
            </a:r>
            <a:endParaRPr lang="it-IT" b="1" dirty="0">
              <a:solidFill>
                <a:srgbClr val="FFFF00"/>
              </a:solidFill>
            </a:endParaRPr>
          </a:p>
        </p:txBody>
      </p:sp>
      <p:cxnSp>
        <p:nvCxnSpPr>
          <p:cNvPr id="5" name="Connettore 1 4"/>
          <p:cNvCxnSpPr/>
          <p:nvPr/>
        </p:nvCxnSpPr>
        <p:spPr>
          <a:xfrm>
            <a:off x="5503540" y="3861048"/>
            <a:ext cx="1728192"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74948" y="4709462"/>
            <a:ext cx="9937104" cy="1815882"/>
          </a:xfrm>
          <a:prstGeom prst="rect">
            <a:avLst/>
          </a:prstGeom>
          <a:gradFill>
            <a:gsLst>
              <a:gs pos="0">
                <a:srgbClr val="002060"/>
              </a:gs>
              <a:gs pos="50000">
                <a:schemeClr val="accent2">
                  <a:lumMod val="75000"/>
                </a:schemeClr>
              </a:gs>
              <a:gs pos="100000">
                <a:srgbClr val="002060"/>
              </a:gs>
            </a:gsLst>
            <a:path path="rect">
              <a:fillToRect l="50000" t="50000" r="50000" b="50000"/>
            </a:path>
          </a:gradFill>
          <a:ln w="38100">
            <a:solidFill>
              <a:srgbClr val="FFFF00"/>
            </a:solidFill>
          </a:ln>
        </p:spPr>
        <p:txBody>
          <a:bodyPr wrap="square">
            <a:spAutoFit/>
          </a:bodyPr>
          <a:lstStyle/>
          <a:p>
            <a:pPr algn="ctr"/>
            <a:r>
              <a:rPr lang="en-US" sz="2800" b="1" dirty="0"/>
              <a:t>Although semen quality in males with </a:t>
            </a:r>
            <a:r>
              <a:rPr lang="en-US" sz="2800" b="1" dirty="0" smtClean="0"/>
              <a:t>idiopathic infertility </a:t>
            </a:r>
            <a:r>
              <a:rPr lang="en-US" sz="2800" b="1" dirty="0"/>
              <a:t>seems not to be dramatically affected by </a:t>
            </a:r>
            <a:r>
              <a:rPr lang="en-US" sz="2800" b="1" dirty="0" smtClean="0"/>
              <a:t>cigarette consumption</a:t>
            </a:r>
            <a:r>
              <a:rPr lang="en-US" sz="2800" b="1" dirty="0"/>
              <a:t>, heavy smokers show significantly lower </a:t>
            </a:r>
            <a:r>
              <a:rPr lang="en-US" sz="2800" b="1" dirty="0" smtClean="0"/>
              <a:t>sperm concentration </a:t>
            </a:r>
            <a:r>
              <a:rPr lang="en-US" sz="2800" b="1" dirty="0"/>
              <a:t>and FI: another strong reason to stop smoking.</a:t>
            </a:r>
            <a:endParaRPr lang="it-IT" sz="2800" b="1" dirty="0"/>
          </a:p>
        </p:txBody>
      </p:sp>
      <p:sp>
        <p:nvSpPr>
          <p:cNvPr id="7" name="CasellaDiTesto 6"/>
          <p:cNvSpPr txBox="1"/>
          <p:nvPr/>
        </p:nvSpPr>
        <p:spPr>
          <a:xfrm flipH="1">
            <a:off x="6439644" y="971436"/>
            <a:ext cx="3744416" cy="369332"/>
          </a:xfrm>
          <a:prstGeom prst="rect">
            <a:avLst/>
          </a:prstGeom>
          <a:noFill/>
        </p:spPr>
        <p:txBody>
          <a:bodyPr wrap="square" rtlCol="0">
            <a:spAutoFit/>
          </a:bodyPr>
          <a:lstStyle/>
          <a:p>
            <a:pPr algn="r"/>
            <a:r>
              <a:rPr lang="it-IT" dirty="0" err="1" smtClean="0">
                <a:solidFill>
                  <a:schemeClr val="tx2"/>
                </a:solidFill>
              </a:rPr>
              <a:t>Collodel</a:t>
            </a:r>
            <a:r>
              <a:rPr lang="it-IT" dirty="0" smtClean="0">
                <a:solidFill>
                  <a:schemeClr val="tx2"/>
                </a:solidFill>
              </a:rPr>
              <a:t> et al. J </a:t>
            </a:r>
            <a:r>
              <a:rPr lang="it-IT" dirty="0" err="1" smtClean="0">
                <a:solidFill>
                  <a:schemeClr val="tx2"/>
                </a:solidFill>
              </a:rPr>
              <a:t>Andrology</a:t>
            </a:r>
            <a:r>
              <a:rPr lang="it-IT" dirty="0" smtClean="0">
                <a:solidFill>
                  <a:schemeClr val="tx2"/>
                </a:solidFill>
              </a:rPr>
              <a:t> 2010</a:t>
            </a:r>
            <a:endParaRPr lang="it-IT" dirty="0">
              <a:solidFill>
                <a:schemeClr val="tx2"/>
              </a:solidFill>
            </a:endParaRPr>
          </a:p>
        </p:txBody>
      </p:sp>
    </p:spTree>
    <p:extLst>
      <p:ext uri="{BB962C8B-B14F-4D97-AF65-F5344CB8AC3E}">
        <p14:creationId xmlns:p14="http://schemas.microsoft.com/office/powerpoint/2010/main" xmlns="" val="4111337335"/>
      </p:ext>
    </p:extLst>
  </p:cSld>
  <p:clrMapOvr>
    <a:masterClrMapping/>
  </p:clrMapOvr>
  <p:transition>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964" y="260648"/>
            <a:ext cx="9505056"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964" y="2204864"/>
            <a:ext cx="5252794"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3703340" y="2348880"/>
            <a:ext cx="216024" cy="216024"/>
          </a:xfrm>
          <a:prstGeom prst="rect">
            <a:avLst/>
          </a:prstGeom>
          <a:solidFill>
            <a:schemeClr val="tx2"/>
          </a:solidFill>
          <a:ln>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703340" y="2639830"/>
            <a:ext cx="216024" cy="216024"/>
          </a:xfrm>
          <a:prstGeom prst="rect">
            <a:avLst/>
          </a:prstGeom>
          <a:solidFill>
            <a:schemeClr val="bg1"/>
          </a:solidFill>
          <a:ln>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063380" y="2276872"/>
            <a:ext cx="974754" cy="369332"/>
          </a:xfrm>
          <a:prstGeom prst="rect">
            <a:avLst/>
          </a:prstGeom>
          <a:noFill/>
        </p:spPr>
        <p:txBody>
          <a:bodyPr wrap="none" rtlCol="0">
            <a:spAutoFit/>
          </a:bodyPr>
          <a:lstStyle/>
          <a:p>
            <a:r>
              <a:rPr lang="it-IT" dirty="0" err="1">
                <a:solidFill>
                  <a:schemeClr val="tx2"/>
                </a:solidFill>
              </a:rPr>
              <a:t>S</a:t>
            </a:r>
            <a:r>
              <a:rPr lang="it-IT" dirty="0" err="1" smtClean="0">
                <a:solidFill>
                  <a:schemeClr val="tx2"/>
                </a:solidFill>
              </a:rPr>
              <a:t>mokers</a:t>
            </a:r>
            <a:endParaRPr lang="it-IT" dirty="0">
              <a:solidFill>
                <a:schemeClr val="tx2"/>
              </a:solidFill>
            </a:endParaRPr>
          </a:p>
        </p:txBody>
      </p:sp>
      <p:sp>
        <p:nvSpPr>
          <p:cNvPr id="7" name="CasellaDiTesto 6"/>
          <p:cNvSpPr txBox="1"/>
          <p:nvPr/>
        </p:nvSpPr>
        <p:spPr>
          <a:xfrm>
            <a:off x="4121533" y="2541757"/>
            <a:ext cx="1420389" cy="369332"/>
          </a:xfrm>
          <a:prstGeom prst="rect">
            <a:avLst/>
          </a:prstGeom>
          <a:noFill/>
        </p:spPr>
        <p:txBody>
          <a:bodyPr wrap="none" rtlCol="0">
            <a:spAutoFit/>
          </a:bodyPr>
          <a:lstStyle/>
          <a:p>
            <a:r>
              <a:rPr lang="it-IT" dirty="0" smtClean="0">
                <a:solidFill>
                  <a:schemeClr val="tx2"/>
                </a:solidFill>
              </a:rPr>
              <a:t>Non </a:t>
            </a:r>
            <a:r>
              <a:rPr lang="it-IT" dirty="0" err="1" smtClean="0">
                <a:solidFill>
                  <a:schemeClr val="tx2"/>
                </a:solidFill>
              </a:rPr>
              <a:t>Smokers</a:t>
            </a:r>
            <a:endParaRPr lang="it-IT" dirty="0">
              <a:solidFill>
                <a:schemeClr val="tx2"/>
              </a:solidFill>
            </a:endParaRPr>
          </a:p>
        </p:txBody>
      </p:sp>
      <p:sp>
        <p:nvSpPr>
          <p:cNvPr id="4" name="Rettangolo 3"/>
          <p:cNvSpPr/>
          <p:nvPr/>
        </p:nvSpPr>
        <p:spPr>
          <a:xfrm>
            <a:off x="5719564" y="2564904"/>
            <a:ext cx="4421688" cy="3046988"/>
          </a:xfrm>
          <a:prstGeom prst="rect">
            <a:avLst/>
          </a:prstGeom>
          <a:gradFill>
            <a:gsLst>
              <a:gs pos="0">
                <a:srgbClr val="002060"/>
              </a:gs>
              <a:gs pos="100000">
                <a:schemeClr val="accent6">
                  <a:lumMod val="75000"/>
                </a:schemeClr>
              </a:gs>
            </a:gsLst>
            <a:path path="rect">
              <a:fillToRect l="50000" t="50000" r="50000" b="50000"/>
            </a:path>
          </a:gradFill>
          <a:ln>
            <a:solidFill>
              <a:srgbClr val="FFFF00"/>
            </a:solidFill>
          </a:ln>
        </p:spPr>
        <p:txBody>
          <a:bodyPr wrap="square">
            <a:spAutoFit/>
          </a:bodyPr>
          <a:lstStyle/>
          <a:p>
            <a:pPr algn="ctr"/>
            <a:r>
              <a:rPr lang="en-US" sz="2400" b="1" dirty="0"/>
              <a:t>Smoking by males decreases the success rates of assisted reproduction procedures, not </a:t>
            </a:r>
            <a:r>
              <a:rPr lang="en-US" sz="2400" b="1" dirty="0" smtClean="0"/>
              <a:t>only in </a:t>
            </a:r>
            <a:r>
              <a:rPr lang="en-US" sz="2400" b="1" dirty="0"/>
              <a:t>IVF, but also in ICSI. Apart from putative adverse effects during fertilization, altered DNA in </a:t>
            </a:r>
            <a:r>
              <a:rPr lang="en-US" sz="2400" b="1" dirty="0" smtClean="0"/>
              <a:t>spermatozoa might </a:t>
            </a:r>
            <a:r>
              <a:rPr lang="en-US" sz="2400" b="1" dirty="0"/>
              <a:t>hamper development of the embryo.</a:t>
            </a:r>
            <a:endParaRPr lang="it-IT" sz="2400" b="1" dirty="0"/>
          </a:p>
        </p:txBody>
      </p:sp>
      <p:sp>
        <p:nvSpPr>
          <p:cNvPr id="6" name="Rettangolo 5"/>
          <p:cNvSpPr/>
          <p:nvPr/>
        </p:nvSpPr>
        <p:spPr>
          <a:xfrm>
            <a:off x="7195678" y="6381328"/>
            <a:ext cx="2988382" cy="338554"/>
          </a:xfrm>
          <a:prstGeom prst="rect">
            <a:avLst/>
          </a:prstGeom>
        </p:spPr>
        <p:txBody>
          <a:bodyPr wrap="none">
            <a:spAutoFit/>
          </a:bodyPr>
          <a:lstStyle/>
          <a:p>
            <a:pPr algn="r"/>
            <a:r>
              <a:rPr lang="it-IT" sz="1600" i="1" dirty="0" err="1" smtClean="0"/>
              <a:t>Zitzmann</a:t>
            </a:r>
            <a:r>
              <a:rPr lang="it-IT" sz="1600" i="1" dirty="0" smtClean="0"/>
              <a:t> M et al </a:t>
            </a:r>
            <a:r>
              <a:rPr lang="it-IT" sz="1600" i="1" dirty="0" err="1" smtClean="0"/>
              <a:t>Fertil</a:t>
            </a:r>
            <a:r>
              <a:rPr lang="it-IT" sz="1600" i="1" dirty="0" smtClean="0"/>
              <a:t> </a:t>
            </a:r>
            <a:r>
              <a:rPr lang="it-IT" sz="1600" i="1" dirty="0" err="1" smtClean="0"/>
              <a:t>Steril</a:t>
            </a:r>
            <a:r>
              <a:rPr lang="it-IT" sz="1600" i="1" dirty="0" smtClean="0"/>
              <a:t> 2003</a:t>
            </a:r>
            <a:endParaRPr lang="it-IT" sz="1600" dirty="0"/>
          </a:p>
        </p:txBody>
      </p:sp>
    </p:spTree>
    <p:extLst>
      <p:ext uri="{BB962C8B-B14F-4D97-AF65-F5344CB8AC3E}">
        <p14:creationId xmlns:p14="http://schemas.microsoft.com/office/powerpoint/2010/main" xmlns="" val="2711911949"/>
      </p:ext>
    </p:extLst>
  </p:cSld>
  <p:clrMapOvr>
    <a:masterClrMapping/>
  </p:clrMapOvr>
  <p:transition>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4yougratis.it/clipart/capodanno/img/BottigliaDiChampagne.jpg"/>
          <p:cNvPicPr>
            <a:picLocks noChangeAspect="1" noChangeArrowheads="1"/>
          </p:cNvPicPr>
          <p:nvPr/>
        </p:nvPicPr>
        <p:blipFill>
          <a:blip r:embed="rId2" cstate="print"/>
          <a:srcRect/>
          <a:stretch>
            <a:fillRect/>
          </a:stretch>
        </p:blipFill>
        <p:spPr bwMode="auto">
          <a:xfrm>
            <a:off x="1543100" y="2060848"/>
            <a:ext cx="2259335" cy="3261658"/>
          </a:xfrm>
          <a:prstGeom prst="rect">
            <a:avLst/>
          </a:prstGeom>
          <a:noFill/>
        </p:spPr>
      </p:pic>
      <p:pic>
        <p:nvPicPr>
          <p:cNvPr id="4100" name="Picture 4" descr="http://digilander.libero.it/verdecammina/tempi_di_degrado_sigaretta.gif"/>
          <p:cNvPicPr>
            <a:picLocks noChangeAspect="1" noChangeArrowheads="1"/>
          </p:cNvPicPr>
          <p:nvPr/>
        </p:nvPicPr>
        <p:blipFill>
          <a:blip r:embed="rId3" cstate="print"/>
          <a:srcRect/>
          <a:stretch>
            <a:fillRect/>
          </a:stretch>
        </p:blipFill>
        <p:spPr bwMode="auto">
          <a:xfrm>
            <a:off x="5647556" y="1988840"/>
            <a:ext cx="3559324" cy="3062870"/>
          </a:xfrm>
          <a:prstGeom prst="rect">
            <a:avLst/>
          </a:prstGeom>
          <a:noFill/>
        </p:spPr>
      </p:pic>
      <p:sp>
        <p:nvSpPr>
          <p:cNvPr id="5" name="Per 4"/>
          <p:cNvSpPr/>
          <p:nvPr/>
        </p:nvSpPr>
        <p:spPr>
          <a:xfrm>
            <a:off x="751012" y="1196752"/>
            <a:ext cx="3888432" cy="496855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er 5"/>
          <p:cNvSpPr/>
          <p:nvPr/>
        </p:nvSpPr>
        <p:spPr>
          <a:xfrm>
            <a:off x="5647556" y="1628800"/>
            <a:ext cx="3888432" cy="496855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3" descr="C:\Users\Aspire 5102WLMi\Pictures\Raccolta multimediale Microsoft\j0416076.wmf"/>
          <p:cNvPicPr>
            <a:picLocks noChangeAspect="1" noChangeArrowheads="1"/>
          </p:cNvPicPr>
          <p:nvPr/>
        </p:nvPicPr>
        <p:blipFill>
          <a:blip r:embed="rId4" cstate="print"/>
          <a:srcRect/>
          <a:stretch>
            <a:fillRect/>
          </a:stretch>
        </p:blipFill>
        <p:spPr bwMode="auto">
          <a:xfrm>
            <a:off x="1183060" y="188640"/>
            <a:ext cx="7992888" cy="6353321"/>
          </a:xfrm>
          <a:prstGeom prst="rect">
            <a:avLst/>
          </a:prstGeom>
          <a:blipFill dpi="0" rotWithShape="1">
            <a:blip r:embed="rId5" cstate="print"/>
            <a:srcRect/>
            <a:tile tx="0" ty="0" sx="100000" sy="100000" flip="none" algn="tl"/>
          </a:blip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7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833688" y="2997200"/>
            <a:ext cx="184150" cy="361950"/>
          </a:xfrm>
          <a:prstGeom prst="rect">
            <a:avLst/>
          </a:prstGeom>
          <a:noFill/>
          <a:ln w="9525">
            <a:noFill/>
            <a:miter lim="800000"/>
            <a:headEnd/>
            <a:tailEnd/>
          </a:ln>
        </p:spPr>
        <p:txBody>
          <a:bodyPr wrap="none">
            <a:spAutoFit/>
          </a:bodyPr>
          <a:lstStyle/>
          <a:p>
            <a:pPr algn="ctr" eaLnBrk="0" hangingPunct="0">
              <a:lnSpc>
                <a:spcPct val="120000"/>
              </a:lnSpc>
            </a:pPr>
            <a:endParaRPr lang="en-US" sz="1600"/>
          </a:p>
        </p:txBody>
      </p:sp>
      <p:sp>
        <p:nvSpPr>
          <p:cNvPr id="33795" name="Rectangle 5"/>
          <p:cNvSpPr>
            <a:spLocks noGrp="1" noChangeArrowheads="1"/>
          </p:cNvSpPr>
          <p:nvPr>
            <p:ph type="title" idx="4294967295"/>
          </p:nvPr>
        </p:nvSpPr>
        <p:spPr>
          <a:xfrm>
            <a:off x="504006" y="97507"/>
            <a:ext cx="8743950" cy="811213"/>
          </a:xfrm>
          <a:noFill/>
        </p:spPr>
        <p:txBody>
          <a:bodyPr/>
          <a:lstStyle/>
          <a:p>
            <a:pPr eaLnBrk="1" hangingPunct="1"/>
            <a:r>
              <a:rPr lang="it-IT" dirty="0" smtClean="0">
                <a:solidFill>
                  <a:srgbClr val="FFFF00"/>
                </a:solidFill>
              </a:rPr>
              <a:t>Indagini diagnostiche</a:t>
            </a:r>
            <a:endParaRPr lang="it-IT" dirty="0" smtClean="0">
              <a:solidFill>
                <a:schemeClr val="bg2"/>
              </a:solidFill>
            </a:endParaRPr>
          </a:p>
        </p:txBody>
      </p:sp>
      <p:sp>
        <p:nvSpPr>
          <p:cNvPr id="33796" name="Rectangle 6"/>
          <p:cNvSpPr>
            <a:spLocks noGrp="1" noChangeArrowheads="1"/>
          </p:cNvSpPr>
          <p:nvPr>
            <p:ph type="body" sz="half" idx="4294967295"/>
          </p:nvPr>
        </p:nvSpPr>
        <p:spPr>
          <a:xfrm>
            <a:off x="679004" y="1125215"/>
            <a:ext cx="8743900" cy="5184105"/>
          </a:xfr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solidFill>
              <a:schemeClr val="bg1"/>
            </a:solidFill>
          </a:ln>
        </p:spPr>
        <p:txBody>
          <a:bodyPr/>
          <a:lstStyle/>
          <a:p>
            <a:pPr eaLnBrk="1" hangingPunct="1">
              <a:lnSpc>
                <a:spcPct val="120000"/>
              </a:lnSpc>
            </a:pPr>
            <a:r>
              <a:rPr lang="it-IT" sz="2400" dirty="0" smtClean="0">
                <a:solidFill>
                  <a:schemeClr val="bg1"/>
                </a:solidFill>
              </a:rPr>
              <a:t>Anamnesi</a:t>
            </a:r>
          </a:p>
          <a:p>
            <a:pPr eaLnBrk="1" hangingPunct="1">
              <a:lnSpc>
                <a:spcPct val="120000"/>
              </a:lnSpc>
            </a:pPr>
            <a:r>
              <a:rPr lang="it-IT" sz="2400" dirty="0" smtClean="0">
                <a:solidFill>
                  <a:schemeClr val="bg1"/>
                </a:solidFill>
              </a:rPr>
              <a:t>Visita ginecologica</a:t>
            </a:r>
          </a:p>
          <a:p>
            <a:pPr eaLnBrk="1" hangingPunct="1">
              <a:lnSpc>
                <a:spcPct val="120000"/>
              </a:lnSpc>
            </a:pPr>
            <a:r>
              <a:rPr lang="it-IT" sz="2400" dirty="0" smtClean="0">
                <a:solidFill>
                  <a:schemeClr val="bg1"/>
                </a:solidFill>
              </a:rPr>
              <a:t>Three </a:t>
            </a:r>
            <a:r>
              <a:rPr lang="it-IT" sz="2400" dirty="0" err="1" smtClean="0">
                <a:solidFill>
                  <a:schemeClr val="bg1"/>
                </a:solidFill>
              </a:rPr>
              <a:t>day</a:t>
            </a:r>
            <a:r>
              <a:rPr lang="it-IT" sz="2400" dirty="0" smtClean="0">
                <a:solidFill>
                  <a:schemeClr val="bg1"/>
                </a:solidFill>
              </a:rPr>
              <a:t> test (FSH, LH, E2, AMH, </a:t>
            </a:r>
            <a:r>
              <a:rPr lang="it-IT" sz="2400" dirty="0" err="1" smtClean="0">
                <a:solidFill>
                  <a:schemeClr val="bg1"/>
                </a:solidFill>
              </a:rPr>
              <a:t>Inibina</a:t>
            </a:r>
            <a:r>
              <a:rPr lang="it-IT" sz="2400" dirty="0" smtClean="0">
                <a:solidFill>
                  <a:schemeClr val="bg1"/>
                </a:solidFill>
              </a:rPr>
              <a:t> b)</a:t>
            </a:r>
          </a:p>
          <a:p>
            <a:pPr eaLnBrk="1" hangingPunct="1">
              <a:lnSpc>
                <a:spcPct val="120000"/>
              </a:lnSpc>
            </a:pPr>
            <a:r>
              <a:rPr lang="it-IT" sz="2400" dirty="0" smtClean="0">
                <a:solidFill>
                  <a:schemeClr val="bg1"/>
                </a:solidFill>
              </a:rPr>
              <a:t>tamponi cervicali per     </a:t>
            </a:r>
            <a:r>
              <a:rPr lang="it-IT" sz="2400" dirty="0" err="1" smtClean="0">
                <a:solidFill>
                  <a:schemeClr val="bg1"/>
                </a:solidFill>
              </a:rPr>
              <a:t>Clamidia</a:t>
            </a:r>
            <a:r>
              <a:rPr lang="it-IT" sz="2400" dirty="0" smtClean="0">
                <a:solidFill>
                  <a:schemeClr val="bg1"/>
                </a:solidFill>
              </a:rPr>
              <a:t>, Micoplasma</a:t>
            </a:r>
          </a:p>
          <a:p>
            <a:pPr eaLnBrk="1" hangingPunct="1">
              <a:lnSpc>
                <a:spcPct val="120000"/>
              </a:lnSpc>
              <a:buNone/>
            </a:pPr>
            <a:r>
              <a:rPr lang="it-IT" sz="2400" b="1" i="1" dirty="0" err="1" smtClean="0">
                <a:solidFill>
                  <a:srgbClr val="FFFF00"/>
                </a:solidFill>
              </a:rPr>
              <a:t>I°</a:t>
            </a:r>
            <a:r>
              <a:rPr lang="it-IT" sz="2400" b="1" i="1" dirty="0" smtClean="0">
                <a:solidFill>
                  <a:srgbClr val="FFFF00"/>
                </a:solidFill>
              </a:rPr>
              <a:t> Livello</a:t>
            </a:r>
          </a:p>
          <a:p>
            <a:pPr eaLnBrk="1" hangingPunct="1">
              <a:lnSpc>
                <a:spcPct val="120000"/>
              </a:lnSpc>
            </a:pPr>
            <a:r>
              <a:rPr lang="it-IT" sz="2400" dirty="0" smtClean="0">
                <a:solidFill>
                  <a:schemeClr val="bg1"/>
                </a:solidFill>
              </a:rPr>
              <a:t>Ecografia ginecologica</a:t>
            </a:r>
          </a:p>
          <a:p>
            <a:pPr eaLnBrk="1" hangingPunct="1">
              <a:lnSpc>
                <a:spcPct val="120000"/>
              </a:lnSpc>
            </a:pPr>
            <a:r>
              <a:rPr lang="it-IT" sz="2400" dirty="0" smtClean="0">
                <a:solidFill>
                  <a:schemeClr val="bg1"/>
                </a:solidFill>
              </a:rPr>
              <a:t>ISG</a:t>
            </a:r>
          </a:p>
          <a:p>
            <a:pPr eaLnBrk="1" hangingPunct="1">
              <a:lnSpc>
                <a:spcPct val="120000"/>
              </a:lnSpc>
              <a:buNone/>
            </a:pPr>
            <a:r>
              <a:rPr lang="it-IT" sz="2400" b="1" i="1" dirty="0" err="1" smtClean="0">
                <a:solidFill>
                  <a:srgbClr val="FFFF00"/>
                </a:solidFill>
              </a:rPr>
              <a:t>II°</a:t>
            </a:r>
            <a:r>
              <a:rPr lang="it-IT" sz="2400" b="1" i="1" dirty="0" smtClean="0">
                <a:solidFill>
                  <a:srgbClr val="FFFF00"/>
                </a:solidFill>
              </a:rPr>
              <a:t> Livello</a:t>
            </a:r>
          </a:p>
          <a:p>
            <a:pPr eaLnBrk="1" hangingPunct="1">
              <a:lnSpc>
                <a:spcPct val="120000"/>
              </a:lnSpc>
            </a:pPr>
            <a:r>
              <a:rPr lang="it-IT" sz="2400" dirty="0" smtClean="0">
                <a:solidFill>
                  <a:schemeClr val="bg1"/>
                </a:solidFill>
              </a:rPr>
              <a:t> Isteroscopia</a:t>
            </a:r>
          </a:p>
          <a:p>
            <a:pPr eaLnBrk="1" hangingPunct="1">
              <a:lnSpc>
                <a:spcPct val="120000"/>
              </a:lnSpc>
            </a:pPr>
            <a:r>
              <a:rPr lang="it-IT" sz="2400" dirty="0" smtClean="0">
                <a:solidFill>
                  <a:schemeClr val="bg1"/>
                </a:solidFill>
              </a:rPr>
              <a:t> Laparoscopia</a:t>
            </a:r>
          </a:p>
        </p:txBody>
      </p:sp>
      <p:sp>
        <p:nvSpPr>
          <p:cNvPr id="33798" name="Line 8"/>
          <p:cNvSpPr>
            <a:spLocks noChangeShapeType="1"/>
          </p:cNvSpPr>
          <p:nvPr/>
        </p:nvSpPr>
        <p:spPr bwMode="auto">
          <a:xfrm flipV="1">
            <a:off x="1646238" y="2189163"/>
            <a:ext cx="428625" cy="76200"/>
          </a:xfrm>
          <a:prstGeom prst="line">
            <a:avLst/>
          </a:prstGeom>
          <a:noFill/>
          <a:ln w="9525">
            <a:noFill/>
            <a:round/>
            <a:headEnd/>
            <a:tailEnd/>
          </a:ln>
        </p:spPr>
        <p:txBody>
          <a:bodyPr wrap="none" anchor="ctr"/>
          <a:lstStyle/>
          <a:p>
            <a:endParaRPr lang="it-IT"/>
          </a:p>
        </p:txBody>
      </p:sp>
      <p:grpSp>
        <p:nvGrpSpPr>
          <p:cNvPr id="7" name="Gruppo 14"/>
          <p:cNvGrpSpPr/>
          <p:nvPr/>
        </p:nvGrpSpPr>
        <p:grpSpPr>
          <a:xfrm>
            <a:off x="9535988" y="129967"/>
            <a:ext cx="576064" cy="792088"/>
            <a:chOff x="3643302" y="2000240"/>
            <a:chExt cx="642942" cy="1066808"/>
          </a:xfrm>
          <a:effectLst/>
        </p:grpSpPr>
        <p:sp>
          <p:nvSpPr>
            <p:cNvPr id="8" name="Croce 7"/>
            <p:cNvSpPr/>
            <p:nvPr/>
          </p:nvSpPr>
          <p:spPr>
            <a:xfrm>
              <a:off x="3689340" y="2566982"/>
              <a:ext cx="571504" cy="500066"/>
            </a:xfrm>
            <a:prstGeom prst="mathPlus">
              <a:avLst>
                <a:gd name="adj1" fmla="val 18440"/>
              </a:avLst>
            </a:prstGeom>
            <a:solidFill>
              <a:srgbClr val="FF0066"/>
            </a:solidFill>
            <a:ln>
              <a:solidFill>
                <a:srgbClr val="FF0066"/>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Anello 8"/>
            <p:cNvSpPr/>
            <p:nvPr/>
          </p:nvSpPr>
          <p:spPr>
            <a:xfrm>
              <a:off x="3643302" y="2000240"/>
              <a:ext cx="642942" cy="642942"/>
            </a:xfrm>
            <a:prstGeom prst="donut">
              <a:avLst>
                <a:gd name="adj" fmla="val 13095"/>
              </a:avLst>
            </a:prstGeom>
            <a:solidFill>
              <a:srgbClr val="FF0066"/>
            </a:solidFill>
            <a:ln>
              <a:solidFill>
                <a:srgbClr val="FF0066"/>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extLst>
      <p:ext uri="{BB962C8B-B14F-4D97-AF65-F5344CB8AC3E}">
        <p14:creationId xmlns:p14="http://schemas.microsoft.com/office/powerpoint/2010/main" xmlns="" val="239874190"/>
      </p:ext>
    </p:extLst>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Rectangle 16"/>
          <p:cNvSpPr>
            <a:spLocks noChangeArrowheads="1"/>
          </p:cNvSpPr>
          <p:nvPr/>
        </p:nvSpPr>
        <p:spPr bwMode="auto">
          <a:xfrm>
            <a:off x="72173" y="997244"/>
            <a:ext cx="10142237" cy="892552"/>
          </a:xfrm>
          <a:prstGeom prst="rect">
            <a:avLst/>
          </a:prstGeom>
          <a:solidFill>
            <a:schemeClr val="bg1"/>
          </a:solidFill>
          <a:ln w="38100">
            <a:solidFill>
              <a:srgbClr val="FF0066"/>
            </a:solidFill>
          </a:ln>
          <a:extLst/>
        </p:spPr>
        <p:txBody>
          <a:bodyPr wrap="square">
            <a:spAutoFit/>
          </a:bodyPr>
          <a:lstStyle/>
          <a:p>
            <a:pPr algn="ctr" fontAlgn="base">
              <a:spcBef>
                <a:spcPct val="50000"/>
              </a:spcBef>
              <a:spcAft>
                <a:spcPct val="0"/>
              </a:spcAft>
            </a:pPr>
            <a:r>
              <a:rPr lang="it-IT" sz="2600" b="1" i="1" dirty="0">
                <a:solidFill>
                  <a:srgbClr val="002060"/>
                </a:solidFill>
                <a:cs typeface="Arial" charset="0"/>
              </a:rPr>
              <a:t>Per riserva ovarica si intende la quantità di patrimonio follicolare residuo presente nelle </a:t>
            </a:r>
            <a:r>
              <a:rPr lang="it-IT" sz="2600" b="1" i="1" dirty="0" smtClean="0">
                <a:solidFill>
                  <a:srgbClr val="002060"/>
                </a:solidFill>
                <a:cs typeface="Arial" charset="0"/>
              </a:rPr>
              <a:t>ovaie</a:t>
            </a:r>
          </a:p>
        </p:txBody>
      </p:sp>
      <p:sp>
        <p:nvSpPr>
          <p:cNvPr id="11" name="Rectangle 2"/>
          <p:cNvSpPr txBox="1">
            <a:spLocks noChangeArrowheads="1"/>
          </p:cNvSpPr>
          <p:nvPr/>
        </p:nvSpPr>
        <p:spPr bwMode="auto">
          <a:xfrm>
            <a:off x="342900" y="44624"/>
            <a:ext cx="9601200" cy="649288"/>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it-IT" sz="4000" b="1" kern="0" dirty="0">
                <a:solidFill>
                  <a:srgbClr val="FFFF00"/>
                </a:solidFill>
                <a:cs typeface="Times New Roman" pitchFamily="18" charset="0"/>
              </a:rPr>
              <a:t>Definizione di riserva ovarica</a:t>
            </a:r>
          </a:p>
        </p:txBody>
      </p:sp>
      <p:grpSp>
        <p:nvGrpSpPr>
          <p:cNvPr id="7172" name="Group 19"/>
          <p:cNvGrpSpPr>
            <a:grpSpLocks/>
          </p:cNvGrpSpPr>
          <p:nvPr/>
        </p:nvGrpSpPr>
        <p:grpSpPr bwMode="auto">
          <a:xfrm>
            <a:off x="2307431" y="5229059"/>
            <a:ext cx="8424268" cy="1512887"/>
            <a:chOff x="648" y="2592"/>
            <a:chExt cx="4860" cy="1440"/>
          </a:xfrm>
        </p:grpSpPr>
        <p:sp>
          <p:nvSpPr>
            <p:cNvPr id="7200" name="Freeform 20"/>
            <p:cNvSpPr>
              <a:spLocks/>
            </p:cNvSpPr>
            <p:nvPr/>
          </p:nvSpPr>
          <p:spPr bwMode="auto">
            <a:xfrm>
              <a:off x="648" y="3792"/>
              <a:ext cx="4590" cy="240"/>
            </a:xfrm>
            <a:custGeom>
              <a:avLst/>
              <a:gdLst>
                <a:gd name="T0" fmla="*/ 4080 w 4080"/>
                <a:gd name="T1" fmla="*/ 0 h 240"/>
                <a:gd name="T2" fmla="*/ 3840 w 4080"/>
                <a:gd name="T3" fmla="*/ 240 h 240"/>
                <a:gd name="T4" fmla="*/ 0 w 4080"/>
                <a:gd name="T5" fmla="*/ 240 h 240"/>
                <a:gd name="T6" fmla="*/ 384 w 4080"/>
                <a:gd name="T7" fmla="*/ 0 h 240"/>
                <a:gd name="T8" fmla="*/ 4080 w 4080"/>
                <a:gd name="T9" fmla="*/ 0 h 240"/>
                <a:gd name="T10" fmla="*/ 0 60000 65536"/>
                <a:gd name="T11" fmla="*/ 0 60000 65536"/>
                <a:gd name="T12" fmla="*/ 0 60000 65536"/>
                <a:gd name="T13" fmla="*/ 0 60000 65536"/>
                <a:gd name="T14" fmla="*/ 0 60000 65536"/>
                <a:gd name="T15" fmla="*/ 0 w 4080"/>
                <a:gd name="T16" fmla="*/ 0 h 240"/>
                <a:gd name="T17" fmla="*/ 4080 w 4080"/>
                <a:gd name="T18" fmla="*/ 240 h 240"/>
              </a:gdLst>
              <a:ahLst/>
              <a:cxnLst>
                <a:cxn ang="T10">
                  <a:pos x="T0" y="T1"/>
                </a:cxn>
                <a:cxn ang="T11">
                  <a:pos x="T2" y="T3"/>
                </a:cxn>
                <a:cxn ang="T12">
                  <a:pos x="T4" y="T5"/>
                </a:cxn>
                <a:cxn ang="T13">
                  <a:pos x="T6" y="T7"/>
                </a:cxn>
                <a:cxn ang="T14">
                  <a:pos x="T8" y="T9"/>
                </a:cxn>
              </a:cxnLst>
              <a:rect l="T15" t="T16" r="T17" b="T18"/>
              <a:pathLst>
                <a:path w="4080" h="240">
                  <a:moveTo>
                    <a:pt x="4080" y="0"/>
                  </a:moveTo>
                  <a:lnTo>
                    <a:pt x="3840" y="240"/>
                  </a:lnTo>
                  <a:lnTo>
                    <a:pt x="0" y="240"/>
                  </a:lnTo>
                  <a:lnTo>
                    <a:pt x="384" y="0"/>
                  </a:lnTo>
                  <a:lnTo>
                    <a:pt x="4080" y="0"/>
                  </a:lnTo>
                  <a:close/>
                </a:path>
              </a:pathLst>
            </a:custGeom>
            <a:solidFill>
              <a:srgbClr val="FFFFCC"/>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201" name="Rectangle 21"/>
            <p:cNvSpPr>
              <a:spLocks noChangeArrowheads="1"/>
            </p:cNvSpPr>
            <p:nvPr/>
          </p:nvSpPr>
          <p:spPr bwMode="auto">
            <a:xfrm>
              <a:off x="1080" y="2592"/>
              <a:ext cx="4158" cy="1200"/>
            </a:xfrm>
            <a:prstGeom prst="rect">
              <a:avLst/>
            </a:prstGeom>
            <a:solidFill>
              <a:srgbClr val="FFFFCC"/>
            </a:solidFill>
            <a:ln w="9525">
              <a:solidFill>
                <a:schemeClr val="tx1"/>
              </a:solidFill>
              <a:miter lim="800000"/>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202" name="AutoShape 22"/>
            <p:cNvSpPr>
              <a:spLocks noChangeArrowheads="1"/>
            </p:cNvSpPr>
            <p:nvPr/>
          </p:nvSpPr>
          <p:spPr bwMode="auto">
            <a:xfrm>
              <a:off x="1674" y="3312"/>
              <a:ext cx="486" cy="672"/>
            </a:xfrm>
            <a:prstGeom prst="can">
              <a:avLst>
                <a:gd name="adj" fmla="val 34568"/>
              </a:avLst>
            </a:prstGeom>
            <a:gradFill rotWithShape="0">
              <a:gsLst>
                <a:gs pos="0">
                  <a:srgbClr val="FFCC99"/>
                </a:gs>
                <a:gs pos="50000">
                  <a:srgbClr val="FF9933"/>
                </a:gs>
                <a:gs pos="100000">
                  <a:srgbClr val="FFCC99"/>
                </a:gs>
              </a:gsLst>
              <a:lin ang="0" scaled="1"/>
            </a:gra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12311" name="AutoShape 23"/>
            <p:cNvSpPr>
              <a:spLocks noChangeArrowheads="1"/>
            </p:cNvSpPr>
            <p:nvPr/>
          </p:nvSpPr>
          <p:spPr bwMode="auto">
            <a:xfrm>
              <a:off x="2970" y="3551"/>
              <a:ext cx="485" cy="432"/>
            </a:xfrm>
            <a:prstGeom prst="can">
              <a:avLst>
                <a:gd name="adj" fmla="val 25000"/>
              </a:avLst>
            </a:prstGeom>
            <a:gradFill rotWithShape="0">
              <a:gsLst>
                <a:gs pos="0">
                  <a:schemeClr val="hlink"/>
                </a:gs>
                <a:gs pos="50000">
                  <a:schemeClr val="accent2"/>
                </a:gs>
                <a:gs pos="100000">
                  <a:schemeClr val="hlink"/>
                </a:gs>
              </a:gsLst>
              <a:lin ang="0" scaled="1"/>
            </a:gradFill>
            <a:ln w="9525">
              <a:solidFill>
                <a:schemeClr val="tx1"/>
              </a:solidFill>
              <a:round/>
              <a:headEnd/>
              <a:tailEnd/>
            </a:ln>
            <a:effectLst/>
          </p:spPr>
          <p:txBody>
            <a:bodyPr wrap="none" anchor="ctr"/>
            <a:lstStyle/>
            <a:p>
              <a:pPr fontAlgn="base">
                <a:spcBef>
                  <a:spcPct val="0"/>
                </a:spcBef>
                <a:spcAft>
                  <a:spcPct val="0"/>
                </a:spcAft>
                <a:defRPr/>
              </a:pPr>
              <a:endParaRPr lang="it-IT">
                <a:solidFill>
                  <a:srgbClr val="000000"/>
                </a:solidFill>
                <a:cs typeface="Arial" charset="0"/>
              </a:endParaRPr>
            </a:p>
          </p:txBody>
        </p:sp>
        <p:sp>
          <p:nvSpPr>
            <p:cNvPr id="12312" name="AutoShape 24"/>
            <p:cNvSpPr>
              <a:spLocks noChangeArrowheads="1"/>
            </p:cNvSpPr>
            <p:nvPr/>
          </p:nvSpPr>
          <p:spPr bwMode="auto">
            <a:xfrm>
              <a:off x="4212" y="3743"/>
              <a:ext cx="486" cy="240"/>
            </a:xfrm>
            <a:prstGeom prst="can">
              <a:avLst>
                <a:gd name="adj" fmla="val 25000"/>
              </a:avLst>
            </a:prstGeom>
            <a:gradFill rotWithShape="0">
              <a:gsLst>
                <a:gs pos="0">
                  <a:srgbClr val="CCFFCC"/>
                </a:gs>
                <a:gs pos="50000">
                  <a:schemeClr val="accent1"/>
                </a:gs>
                <a:gs pos="100000">
                  <a:srgbClr val="CCFFCC"/>
                </a:gs>
              </a:gsLst>
              <a:lin ang="0" scaled="1"/>
            </a:gradFill>
            <a:ln w="9525">
              <a:solidFill>
                <a:schemeClr val="tx1"/>
              </a:solidFill>
              <a:round/>
              <a:headEnd/>
              <a:tailEnd/>
            </a:ln>
            <a:effectLst/>
          </p:spPr>
          <p:txBody>
            <a:bodyPr wrap="none" anchor="ctr"/>
            <a:lstStyle/>
            <a:p>
              <a:pPr fontAlgn="base">
                <a:spcBef>
                  <a:spcPct val="0"/>
                </a:spcBef>
                <a:spcAft>
                  <a:spcPct val="0"/>
                </a:spcAft>
                <a:defRPr/>
              </a:pPr>
              <a:endParaRPr lang="it-IT">
                <a:solidFill>
                  <a:srgbClr val="000000"/>
                </a:solidFill>
                <a:cs typeface="Arial" charset="0"/>
              </a:endParaRPr>
            </a:p>
          </p:txBody>
        </p:sp>
        <p:sp>
          <p:nvSpPr>
            <p:cNvPr id="7205" name="Text Box 25"/>
            <p:cNvSpPr txBox="1">
              <a:spLocks noChangeArrowheads="1"/>
            </p:cNvSpPr>
            <p:nvPr/>
          </p:nvSpPr>
          <p:spPr bwMode="auto">
            <a:xfrm>
              <a:off x="2161" y="2689"/>
              <a:ext cx="221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2000" b="1" i="1">
                  <a:solidFill>
                    <a:srgbClr val="000000"/>
                  </a:solidFill>
                  <a:latin typeface="+mn-lt"/>
                  <a:cs typeface="Arial" charset="0"/>
                </a:rPr>
                <a:t>CICLO </a:t>
              </a:r>
              <a:r>
                <a:rPr lang="it-IT" sz="2000" b="1">
                  <a:solidFill>
                    <a:srgbClr val="000000"/>
                  </a:solidFill>
                  <a:latin typeface="+mn-lt"/>
                  <a:cs typeface="Arial" charset="0"/>
                </a:rPr>
                <a:t>MESTRUALE *</a:t>
              </a:r>
              <a:endParaRPr lang="it-IT" sz="2400">
                <a:solidFill>
                  <a:srgbClr val="000000"/>
                </a:solidFill>
                <a:latin typeface="+mn-lt"/>
                <a:cs typeface="Arial" charset="0"/>
              </a:endParaRPr>
            </a:p>
          </p:txBody>
        </p:sp>
        <p:sp>
          <p:nvSpPr>
            <p:cNvPr id="7206" name="Text Box 26"/>
            <p:cNvSpPr txBox="1">
              <a:spLocks noChangeArrowheads="1"/>
            </p:cNvSpPr>
            <p:nvPr/>
          </p:nvSpPr>
          <p:spPr bwMode="auto">
            <a:xfrm>
              <a:off x="3618" y="2976"/>
              <a:ext cx="189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2000" dirty="0">
                  <a:solidFill>
                    <a:srgbClr val="000000"/>
                  </a:solidFill>
                  <a:latin typeface="+mn-lt"/>
                  <a:cs typeface="Arial" charset="0"/>
                </a:rPr>
                <a:t>Menopausa</a:t>
              </a:r>
              <a:endParaRPr lang="it-IT" sz="2400" dirty="0">
                <a:solidFill>
                  <a:srgbClr val="000000"/>
                </a:solidFill>
                <a:latin typeface="+mn-lt"/>
                <a:cs typeface="Arial" charset="0"/>
              </a:endParaRPr>
            </a:p>
          </p:txBody>
        </p:sp>
        <p:sp>
          <p:nvSpPr>
            <p:cNvPr id="7207" name="Text Box 27"/>
            <p:cNvSpPr txBox="1">
              <a:spLocks noChangeArrowheads="1"/>
            </p:cNvSpPr>
            <p:nvPr/>
          </p:nvSpPr>
          <p:spPr bwMode="auto">
            <a:xfrm>
              <a:off x="2322" y="2976"/>
              <a:ext cx="189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2000" i="1">
                  <a:solidFill>
                    <a:srgbClr val="000000"/>
                  </a:solidFill>
                  <a:latin typeface="+mn-lt"/>
                  <a:cs typeface="Arial" charset="0"/>
                </a:rPr>
                <a:t>Perimenopausa</a:t>
              </a:r>
              <a:endParaRPr lang="it-IT" sz="2400">
                <a:solidFill>
                  <a:srgbClr val="000000"/>
                </a:solidFill>
                <a:latin typeface="+mn-lt"/>
                <a:cs typeface="Arial" charset="0"/>
              </a:endParaRPr>
            </a:p>
          </p:txBody>
        </p:sp>
        <p:sp>
          <p:nvSpPr>
            <p:cNvPr id="7208" name="Text Box 28"/>
            <p:cNvSpPr txBox="1">
              <a:spLocks noChangeArrowheads="1"/>
            </p:cNvSpPr>
            <p:nvPr/>
          </p:nvSpPr>
          <p:spPr bwMode="auto">
            <a:xfrm>
              <a:off x="1026" y="2976"/>
              <a:ext cx="189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2000" i="1">
                  <a:solidFill>
                    <a:srgbClr val="000000"/>
                  </a:solidFill>
                  <a:latin typeface="+mn-lt"/>
                  <a:cs typeface="Arial" charset="0"/>
                </a:rPr>
                <a:t>Età fertile</a:t>
              </a:r>
              <a:endParaRPr lang="it-IT" sz="2400">
                <a:solidFill>
                  <a:srgbClr val="000000"/>
                </a:solidFill>
                <a:latin typeface="+mn-lt"/>
                <a:cs typeface="Arial" charset="0"/>
              </a:endParaRPr>
            </a:p>
          </p:txBody>
        </p:sp>
      </p:grpSp>
      <p:grpSp>
        <p:nvGrpSpPr>
          <p:cNvPr id="2" name="Gruppo 1"/>
          <p:cNvGrpSpPr/>
          <p:nvPr/>
        </p:nvGrpSpPr>
        <p:grpSpPr>
          <a:xfrm>
            <a:off x="121447" y="2132295"/>
            <a:ext cx="8101013" cy="3132141"/>
            <a:chOff x="121444" y="2349500"/>
            <a:chExt cx="8101013" cy="3132141"/>
          </a:xfrm>
        </p:grpSpPr>
        <p:sp>
          <p:nvSpPr>
            <p:cNvPr id="7175" name="Freeform 30"/>
            <p:cNvSpPr>
              <a:spLocks/>
            </p:cNvSpPr>
            <p:nvPr/>
          </p:nvSpPr>
          <p:spPr bwMode="auto">
            <a:xfrm>
              <a:off x="922958" y="2349500"/>
              <a:ext cx="7299499" cy="2338663"/>
            </a:xfrm>
            <a:custGeom>
              <a:avLst/>
              <a:gdLst>
                <a:gd name="T0" fmla="*/ 4080 w 4080"/>
                <a:gd name="T1" fmla="*/ 1680 h 1680"/>
                <a:gd name="T2" fmla="*/ 4080 w 4080"/>
                <a:gd name="T3" fmla="*/ 0 h 1680"/>
                <a:gd name="T4" fmla="*/ 0 w 4080"/>
                <a:gd name="T5" fmla="*/ 0 h 1680"/>
                <a:gd name="T6" fmla="*/ 0 w 4080"/>
                <a:gd name="T7" fmla="*/ 1680 h 1680"/>
                <a:gd name="T8" fmla="*/ 4080 w 4080"/>
                <a:gd name="T9" fmla="*/ 1680 h 1680"/>
                <a:gd name="T10" fmla="*/ 0 60000 65536"/>
                <a:gd name="T11" fmla="*/ 0 60000 65536"/>
                <a:gd name="T12" fmla="*/ 0 60000 65536"/>
                <a:gd name="T13" fmla="*/ 0 60000 65536"/>
                <a:gd name="T14" fmla="*/ 0 60000 65536"/>
                <a:gd name="T15" fmla="*/ 0 w 4080"/>
                <a:gd name="T16" fmla="*/ 0 h 1680"/>
                <a:gd name="T17" fmla="*/ 4080 w 4080"/>
                <a:gd name="T18" fmla="*/ 1680 h 1680"/>
              </a:gdLst>
              <a:ahLst/>
              <a:cxnLst>
                <a:cxn ang="T10">
                  <a:pos x="T0" y="T1"/>
                </a:cxn>
                <a:cxn ang="T11">
                  <a:pos x="T2" y="T3"/>
                </a:cxn>
                <a:cxn ang="T12">
                  <a:pos x="T4" y="T5"/>
                </a:cxn>
                <a:cxn ang="T13">
                  <a:pos x="T6" y="T7"/>
                </a:cxn>
                <a:cxn ang="T14">
                  <a:pos x="T8" y="T9"/>
                </a:cxn>
              </a:cxnLst>
              <a:rect l="T15" t="T16" r="T17" b="T18"/>
              <a:pathLst>
                <a:path w="4080" h="1680">
                  <a:moveTo>
                    <a:pt x="4080" y="1680"/>
                  </a:moveTo>
                  <a:lnTo>
                    <a:pt x="4080" y="0"/>
                  </a:lnTo>
                  <a:lnTo>
                    <a:pt x="0" y="0"/>
                  </a:lnTo>
                  <a:lnTo>
                    <a:pt x="0" y="1680"/>
                  </a:lnTo>
                  <a:lnTo>
                    <a:pt x="4080" y="1680"/>
                  </a:lnTo>
                  <a:close/>
                </a:path>
              </a:pathLst>
            </a:custGeom>
            <a:solidFill>
              <a:srgbClr val="FFFFCC"/>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76" name="Freeform 31"/>
            <p:cNvSpPr>
              <a:spLocks/>
            </p:cNvSpPr>
            <p:nvPr/>
          </p:nvSpPr>
          <p:spPr bwMode="auto">
            <a:xfrm>
              <a:off x="121444" y="2349500"/>
              <a:ext cx="772888" cy="2940034"/>
            </a:xfrm>
            <a:custGeom>
              <a:avLst/>
              <a:gdLst>
                <a:gd name="T0" fmla="*/ 0 w 432"/>
                <a:gd name="T1" fmla="*/ 432 h 2112"/>
                <a:gd name="T2" fmla="*/ 432 w 432"/>
                <a:gd name="T3" fmla="*/ 0 h 2112"/>
                <a:gd name="T4" fmla="*/ 432 w 432"/>
                <a:gd name="T5" fmla="*/ 1680 h 2112"/>
                <a:gd name="T6" fmla="*/ 0 w 432"/>
                <a:gd name="T7" fmla="*/ 2112 h 2112"/>
                <a:gd name="T8" fmla="*/ 0 w 432"/>
                <a:gd name="T9" fmla="*/ 432 h 2112"/>
                <a:gd name="T10" fmla="*/ 0 60000 65536"/>
                <a:gd name="T11" fmla="*/ 0 60000 65536"/>
                <a:gd name="T12" fmla="*/ 0 60000 65536"/>
                <a:gd name="T13" fmla="*/ 0 60000 65536"/>
                <a:gd name="T14" fmla="*/ 0 60000 65536"/>
                <a:gd name="T15" fmla="*/ 0 w 432"/>
                <a:gd name="T16" fmla="*/ 0 h 2112"/>
                <a:gd name="T17" fmla="*/ 432 w 432"/>
                <a:gd name="T18" fmla="*/ 2112 h 2112"/>
              </a:gdLst>
              <a:ahLst/>
              <a:cxnLst>
                <a:cxn ang="T10">
                  <a:pos x="T0" y="T1"/>
                </a:cxn>
                <a:cxn ang="T11">
                  <a:pos x="T2" y="T3"/>
                </a:cxn>
                <a:cxn ang="T12">
                  <a:pos x="T4" y="T5"/>
                </a:cxn>
                <a:cxn ang="T13">
                  <a:pos x="T6" y="T7"/>
                </a:cxn>
                <a:cxn ang="T14">
                  <a:pos x="T8" y="T9"/>
                </a:cxn>
              </a:cxnLst>
              <a:rect l="T15" t="T16" r="T17" b="T18"/>
              <a:pathLst>
                <a:path w="432" h="2112">
                  <a:moveTo>
                    <a:pt x="0" y="432"/>
                  </a:moveTo>
                  <a:lnTo>
                    <a:pt x="432" y="0"/>
                  </a:lnTo>
                  <a:lnTo>
                    <a:pt x="432" y="1680"/>
                  </a:lnTo>
                  <a:lnTo>
                    <a:pt x="0" y="2112"/>
                  </a:lnTo>
                  <a:lnTo>
                    <a:pt x="0" y="432"/>
                  </a:lnTo>
                  <a:close/>
                </a:path>
              </a:pathLst>
            </a:custGeom>
            <a:solidFill>
              <a:srgbClr val="FFFF99"/>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77" name="Freeform 32"/>
            <p:cNvSpPr>
              <a:spLocks/>
            </p:cNvSpPr>
            <p:nvPr/>
          </p:nvSpPr>
          <p:spPr bwMode="auto">
            <a:xfrm>
              <a:off x="1151962" y="4688163"/>
              <a:ext cx="7041870" cy="601370"/>
            </a:xfrm>
            <a:custGeom>
              <a:avLst/>
              <a:gdLst>
                <a:gd name="T0" fmla="*/ 0 w 4512"/>
                <a:gd name="T1" fmla="*/ 432 h 432"/>
                <a:gd name="T2" fmla="*/ 4080 w 4512"/>
                <a:gd name="T3" fmla="*/ 432 h 432"/>
                <a:gd name="T4" fmla="*/ 4512 w 4512"/>
                <a:gd name="T5" fmla="*/ 0 h 432"/>
                <a:gd name="T6" fmla="*/ 432 w 4512"/>
                <a:gd name="T7" fmla="*/ 0 h 432"/>
                <a:gd name="T8" fmla="*/ 0 w 4512"/>
                <a:gd name="T9" fmla="*/ 432 h 432"/>
                <a:gd name="T10" fmla="*/ 0 60000 65536"/>
                <a:gd name="T11" fmla="*/ 0 60000 65536"/>
                <a:gd name="T12" fmla="*/ 0 60000 65536"/>
                <a:gd name="T13" fmla="*/ 0 60000 65536"/>
                <a:gd name="T14" fmla="*/ 0 60000 65536"/>
                <a:gd name="T15" fmla="*/ 0 w 4512"/>
                <a:gd name="T16" fmla="*/ 0 h 432"/>
                <a:gd name="T17" fmla="*/ 4512 w 4512"/>
                <a:gd name="T18" fmla="*/ 432 h 432"/>
              </a:gdLst>
              <a:ahLst/>
              <a:cxnLst>
                <a:cxn ang="T10">
                  <a:pos x="T0" y="T1"/>
                </a:cxn>
                <a:cxn ang="T11">
                  <a:pos x="T2" y="T3"/>
                </a:cxn>
                <a:cxn ang="T12">
                  <a:pos x="T4" y="T5"/>
                </a:cxn>
                <a:cxn ang="T13">
                  <a:pos x="T6" y="T7"/>
                </a:cxn>
                <a:cxn ang="T14">
                  <a:pos x="T8" y="T9"/>
                </a:cxn>
              </a:cxnLst>
              <a:rect l="T15" t="T16" r="T17" b="T18"/>
              <a:pathLst>
                <a:path w="4512" h="432">
                  <a:moveTo>
                    <a:pt x="0" y="432"/>
                  </a:moveTo>
                  <a:lnTo>
                    <a:pt x="4080" y="432"/>
                  </a:lnTo>
                  <a:lnTo>
                    <a:pt x="4512" y="0"/>
                  </a:lnTo>
                  <a:lnTo>
                    <a:pt x="432" y="0"/>
                  </a:lnTo>
                  <a:lnTo>
                    <a:pt x="0" y="432"/>
                  </a:lnTo>
                  <a:close/>
                </a:path>
              </a:pathLst>
            </a:custGeom>
            <a:gradFill rotWithShape="0">
              <a:gsLst>
                <a:gs pos="0">
                  <a:srgbClr val="FFFF99"/>
                </a:gs>
                <a:gs pos="100000">
                  <a:srgbClr val="767647"/>
                </a:gs>
              </a:gsLst>
              <a:lin ang="0" scaled="1"/>
            </a:gra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78" name="Freeform 33"/>
            <p:cNvSpPr>
              <a:spLocks/>
            </p:cNvSpPr>
            <p:nvPr/>
          </p:nvSpPr>
          <p:spPr bwMode="auto">
            <a:xfrm>
              <a:off x="121444" y="4688163"/>
              <a:ext cx="1717529" cy="601370"/>
            </a:xfrm>
            <a:custGeom>
              <a:avLst/>
              <a:gdLst>
                <a:gd name="T0" fmla="*/ 960 w 960"/>
                <a:gd name="T1" fmla="*/ 0 h 432"/>
                <a:gd name="T2" fmla="*/ 432 w 960"/>
                <a:gd name="T3" fmla="*/ 0 h 432"/>
                <a:gd name="T4" fmla="*/ 0 w 960"/>
                <a:gd name="T5" fmla="*/ 432 h 432"/>
                <a:gd name="T6" fmla="*/ 576 w 960"/>
                <a:gd name="T7" fmla="*/ 432 h 432"/>
                <a:gd name="T8" fmla="*/ 960 w 960"/>
                <a:gd name="T9" fmla="*/ 0 h 432"/>
                <a:gd name="T10" fmla="*/ 0 60000 65536"/>
                <a:gd name="T11" fmla="*/ 0 60000 65536"/>
                <a:gd name="T12" fmla="*/ 0 60000 65536"/>
                <a:gd name="T13" fmla="*/ 0 60000 65536"/>
                <a:gd name="T14" fmla="*/ 0 60000 65536"/>
                <a:gd name="T15" fmla="*/ 0 w 960"/>
                <a:gd name="T16" fmla="*/ 0 h 432"/>
                <a:gd name="T17" fmla="*/ 960 w 960"/>
                <a:gd name="T18" fmla="*/ 432 h 432"/>
              </a:gdLst>
              <a:ahLst/>
              <a:cxnLst>
                <a:cxn ang="T10">
                  <a:pos x="T0" y="T1"/>
                </a:cxn>
                <a:cxn ang="T11">
                  <a:pos x="T2" y="T3"/>
                </a:cxn>
                <a:cxn ang="T12">
                  <a:pos x="T4" y="T5"/>
                </a:cxn>
                <a:cxn ang="T13">
                  <a:pos x="T6" y="T7"/>
                </a:cxn>
                <a:cxn ang="T14">
                  <a:pos x="T8" y="T9"/>
                </a:cxn>
              </a:cxnLst>
              <a:rect l="T15" t="T16" r="T17" b="T18"/>
              <a:pathLst>
                <a:path w="960" h="432">
                  <a:moveTo>
                    <a:pt x="960" y="0"/>
                  </a:moveTo>
                  <a:lnTo>
                    <a:pt x="432" y="0"/>
                  </a:lnTo>
                  <a:lnTo>
                    <a:pt x="0" y="432"/>
                  </a:lnTo>
                  <a:lnTo>
                    <a:pt x="576" y="432"/>
                  </a:lnTo>
                  <a:lnTo>
                    <a:pt x="960" y="0"/>
                  </a:lnTo>
                  <a:close/>
                </a:path>
              </a:pathLst>
            </a:custGeom>
            <a:solidFill>
              <a:srgbClr val="CCFFCC"/>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79" name="Text Box 34"/>
            <p:cNvSpPr txBox="1">
              <a:spLocks noChangeArrowheads="1"/>
            </p:cNvSpPr>
            <p:nvPr/>
          </p:nvSpPr>
          <p:spPr bwMode="auto">
            <a:xfrm rot="18581144">
              <a:off x="1192527" y="4853059"/>
              <a:ext cx="9493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1400">
                  <a:solidFill>
                    <a:srgbClr val="000000"/>
                  </a:solidFill>
                  <a:latin typeface="+mn-lt"/>
                  <a:cs typeface="Arial" charset="0"/>
                </a:rPr>
                <a:t>nascita</a:t>
              </a:r>
              <a:endParaRPr lang="it-IT" sz="2400" b="1">
                <a:solidFill>
                  <a:srgbClr val="000000"/>
                </a:solidFill>
                <a:latin typeface="+mn-lt"/>
                <a:cs typeface="Arial" charset="0"/>
              </a:endParaRPr>
            </a:p>
          </p:txBody>
        </p:sp>
        <p:grpSp>
          <p:nvGrpSpPr>
            <p:cNvPr id="7180" name="Group 35"/>
            <p:cNvGrpSpPr>
              <a:grpSpLocks/>
            </p:cNvGrpSpPr>
            <p:nvPr/>
          </p:nvGrpSpPr>
          <p:grpSpPr bwMode="auto">
            <a:xfrm>
              <a:off x="2079109" y="4754982"/>
              <a:ext cx="5084205" cy="412050"/>
              <a:chOff x="1670" y="2112"/>
              <a:chExt cx="2842" cy="296"/>
            </a:xfrm>
          </p:grpSpPr>
          <p:sp>
            <p:nvSpPr>
              <p:cNvPr id="7194" name="Text Box 36"/>
              <p:cNvSpPr txBox="1">
                <a:spLocks noChangeArrowheads="1"/>
              </p:cNvSpPr>
              <p:nvPr/>
            </p:nvSpPr>
            <p:spPr bwMode="auto">
              <a:xfrm>
                <a:off x="3110" y="2112"/>
                <a:ext cx="442"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40</a:t>
                </a:r>
                <a:endParaRPr lang="it-IT" sz="2400">
                  <a:solidFill>
                    <a:srgbClr val="000000"/>
                  </a:solidFill>
                  <a:latin typeface="+mn-lt"/>
                  <a:cs typeface="Arial" charset="0"/>
                </a:endParaRPr>
              </a:p>
            </p:txBody>
          </p:sp>
          <p:sp>
            <p:nvSpPr>
              <p:cNvPr id="7195" name="Text Box 37"/>
              <p:cNvSpPr txBox="1">
                <a:spLocks noChangeArrowheads="1"/>
              </p:cNvSpPr>
              <p:nvPr/>
            </p:nvSpPr>
            <p:spPr bwMode="auto">
              <a:xfrm>
                <a:off x="2630" y="2112"/>
                <a:ext cx="442"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30</a:t>
                </a:r>
                <a:endParaRPr lang="it-IT" sz="2400">
                  <a:solidFill>
                    <a:srgbClr val="000000"/>
                  </a:solidFill>
                  <a:latin typeface="+mn-lt"/>
                  <a:cs typeface="Arial" charset="0"/>
                </a:endParaRPr>
              </a:p>
            </p:txBody>
          </p:sp>
          <p:sp>
            <p:nvSpPr>
              <p:cNvPr id="7196" name="Text Box 38"/>
              <p:cNvSpPr txBox="1">
                <a:spLocks noChangeArrowheads="1"/>
              </p:cNvSpPr>
              <p:nvPr/>
            </p:nvSpPr>
            <p:spPr bwMode="auto">
              <a:xfrm>
                <a:off x="2154" y="2112"/>
                <a:ext cx="441"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20</a:t>
                </a:r>
                <a:endParaRPr lang="it-IT" sz="2400">
                  <a:solidFill>
                    <a:srgbClr val="000000"/>
                  </a:solidFill>
                  <a:latin typeface="+mn-lt"/>
                  <a:cs typeface="Arial" charset="0"/>
                </a:endParaRPr>
              </a:p>
            </p:txBody>
          </p:sp>
          <p:sp>
            <p:nvSpPr>
              <p:cNvPr id="7197" name="Text Box 39"/>
              <p:cNvSpPr txBox="1">
                <a:spLocks noChangeArrowheads="1"/>
              </p:cNvSpPr>
              <p:nvPr/>
            </p:nvSpPr>
            <p:spPr bwMode="auto">
              <a:xfrm>
                <a:off x="1670" y="2112"/>
                <a:ext cx="442"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10</a:t>
                </a:r>
                <a:endParaRPr lang="it-IT" sz="2400">
                  <a:solidFill>
                    <a:srgbClr val="000000"/>
                  </a:solidFill>
                  <a:latin typeface="+mn-lt"/>
                  <a:cs typeface="Arial" charset="0"/>
                </a:endParaRPr>
              </a:p>
            </p:txBody>
          </p:sp>
          <p:sp>
            <p:nvSpPr>
              <p:cNvPr id="7198" name="Text Box 40"/>
              <p:cNvSpPr txBox="1">
                <a:spLocks noChangeArrowheads="1"/>
              </p:cNvSpPr>
              <p:nvPr/>
            </p:nvSpPr>
            <p:spPr bwMode="auto">
              <a:xfrm>
                <a:off x="4070" y="2121"/>
                <a:ext cx="442"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60</a:t>
                </a:r>
                <a:endParaRPr lang="it-IT" sz="2400">
                  <a:solidFill>
                    <a:srgbClr val="000000"/>
                  </a:solidFill>
                  <a:latin typeface="+mn-lt"/>
                  <a:cs typeface="Arial" charset="0"/>
                </a:endParaRPr>
              </a:p>
            </p:txBody>
          </p:sp>
          <p:sp>
            <p:nvSpPr>
              <p:cNvPr id="7199" name="Text Box 41"/>
              <p:cNvSpPr txBox="1">
                <a:spLocks noChangeArrowheads="1"/>
              </p:cNvSpPr>
              <p:nvPr/>
            </p:nvSpPr>
            <p:spPr bwMode="auto">
              <a:xfrm>
                <a:off x="3590" y="2121"/>
                <a:ext cx="442"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50</a:t>
                </a:r>
                <a:endParaRPr lang="it-IT" sz="2400">
                  <a:solidFill>
                    <a:srgbClr val="000000"/>
                  </a:solidFill>
                  <a:latin typeface="+mn-lt"/>
                  <a:cs typeface="Arial" charset="0"/>
                </a:endParaRPr>
              </a:p>
            </p:txBody>
          </p:sp>
        </p:grpSp>
        <p:sp>
          <p:nvSpPr>
            <p:cNvPr id="7181" name="Text Box 42"/>
            <p:cNvSpPr txBox="1">
              <a:spLocks noChangeArrowheads="1"/>
            </p:cNvSpPr>
            <p:nvPr/>
          </p:nvSpPr>
          <p:spPr bwMode="auto">
            <a:xfrm>
              <a:off x="326961" y="4952201"/>
              <a:ext cx="128814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1200" b="1" i="1" dirty="0">
                  <a:solidFill>
                    <a:srgbClr val="000000"/>
                  </a:solidFill>
                  <a:latin typeface="+mn-lt"/>
                  <a:cs typeface="Arial" charset="0"/>
                </a:rPr>
                <a:t>Gravidanza</a:t>
              </a:r>
              <a:endParaRPr lang="it-IT" sz="1200" b="1" dirty="0">
                <a:solidFill>
                  <a:srgbClr val="000000"/>
                </a:solidFill>
                <a:latin typeface="+mn-lt"/>
                <a:cs typeface="Arial" charset="0"/>
              </a:endParaRPr>
            </a:p>
          </p:txBody>
        </p:sp>
        <p:grpSp>
          <p:nvGrpSpPr>
            <p:cNvPr id="7182" name="Group 43"/>
            <p:cNvGrpSpPr>
              <a:grpSpLocks/>
            </p:cNvGrpSpPr>
            <p:nvPr/>
          </p:nvGrpSpPr>
          <p:grpSpPr bwMode="auto">
            <a:xfrm>
              <a:off x="121444" y="2736493"/>
              <a:ext cx="6268982" cy="1916869"/>
              <a:chOff x="576" y="672"/>
              <a:chExt cx="3504" cy="1377"/>
            </a:xfrm>
          </p:grpSpPr>
          <p:sp>
            <p:nvSpPr>
              <p:cNvPr id="7186" name="Freeform 44"/>
              <p:cNvSpPr>
                <a:spLocks/>
              </p:cNvSpPr>
              <p:nvPr/>
            </p:nvSpPr>
            <p:spPr bwMode="auto">
              <a:xfrm>
                <a:off x="576" y="1584"/>
                <a:ext cx="3504" cy="432"/>
              </a:xfrm>
              <a:custGeom>
                <a:avLst/>
                <a:gdLst>
                  <a:gd name="T0" fmla="*/ 3504 w 3504"/>
                  <a:gd name="T1" fmla="*/ 0 h 432"/>
                  <a:gd name="T2" fmla="*/ 432 w 3504"/>
                  <a:gd name="T3" fmla="*/ 0 h 432"/>
                  <a:gd name="T4" fmla="*/ 0 w 3504"/>
                  <a:gd name="T5" fmla="*/ 432 h 432"/>
                  <a:gd name="T6" fmla="*/ 3168 w 3504"/>
                  <a:gd name="T7" fmla="*/ 432 h 432"/>
                  <a:gd name="T8" fmla="*/ 3504 w 3504"/>
                  <a:gd name="T9" fmla="*/ 0 h 432"/>
                  <a:gd name="T10" fmla="*/ 0 60000 65536"/>
                  <a:gd name="T11" fmla="*/ 0 60000 65536"/>
                  <a:gd name="T12" fmla="*/ 0 60000 65536"/>
                  <a:gd name="T13" fmla="*/ 0 60000 65536"/>
                  <a:gd name="T14" fmla="*/ 0 60000 65536"/>
                  <a:gd name="T15" fmla="*/ 0 w 3504"/>
                  <a:gd name="T16" fmla="*/ 0 h 432"/>
                  <a:gd name="T17" fmla="*/ 3504 w 3504"/>
                  <a:gd name="T18" fmla="*/ 432 h 432"/>
                </a:gdLst>
                <a:ahLst/>
                <a:cxnLst>
                  <a:cxn ang="T10">
                    <a:pos x="T0" y="T1"/>
                  </a:cxn>
                  <a:cxn ang="T11">
                    <a:pos x="T2" y="T3"/>
                  </a:cxn>
                  <a:cxn ang="T12">
                    <a:pos x="T4" y="T5"/>
                  </a:cxn>
                  <a:cxn ang="T13">
                    <a:pos x="T6" y="T7"/>
                  </a:cxn>
                  <a:cxn ang="T14">
                    <a:pos x="T8" y="T9"/>
                  </a:cxn>
                </a:cxnLst>
                <a:rect l="T15" t="T16" r="T17" b="T18"/>
                <a:pathLst>
                  <a:path w="3504" h="432">
                    <a:moveTo>
                      <a:pt x="3504" y="0"/>
                    </a:moveTo>
                    <a:lnTo>
                      <a:pt x="432" y="0"/>
                    </a:lnTo>
                    <a:lnTo>
                      <a:pt x="0" y="432"/>
                    </a:lnTo>
                    <a:lnTo>
                      <a:pt x="3168" y="432"/>
                    </a:lnTo>
                    <a:lnTo>
                      <a:pt x="3504" y="0"/>
                    </a:lnTo>
                    <a:close/>
                  </a:path>
                </a:pathLst>
              </a:custGeom>
              <a:solidFill>
                <a:srgbClr val="FF9999"/>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87" name="Freeform 45"/>
              <p:cNvSpPr>
                <a:spLocks/>
              </p:cNvSpPr>
              <p:nvPr/>
            </p:nvSpPr>
            <p:spPr bwMode="auto">
              <a:xfrm>
                <a:off x="576" y="1392"/>
                <a:ext cx="2784" cy="432"/>
              </a:xfrm>
              <a:custGeom>
                <a:avLst/>
                <a:gdLst>
                  <a:gd name="T0" fmla="*/ 2784 w 2784"/>
                  <a:gd name="T1" fmla="*/ 0 h 432"/>
                  <a:gd name="T2" fmla="*/ 432 w 2784"/>
                  <a:gd name="T3" fmla="*/ 0 h 432"/>
                  <a:gd name="T4" fmla="*/ 0 w 2784"/>
                  <a:gd name="T5" fmla="*/ 432 h 432"/>
                  <a:gd name="T6" fmla="*/ 2400 w 2784"/>
                  <a:gd name="T7" fmla="*/ 432 h 432"/>
                  <a:gd name="T8" fmla="*/ 2784 w 2784"/>
                  <a:gd name="T9" fmla="*/ 0 h 432"/>
                  <a:gd name="T10" fmla="*/ 0 60000 65536"/>
                  <a:gd name="T11" fmla="*/ 0 60000 65536"/>
                  <a:gd name="T12" fmla="*/ 0 60000 65536"/>
                  <a:gd name="T13" fmla="*/ 0 60000 65536"/>
                  <a:gd name="T14" fmla="*/ 0 60000 65536"/>
                  <a:gd name="T15" fmla="*/ 0 w 2784"/>
                  <a:gd name="T16" fmla="*/ 0 h 432"/>
                  <a:gd name="T17" fmla="*/ 2784 w 2784"/>
                  <a:gd name="T18" fmla="*/ 432 h 432"/>
                </a:gdLst>
                <a:ahLst/>
                <a:cxnLst>
                  <a:cxn ang="T10">
                    <a:pos x="T0" y="T1"/>
                  </a:cxn>
                  <a:cxn ang="T11">
                    <a:pos x="T2" y="T3"/>
                  </a:cxn>
                  <a:cxn ang="T12">
                    <a:pos x="T4" y="T5"/>
                  </a:cxn>
                  <a:cxn ang="T13">
                    <a:pos x="T6" y="T7"/>
                  </a:cxn>
                  <a:cxn ang="T14">
                    <a:pos x="T8" y="T9"/>
                  </a:cxn>
                </a:cxnLst>
                <a:rect l="T15" t="T16" r="T17" b="T18"/>
                <a:pathLst>
                  <a:path w="2784" h="432">
                    <a:moveTo>
                      <a:pt x="2784" y="0"/>
                    </a:moveTo>
                    <a:lnTo>
                      <a:pt x="432" y="0"/>
                    </a:lnTo>
                    <a:lnTo>
                      <a:pt x="0" y="432"/>
                    </a:lnTo>
                    <a:lnTo>
                      <a:pt x="2400" y="432"/>
                    </a:lnTo>
                    <a:lnTo>
                      <a:pt x="2784" y="0"/>
                    </a:lnTo>
                    <a:close/>
                  </a:path>
                </a:pathLst>
              </a:custGeom>
              <a:solidFill>
                <a:srgbClr val="FF7C80"/>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88" name="Freeform 46"/>
              <p:cNvSpPr>
                <a:spLocks/>
              </p:cNvSpPr>
              <p:nvPr/>
            </p:nvSpPr>
            <p:spPr bwMode="auto">
              <a:xfrm>
                <a:off x="576" y="1056"/>
                <a:ext cx="2160" cy="432"/>
              </a:xfrm>
              <a:custGeom>
                <a:avLst/>
                <a:gdLst>
                  <a:gd name="T0" fmla="*/ 2160 w 2160"/>
                  <a:gd name="T1" fmla="*/ 0 h 432"/>
                  <a:gd name="T2" fmla="*/ 432 w 2160"/>
                  <a:gd name="T3" fmla="*/ 0 h 432"/>
                  <a:gd name="T4" fmla="*/ 0 w 2160"/>
                  <a:gd name="T5" fmla="*/ 432 h 432"/>
                  <a:gd name="T6" fmla="*/ 1728 w 2160"/>
                  <a:gd name="T7" fmla="*/ 432 h 432"/>
                  <a:gd name="T8" fmla="*/ 2160 w 2160"/>
                  <a:gd name="T9" fmla="*/ 0 h 432"/>
                  <a:gd name="T10" fmla="*/ 0 60000 65536"/>
                  <a:gd name="T11" fmla="*/ 0 60000 65536"/>
                  <a:gd name="T12" fmla="*/ 0 60000 65536"/>
                  <a:gd name="T13" fmla="*/ 0 60000 65536"/>
                  <a:gd name="T14" fmla="*/ 0 60000 65536"/>
                  <a:gd name="T15" fmla="*/ 0 w 2160"/>
                  <a:gd name="T16" fmla="*/ 0 h 432"/>
                  <a:gd name="T17" fmla="*/ 2160 w 2160"/>
                  <a:gd name="T18" fmla="*/ 432 h 432"/>
                </a:gdLst>
                <a:ahLst/>
                <a:cxnLst>
                  <a:cxn ang="T10">
                    <a:pos x="T0" y="T1"/>
                  </a:cxn>
                  <a:cxn ang="T11">
                    <a:pos x="T2" y="T3"/>
                  </a:cxn>
                  <a:cxn ang="T12">
                    <a:pos x="T4" y="T5"/>
                  </a:cxn>
                  <a:cxn ang="T13">
                    <a:pos x="T6" y="T7"/>
                  </a:cxn>
                  <a:cxn ang="T14">
                    <a:pos x="T8" y="T9"/>
                  </a:cxn>
                </a:cxnLst>
                <a:rect l="T15" t="T16" r="T17" b="T18"/>
                <a:pathLst>
                  <a:path w="2160" h="432">
                    <a:moveTo>
                      <a:pt x="2160" y="0"/>
                    </a:moveTo>
                    <a:lnTo>
                      <a:pt x="432" y="0"/>
                    </a:lnTo>
                    <a:lnTo>
                      <a:pt x="0" y="432"/>
                    </a:lnTo>
                    <a:lnTo>
                      <a:pt x="1728" y="432"/>
                    </a:lnTo>
                    <a:lnTo>
                      <a:pt x="2160" y="0"/>
                    </a:lnTo>
                    <a:close/>
                  </a:path>
                </a:pathLst>
              </a:custGeom>
              <a:solidFill>
                <a:srgbClr val="F16172"/>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89" name="Freeform 47"/>
              <p:cNvSpPr>
                <a:spLocks/>
              </p:cNvSpPr>
              <p:nvPr/>
            </p:nvSpPr>
            <p:spPr bwMode="auto">
              <a:xfrm>
                <a:off x="576" y="672"/>
                <a:ext cx="2064" cy="432"/>
              </a:xfrm>
              <a:custGeom>
                <a:avLst/>
                <a:gdLst>
                  <a:gd name="T0" fmla="*/ 0 w 2064"/>
                  <a:gd name="T1" fmla="*/ 432 h 432"/>
                  <a:gd name="T2" fmla="*/ 432 w 2064"/>
                  <a:gd name="T3" fmla="*/ 0 h 432"/>
                  <a:gd name="T4" fmla="*/ 2064 w 2064"/>
                  <a:gd name="T5" fmla="*/ 0 h 432"/>
                  <a:gd name="T6" fmla="*/ 1632 w 2064"/>
                  <a:gd name="T7" fmla="*/ 432 h 432"/>
                  <a:gd name="T8" fmla="*/ 0 w 2064"/>
                  <a:gd name="T9" fmla="*/ 432 h 432"/>
                  <a:gd name="T10" fmla="*/ 0 60000 65536"/>
                  <a:gd name="T11" fmla="*/ 0 60000 65536"/>
                  <a:gd name="T12" fmla="*/ 0 60000 65536"/>
                  <a:gd name="T13" fmla="*/ 0 60000 65536"/>
                  <a:gd name="T14" fmla="*/ 0 60000 65536"/>
                  <a:gd name="T15" fmla="*/ 0 w 2064"/>
                  <a:gd name="T16" fmla="*/ 0 h 432"/>
                  <a:gd name="T17" fmla="*/ 2064 w 2064"/>
                  <a:gd name="T18" fmla="*/ 432 h 432"/>
                </a:gdLst>
                <a:ahLst/>
                <a:cxnLst>
                  <a:cxn ang="T10">
                    <a:pos x="T0" y="T1"/>
                  </a:cxn>
                  <a:cxn ang="T11">
                    <a:pos x="T2" y="T3"/>
                  </a:cxn>
                  <a:cxn ang="T12">
                    <a:pos x="T4" y="T5"/>
                  </a:cxn>
                  <a:cxn ang="T13">
                    <a:pos x="T6" y="T7"/>
                  </a:cxn>
                  <a:cxn ang="T14">
                    <a:pos x="T8" y="T9"/>
                  </a:cxn>
                </a:cxnLst>
                <a:rect l="T15" t="T16" r="T17" b="T18"/>
                <a:pathLst>
                  <a:path w="2064" h="432">
                    <a:moveTo>
                      <a:pt x="0" y="432"/>
                    </a:moveTo>
                    <a:lnTo>
                      <a:pt x="432" y="0"/>
                    </a:lnTo>
                    <a:lnTo>
                      <a:pt x="2064" y="0"/>
                    </a:lnTo>
                    <a:lnTo>
                      <a:pt x="1632" y="432"/>
                    </a:lnTo>
                    <a:lnTo>
                      <a:pt x="0" y="432"/>
                    </a:lnTo>
                    <a:close/>
                  </a:path>
                </a:pathLst>
              </a:custGeom>
              <a:solidFill>
                <a:srgbClr val="FF0066"/>
              </a:solidFill>
              <a:ln w="9525">
                <a:solidFill>
                  <a:schemeClr val="tx1"/>
                </a:solidFill>
                <a:round/>
                <a:headEnd/>
                <a:tailEnd/>
              </a:ln>
            </p:spPr>
            <p:txBody>
              <a:bodyPr wrap="none" anchor="ctr"/>
              <a:lstStyle/>
              <a:p>
                <a:pPr fontAlgn="base">
                  <a:spcBef>
                    <a:spcPct val="0"/>
                  </a:spcBef>
                  <a:spcAft>
                    <a:spcPct val="0"/>
                  </a:spcAft>
                </a:pPr>
                <a:endParaRPr lang="it-IT">
                  <a:solidFill>
                    <a:srgbClr val="000000"/>
                  </a:solidFill>
                  <a:cs typeface="Arial" charset="0"/>
                </a:endParaRPr>
              </a:p>
            </p:txBody>
          </p:sp>
          <p:sp>
            <p:nvSpPr>
              <p:cNvPr id="7190" name="Text Box 48"/>
              <p:cNvSpPr txBox="1">
                <a:spLocks noChangeArrowheads="1"/>
              </p:cNvSpPr>
              <p:nvPr/>
            </p:nvSpPr>
            <p:spPr bwMode="auto">
              <a:xfrm>
                <a:off x="1057" y="1764"/>
                <a:ext cx="1113"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dirty="0">
                    <a:solidFill>
                      <a:srgbClr val="000000"/>
                    </a:solidFill>
                    <a:latin typeface="+mn-lt"/>
                    <a:cs typeface="Arial" charset="0"/>
                  </a:rPr>
                  <a:t>2.500-3.000</a:t>
                </a:r>
                <a:endParaRPr lang="it-IT" sz="2400" dirty="0">
                  <a:solidFill>
                    <a:srgbClr val="000000"/>
                  </a:solidFill>
                  <a:latin typeface="+mn-lt"/>
                  <a:cs typeface="Arial" charset="0"/>
                </a:endParaRPr>
              </a:p>
            </p:txBody>
          </p:sp>
          <p:sp>
            <p:nvSpPr>
              <p:cNvPr id="7191" name="Text Box 49"/>
              <p:cNvSpPr txBox="1">
                <a:spLocks noChangeArrowheads="1"/>
              </p:cNvSpPr>
              <p:nvPr/>
            </p:nvSpPr>
            <p:spPr bwMode="auto">
              <a:xfrm>
                <a:off x="1094" y="1480"/>
                <a:ext cx="116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dirty="0">
                    <a:solidFill>
                      <a:srgbClr val="000000"/>
                    </a:solidFill>
                    <a:latin typeface="+mn-lt"/>
                    <a:cs typeface="Arial" charset="0"/>
                  </a:rPr>
                  <a:t>400.000</a:t>
                </a:r>
                <a:endParaRPr lang="it-IT" sz="2400" dirty="0">
                  <a:solidFill>
                    <a:srgbClr val="000000"/>
                  </a:solidFill>
                  <a:latin typeface="+mn-lt"/>
                  <a:cs typeface="Arial" charset="0"/>
                </a:endParaRPr>
              </a:p>
            </p:txBody>
          </p:sp>
          <p:sp>
            <p:nvSpPr>
              <p:cNvPr id="7192" name="Text Box 50"/>
              <p:cNvSpPr txBox="1">
                <a:spLocks noChangeArrowheads="1"/>
              </p:cNvSpPr>
              <p:nvPr/>
            </p:nvSpPr>
            <p:spPr bwMode="auto">
              <a:xfrm>
                <a:off x="1536" y="1151"/>
                <a:ext cx="1053"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1 milione</a:t>
                </a:r>
                <a:endParaRPr lang="it-IT" sz="2400">
                  <a:solidFill>
                    <a:srgbClr val="000000"/>
                  </a:solidFill>
                  <a:latin typeface="+mn-lt"/>
                  <a:cs typeface="Arial" charset="0"/>
                </a:endParaRPr>
              </a:p>
            </p:txBody>
          </p:sp>
          <p:sp>
            <p:nvSpPr>
              <p:cNvPr id="7193" name="Text Box 51"/>
              <p:cNvSpPr txBox="1">
                <a:spLocks noChangeArrowheads="1"/>
              </p:cNvSpPr>
              <p:nvPr/>
            </p:nvSpPr>
            <p:spPr bwMode="auto">
              <a:xfrm>
                <a:off x="1440" y="758"/>
                <a:ext cx="1053"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it-IT" sz="2000" i="1">
                    <a:solidFill>
                      <a:srgbClr val="000000"/>
                    </a:solidFill>
                    <a:latin typeface="+mn-lt"/>
                    <a:cs typeface="Arial" charset="0"/>
                  </a:rPr>
                  <a:t>6-7 milioni</a:t>
                </a:r>
                <a:endParaRPr lang="it-IT" sz="2400">
                  <a:solidFill>
                    <a:srgbClr val="000000"/>
                  </a:solidFill>
                  <a:latin typeface="+mn-lt"/>
                  <a:cs typeface="Arial" charset="0"/>
                </a:endParaRPr>
              </a:p>
            </p:txBody>
          </p:sp>
        </p:grpSp>
        <p:sp>
          <p:nvSpPr>
            <p:cNvPr id="7183" name="Text Box 52"/>
            <p:cNvSpPr txBox="1">
              <a:spLocks noChangeArrowheads="1"/>
            </p:cNvSpPr>
            <p:nvPr/>
          </p:nvSpPr>
          <p:spPr bwMode="auto">
            <a:xfrm>
              <a:off x="3814132" y="2469217"/>
              <a:ext cx="1890872" cy="39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sz="2000" b="1">
                  <a:solidFill>
                    <a:srgbClr val="000000"/>
                  </a:solidFill>
                  <a:latin typeface="+mn-lt"/>
                  <a:cs typeface="Arial" charset="0"/>
                </a:rPr>
                <a:t>ETÀ **</a:t>
              </a:r>
              <a:endParaRPr lang="it-IT" sz="2400">
                <a:solidFill>
                  <a:srgbClr val="000000"/>
                </a:solidFill>
                <a:latin typeface="+mn-lt"/>
                <a:cs typeface="Arial" charset="0"/>
              </a:endParaRPr>
            </a:p>
          </p:txBody>
        </p:sp>
        <p:sp>
          <p:nvSpPr>
            <p:cNvPr id="7184" name="Text Box 53"/>
            <p:cNvSpPr txBox="1">
              <a:spLocks noChangeArrowheads="1"/>
            </p:cNvSpPr>
            <p:nvPr/>
          </p:nvSpPr>
          <p:spPr bwMode="auto">
            <a:xfrm>
              <a:off x="3298873" y="5011121"/>
              <a:ext cx="1889282" cy="36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b="1" i="1">
                  <a:solidFill>
                    <a:srgbClr val="000000"/>
                  </a:solidFill>
                  <a:latin typeface="+mn-lt"/>
                  <a:cs typeface="Arial" charset="0"/>
                </a:rPr>
                <a:t>ANNI</a:t>
              </a:r>
              <a:endParaRPr lang="it-IT" sz="2400">
                <a:solidFill>
                  <a:srgbClr val="000000"/>
                </a:solidFill>
                <a:latin typeface="+mn-lt"/>
                <a:cs typeface="Arial" charset="0"/>
              </a:endParaRPr>
            </a:p>
          </p:txBody>
        </p:sp>
        <p:sp>
          <p:nvSpPr>
            <p:cNvPr id="7185" name="Freeform 54"/>
            <p:cNvSpPr>
              <a:spLocks/>
            </p:cNvSpPr>
            <p:nvPr/>
          </p:nvSpPr>
          <p:spPr bwMode="auto">
            <a:xfrm>
              <a:off x="808456" y="2995416"/>
              <a:ext cx="6097229" cy="1893203"/>
            </a:xfrm>
            <a:custGeom>
              <a:avLst/>
              <a:gdLst>
                <a:gd name="T0" fmla="*/ 0 w 3408"/>
                <a:gd name="T1" fmla="*/ 1360 h 1360"/>
                <a:gd name="T2" fmla="*/ 336 w 3408"/>
                <a:gd name="T3" fmla="*/ 112 h 1360"/>
                <a:gd name="T4" fmla="*/ 768 w 3408"/>
                <a:gd name="T5" fmla="*/ 688 h 1360"/>
                <a:gd name="T6" fmla="*/ 2208 w 3408"/>
                <a:gd name="T7" fmla="*/ 976 h 1360"/>
                <a:gd name="T8" fmla="*/ 2928 w 3408"/>
                <a:gd name="T9" fmla="*/ 1120 h 1360"/>
                <a:gd name="T10" fmla="*/ 3408 w 3408"/>
                <a:gd name="T11" fmla="*/ 1312 h 1360"/>
                <a:gd name="T12" fmla="*/ 0 60000 65536"/>
                <a:gd name="T13" fmla="*/ 0 60000 65536"/>
                <a:gd name="T14" fmla="*/ 0 60000 65536"/>
                <a:gd name="T15" fmla="*/ 0 60000 65536"/>
                <a:gd name="T16" fmla="*/ 0 60000 65536"/>
                <a:gd name="T17" fmla="*/ 0 60000 65536"/>
                <a:gd name="T18" fmla="*/ 0 w 3408"/>
                <a:gd name="T19" fmla="*/ 0 h 1360"/>
                <a:gd name="T20" fmla="*/ 3408 w 3408"/>
                <a:gd name="T21" fmla="*/ 1360 h 1360"/>
              </a:gdLst>
              <a:ahLst/>
              <a:cxnLst>
                <a:cxn ang="T12">
                  <a:pos x="T0" y="T1"/>
                </a:cxn>
                <a:cxn ang="T13">
                  <a:pos x="T2" y="T3"/>
                </a:cxn>
                <a:cxn ang="T14">
                  <a:pos x="T4" y="T5"/>
                </a:cxn>
                <a:cxn ang="T15">
                  <a:pos x="T6" y="T7"/>
                </a:cxn>
                <a:cxn ang="T16">
                  <a:pos x="T8" y="T9"/>
                </a:cxn>
                <a:cxn ang="T17">
                  <a:pos x="T10" y="T11"/>
                </a:cxn>
              </a:cxnLst>
              <a:rect l="T18" t="T19" r="T20" b="T21"/>
              <a:pathLst>
                <a:path w="3408" h="1360">
                  <a:moveTo>
                    <a:pt x="0" y="1360"/>
                  </a:moveTo>
                  <a:cubicBezTo>
                    <a:pt x="104" y="792"/>
                    <a:pt x="208" y="224"/>
                    <a:pt x="336" y="112"/>
                  </a:cubicBezTo>
                  <a:cubicBezTo>
                    <a:pt x="464" y="0"/>
                    <a:pt x="456" y="544"/>
                    <a:pt x="768" y="688"/>
                  </a:cubicBezTo>
                  <a:cubicBezTo>
                    <a:pt x="1080" y="832"/>
                    <a:pt x="1848" y="904"/>
                    <a:pt x="2208" y="976"/>
                  </a:cubicBezTo>
                  <a:cubicBezTo>
                    <a:pt x="2568" y="1048"/>
                    <a:pt x="2728" y="1064"/>
                    <a:pt x="2928" y="1120"/>
                  </a:cubicBezTo>
                  <a:cubicBezTo>
                    <a:pt x="3128" y="1176"/>
                    <a:pt x="3328" y="1280"/>
                    <a:pt x="3408" y="1312"/>
                  </a:cubicBezTo>
                </a:path>
              </a:pathLst>
            </a:custGeom>
            <a:noFill/>
            <a:ln w="57150">
              <a:solidFill>
                <a:srgbClr val="00206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it-IT">
                <a:solidFill>
                  <a:srgbClr val="000000"/>
                </a:solidFill>
                <a:cs typeface="Arial" charset="0"/>
              </a:endParaRPr>
            </a:p>
          </p:txBody>
        </p:sp>
      </p:grpSp>
      <p:sp>
        <p:nvSpPr>
          <p:cNvPr id="7174" name="Text Box 56"/>
          <p:cNvSpPr txBox="1">
            <a:spLocks noChangeArrowheads="1"/>
          </p:cNvSpPr>
          <p:nvPr/>
        </p:nvSpPr>
        <p:spPr bwMode="auto">
          <a:xfrm rot="-5391242">
            <a:off x="1945933" y="5751666"/>
            <a:ext cx="1557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it-IT" dirty="0">
                <a:solidFill>
                  <a:srgbClr val="FFFFFF"/>
                </a:solidFill>
                <a:latin typeface="+mn-lt"/>
                <a:cs typeface="Arial" charset="0"/>
              </a:rPr>
              <a:t>n° Follicoli</a:t>
            </a:r>
            <a:endParaRPr lang="it-IT" sz="2000" dirty="0">
              <a:solidFill>
                <a:srgbClr val="FFFFFF"/>
              </a:solidFill>
              <a:latin typeface="+mn-lt"/>
              <a:cs typeface="Arial" charset="0"/>
            </a:endParaRPr>
          </a:p>
        </p:txBody>
      </p:sp>
    </p:spTree>
    <p:extLst>
      <p:ext uri="{BB962C8B-B14F-4D97-AF65-F5344CB8AC3E}">
        <p14:creationId xmlns:p14="http://schemas.microsoft.com/office/powerpoint/2010/main" xmlns="" val="2377011324"/>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174"/>
                                        </p:tgtEl>
                                        <p:attrNameLst>
                                          <p:attrName>style.visibility</p:attrName>
                                        </p:attrNameLst>
                                      </p:cBhvr>
                                      <p:to>
                                        <p:strVal val="visible"/>
                                      </p:to>
                                    </p:set>
                                    <p:anim calcmode="lin" valueType="num">
                                      <p:cBhvr additive="base">
                                        <p:cTn id="16" dur="500" fill="hold"/>
                                        <p:tgtEl>
                                          <p:spTgt spid="7174"/>
                                        </p:tgtEl>
                                        <p:attrNameLst>
                                          <p:attrName>ppt_x</p:attrName>
                                        </p:attrNameLst>
                                      </p:cBhvr>
                                      <p:tavLst>
                                        <p:tav tm="0">
                                          <p:val>
                                            <p:strVal val="#ppt_x"/>
                                          </p:val>
                                        </p:tav>
                                        <p:tav tm="100000">
                                          <p:val>
                                            <p:strVal val="#ppt_x"/>
                                          </p:val>
                                        </p:tav>
                                      </p:tavLst>
                                    </p:anim>
                                    <p:anim calcmode="lin" valueType="num">
                                      <p:cBhvr additive="base">
                                        <p:cTn id="17"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222250" y="374650"/>
            <a:ext cx="9823450" cy="533400"/>
          </a:xfrm>
          <a:prstGeom prst="rect">
            <a:avLst/>
          </a:prstGeom>
          <a:noFill/>
          <a:ln w="9525">
            <a:noFill/>
            <a:miter lim="800000"/>
            <a:headEnd/>
            <a:tailEnd/>
          </a:ln>
          <a:effectLst/>
        </p:spPr>
        <p:txBody>
          <a:bodyPr anchor="ctr"/>
          <a:lstStyle/>
          <a:p>
            <a:pPr algn="ctr">
              <a:defRPr/>
            </a:pPr>
            <a:r>
              <a:rPr lang="it-IT" sz="4000" b="1" dirty="0">
                <a:solidFill>
                  <a:srgbClr val="FFFF00"/>
                </a:solidFill>
                <a:effectLst>
                  <a:outerShdw blurRad="38100" dist="38100" dir="2700000" algn="tl">
                    <a:srgbClr val="000000"/>
                  </a:outerShdw>
                </a:effectLst>
                <a:latin typeface="+mn-lt"/>
              </a:rPr>
              <a:t>INDICI DI RISERVA OVARICA </a:t>
            </a:r>
            <a:endParaRPr lang="it-IT" sz="5400" dirty="0">
              <a:solidFill>
                <a:srgbClr val="FFFF00"/>
              </a:solidFill>
              <a:latin typeface="+mn-lt"/>
            </a:endParaRPr>
          </a:p>
        </p:txBody>
      </p:sp>
      <p:sp>
        <p:nvSpPr>
          <p:cNvPr id="33795" name="Rectangle 3"/>
          <p:cNvSpPr>
            <a:spLocks noChangeArrowheads="1"/>
          </p:cNvSpPr>
          <p:nvPr/>
        </p:nvSpPr>
        <p:spPr bwMode="auto">
          <a:xfrm>
            <a:off x="2219325" y="1058863"/>
            <a:ext cx="3175" cy="4762"/>
          </a:xfrm>
          <a:prstGeom prst="rect">
            <a:avLst/>
          </a:prstGeom>
          <a:solidFill>
            <a:srgbClr val="FF0000"/>
          </a:solidFill>
          <a:ln>
            <a:noFill/>
          </a:ln>
          <a:extLst/>
        </p:spPr>
        <p:txBody>
          <a:bodyPr/>
          <a:lstStyle/>
          <a:p>
            <a:pPr>
              <a:defRPr/>
            </a:pPr>
            <a:endParaRPr lang="it-IT" sz="2400">
              <a:latin typeface="+mn-lt"/>
            </a:endParaRPr>
          </a:p>
        </p:txBody>
      </p:sp>
      <p:sp>
        <p:nvSpPr>
          <p:cNvPr id="33796" name="Rectangle 4"/>
          <p:cNvSpPr>
            <a:spLocks noChangeArrowheads="1"/>
          </p:cNvSpPr>
          <p:nvPr/>
        </p:nvSpPr>
        <p:spPr bwMode="auto">
          <a:xfrm>
            <a:off x="2219325" y="1058863"/>
            <a:ext cx="3175" cy="4762"/>
          </a:xfrm>
          <a:prstGeom prst="rect">
            <a:avLst/>
          </a:prstGeom>
          <a:solidFill>
            <a:srgbClr val="FF0000"/>
          </a:solidFill>
          <a:ln>
            <a:noFill/>
          </a:ln>
          <a:extLst/>
        </p:spPr>
        <p:txBody>
          <a:bodyPr/>
          <a:lstStyle/>
          <a:p>
            <a:pPr>
              <a:defRPr/>
            </a:pPr>
            <a:endParaRPr lang="it-IT" sz="2400">
              <a:latin typeface="+mn-lt"/>
            </a:endParaRPr>
          </a:p>
        </p:txBody>
      </p:sp>
      <p:sp>
        <p:nvSpPr>
          <p:cNvPr id="33797" name="Rectangle 6"/>
          <p:cNvSpPr>
            <a:spLocks noChangeArrowheads="1"/>
          </p:cNvSpPr>
          <p:nvPr/>
        </p:nvSpPr>
        <p:spPr bwMode="auto">
          <a:xfrm>
            <a:off x="8918575" y="1058863"/>
            <a:ext cx="4763" cy="4762"/>
          </a:xfrm>
          <a:prstGeom prst="rect">
            <a:avLst/>
          </a:prstGeom>
          <a:solidFill>
            <a:srgbClr val="FF0000"/>
          </a:solidFill>
          <a:ln>
            <a:noFill/>
          </a:ln>
          <a:extLst/>
        </p:spPr>
        <p:txBody>
          <a:bodyPr/>
          <a:lstStyle/>
          <a:p>
            <a:pPr>
              <a:defRPr/>
            </a:pPr>
            <a:endParaRPr lang="it-IT" sz="2400">
              <a:latin typeface="+mn-lt"/>
            </a:endParaRPr>
          </a:p>
        </p:txBody>
      </p:sp>
      <p:sp>
        <p:nvSpPr>
          <p:cNvPr id="33798" name="Rectangle 7"/>
          <p:cNvSpPr>
            <a:spLocks noChangeArrowheads="1"/>
          </p:cNvSpPr>
          <p:nvPr/>
        </p:nvSpPr>
        <p:spPr bwMode="auto">
          <a:xfrm>
            <a:off x="8918575" y="1058863"/>
            <a:ext cx="4763" cy="4762"/>
          </a:xfrm>
          <a:prstGeom prst="rect">
            <a:avLst/>
          </a:prstGeom>
          <a:solidFill>
            <a:srgbClr val="FF0000"/>
          </a:solidFill>
          <a:ln>
            <a:noFill/>
          </a:ln>
          <a:extLst/>
        </p:spPr>
        <p:txBody>
          <a:bodyPr/>
          <a:lstStyle/>
          <a:p>
            <a:pPr>
              <a:defRPr/>
            </a:pPr>
            <a:endParaRPr lang="it-IT" sz="2400">
              <a:latin typeface="+mn-lt"/>
            </a:endParaRPr>
          </a:p>
        </p:txBody>
      </p:sp>
      <p:sp>
        <p:nvSpPr>
          <p:cNvPr id="33877" name="Rectangle 99"/>
          <p:cNvSpPr>
            <a:spLocks noChangeArrowheads="1"/>
          </p:cNvSpPr>
          <p:nvPr/>
        </p:nvSpPr>
        <p:spPr bwMode="auto">
          <a:xfrm>
            <a:off x="103188" y="5037138"/>
            <a:ext cx="10058400" cy="1200150"/>
          </a:xfrm>
          <a:prstGeom prst="rect">
            <a:avLst/>
          </a:prstGeom>
          <a:solidFill>
            <a:schemeClr val="bg1"/>
          </a:solidFill>
          <a:ln w="57150">
            <a:solidFill>
              <a:srgbClr val="FF0066"/>
            </a:solidFill>
          </a:ln>
          <a:extLst/>
        </p:spPr>
        <p:txBody>
          <a:bodyPr anchor="ctr">
            <a:spAutoFit/>
          </a:bodyPr>
          <a:lstStyle/>
          <a:p>
            <a:pPr algn="just">
              <a:defRPr/>
            </a:pPr>
            <a:r>
              <a:rPr lang="en-US" sz="2400">
                <a:solidFill>
                  <a:srgbClr val="000066"/>
                </a:solidFill>
                <a:latin typeface="+mn-lt"/>
              </a:rPr>
              <a:t>Tali indici tentano di valutare indirettamente l’attività ovarica residua e la capacità ovarica di rispondere con successo a tecniche PMA. Nessuno di questi indici, tuttavia, misura direttamente il numero di ovociti residuo.</a:t>
            </a:r>
          </a:p>
        </p:txBody>
      </p:sp>
      <p:sp>
        <p:nvSpPr>
          <p:cNvPr id="33878" name="Text Box 100"/>
          <p:cNvSpPr txBox="1">
            <a:spLocks noChangeArrowheads="1"/>
          </p:cNvSpPr>
          <p:nvPr/>
        </p:nvSpPr>
        <p:spPr bwMode="auto">
          <a:xfrm>
            <a:off x="6665913" y="6453188"/>
            <a:ext cx="2897187" cy="276225"/>
          </a:xfrm>
          <a:prstGeom prst="rect">
            <a:avLst/>
          </a:prstGeom>
          <a:no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sz="1200" smtClean="0">
                <a:solidFill>
                  <a:schemeClr val="bg1"/>
                </a:solidFill>
                <a:latin typeface="+mn-lt"/>
              </a:rPr>
              <a:t>ESHRE group, Hum Reprod Update 2005</a:t>
            </a:r>
          </a:p>
        </p:txBody>
      </p:sp>
      <p:graphicFrame>
        <p:nvGraphicFramePr>
          <p:cNvPr id="2" name="Tabella 1"/>
          <p:cNvGraphicFramePr>
            <a:graphicFrameLocks noGrp="1"/>
          </p:cNvGraphicFramePr>
          <p:nvPr/>
        </p:nvGraphicFramePr>
        <p:xfrm>
          <a:off x="119063" y="1541463"/>
          <a:ext cx="10064750" cy="2895600"/>
        </p:xfrm>
        <a:graphic>
          <a:graphicData uri="http://schemas.openxmlformats.org/drawingml/2006/table">
            <a:tbl>
              <a:tblPr firstRow="1" bandRow="1">
                <a:tableStyleId>{8A107856-5554-42FB-B03E-39F5DBC370BA}</a:tableStyleId>
              </a:tblPr>
              <a:tblGrid>
                <a:gridCol w="10064750"/>
              </a:tblGrid>
              <a:tr h="370840">
                <a:tc>
                  <a:txBody>
                    <a:bodyPr/>
                    <a:lstStyle/>
                    <a:p>
                      <a:pPr marL="285750" indent="-285750">
                        <a:buFontTx/>
                        <a:buBlip>
                          <a:blip r:embed="rId2"/>
                        </a:buBlip>
                      </a:pPr>
                      <a:r>
                        <a:rPr lang="it-IT" sz="3200" dirty="0" smtClean="0">
                          <a:solidFill>
                            <a:srgbClr val="000066"/>
                          </a:solidFill>
                          <a:effectLst>
                            <a:outerShdw blurRad="38100" dist="38100" dir="2700000" algn="tl">
                              <a:srgbClr val="000000">
                                <a:alpha val="43137"/>
                              </a:srgbClr>
                            </a:outerShdw>
                          </a:effectLst>
                        </a:rPr>
                        <a:t>Dosaggio</a:t>
                      </a:r>
                      <a:r>
                        <a:rPr lang="it-IT" sz="3200" baseline="0" dirty="0" smtClean="0">
                          <a:solidFill>
                            <a:srgbClr val="000066"/>
                          </a:solidFill>
                          <a:effectLst>
                            <a:outerShdw blurRad="38100" dist="38100" dir="2700000" algn="tl">
                              <a:srgbClr val="000000">
                                <a:alpha val="43137"/>
                              </a:srgbClr>
                            </a:outerShdw>
                          </a:effectLst>
                        </a:rPr>
                        <a:t> FSH</a:t>
                      </a:r>
                      <a:endParaRPr lang="it-IT" sz="3200" dirty="0">
                        <a:solidFill>
                          <a:srgbClr val="000066"/>
                        </a:solidFill>
                        <a:effectLst>
                          <a:outerShdw blurRad="38100" dist="38100" dir="2700000" algn="tl">
                            <a:srgbClr val="000000">
                              <a:alpha val="43137"/>
                            </a:srgbClr>
                          </a:outerShdw>
                        </a:effectLst>
                      </a:endParaRPr>
                    </a:p>
                  </a:txBody>
                  <a:tcPr/>
                </a:tc>
              </a:tr>
              <a:tr h="370840">
                <a:tc>
                  <a:txBody>
                    <a:bodyPr/>
                    <a:lstStyle/>
                    <a:p>
                      <a:pPr marL="285750" indent="-285750">
                        <a:buFontTx/>
                        <a:buBlip>
                          <a:blip r:embed="rId2"/>
                        </a:buBlip>
                      </a:pPr>
                      <a:r>
                        <a:rPr lang="it-IT" sz="3200" b="1" dirty="0" smtClean="0">
                          <a:solidFill>
                            <a:srgbClr val="000066"/>
                          </a:solidFill>
                          <a:effectLst>
                            <a:outerShdw blurRad="38100" dist="38100" dir="2700000" algn="tl">
                              <a:srgbClr val="000000">
                                <a:alpha val="43137"/>
                              </a:srgbClr>
                            </a:outerShdw>
                          </a:effectLst>
                        </a:rPr>
                        <a:t>Dosaggio E2</a:t>
                      </a:r>
                      <a:endParaRPr lang="it-IT" sz="3200" b="1" dirty="0">
                        <a:solidFill>
                          <a:srgbClr val="000066"/>
                        </a:solidFill>
                        <a:effectLst>
                          <a:outerShdw blurRad="38100" dist="38100" dir="2700000" algn="tl">
                            <a:srgbClr val="000000">
                              <a:alpha val="43137"/>
                            </a:srgbClr>
                          </a:outerShdw>
                        </a:effectLst>
                      </a:endParaRPr>
                    </a:p>
                  </a:txBody>
                  <a:tcPr/>
                </a:tc>
              </a:tr>
              <a:tr h="370840">
                <a:tc>
                  <a:txBody>
                    <a:bodyPr/>
                    <a:lstStyle/>
                    <a:p>
                      <a:pPr marL="285750" indent="-285750">
                        <a:buFontTx/>
                        <a:buBlip>
                          <a:blip r:embed="rId2"/>
                        </a:buBlip>
                      </a:pPr>
                      <a:r>
                        <a:rPr lang="it-IT" sz="3200" b="1" dirty="0" smtClean="0">
                          <a:solidFill>
                            <a:srgbClr val="000066"/>
                          </a:solidFill>
                          <a:effectLst>
                            <a:outerShdw blurRad="38100" dist="38100" dir="2700000" algn="tl">
                              <a:srgbClr val="000000">
                                <a:alpha val="43137"/>
                              </a:srgbClr>
                            </a:outerShdw>
                          </a:effectLst>
                        </a:rPr>
                        <a:t>Dosaggio </a:t>
                      </a:r>
                      <a:r>
                        <a:rPr lang="it-IT" sz="3200" b="1" dirty="0" err="1" smtClean="0">
                          <a:solidFill>
                            <a:srgbClr val="000066"/>
                          </a:solidFill>
                          <a:effectLst>
                            <a:outerShdw blurRad="38100" dist="38100" dir="2700000" algn="tl">
                              <a:srgbClr val="000000">
                                <a:alpha val="43137"/>
                              </a:srgbClr>
                            </a:outerShdw>
                          </a:effectLst>
                        </a:rPr>
                        <a:t>Inibina</a:t>
                      </a:r>
                      <a:r>
                        <a:rPr lang="it-IT" sz="3200" b="1" dirty="0" smtClean="0">
                          <a:solidFill>
                            <a:srgbClr val="000066"/>
                          </a:solidFill>
                          <a:effectLst>
                            <a:outerShdw blurRad="38100" dist="38100" dir="2700000" algn="tl">
                              <a:srgbClr val="000000">
                                <a:alpha val="43137"/>
                              </a:srgbClr>
                            </a:outerShdw>
                          </a:effectLst>
                        </a:rPr>
                        <a:t> B</a:t>
                      </a:r>
                      <a:endParaRPr lang="it-IT" sz="3200" b="1" dirty="0">
                        <a:solidFill>
                          <a:srgbClr val="000066"/>
                        </a:solidFill>
                        <a:effectLst>
                          <a:outerShdw blurRad="38100" dist="38100" dir="2700000" algn="tl">
                            <a:srgbClr val="000000">
                              <a:alpha val="43137"/>
                            </a:srgbClr>
                          </a:outerShdw>
                        </a:effectLst>
                      </a:endParaRPr>
                    </a:p>
                  </a:txBody>
                  <a:tcPr/>
                </a:tc>
              </a:tr>
              <a:tr h="370840">
                <a:tc>
                  <a:txBody>
                    <a:bodyPr/>
                    <a:lstStyle/>
                    <a:p>
                      <a:pPr marL="285750" indent="-285750">
                        <a:buFontTx/>
                        <a:buBlip>
                          <a:blip r:embed="rId2"/>
                        </a:buBlip>
                      </a:pPr>
                      <a:r>
                        <a:rPr lang="it-IT" sz="3200" b="1" dirty="0" smtClean="0">
                          <a:solidFill>
                            <a:srgbClr val="000066"/>
                          </a:solidFill>
                          <a:effectLst>
                            <a:outerShdw blurRad="38100" dist="38100" dir="2700000" algn="tl">
                              <a:srgbClr val="000000">
                                <a:alpha val="43137"/>
                              </a:srgbClr>
                            </a:outerShdw>
                          </a:effectLst>
                        </a:rPr>
                        <a:t>Dosaggio AMH (Ormone anti-</a:t>
                      </a:r>
                      <a:r>
                        <a:rPr lang="it-IT" sz="3200" b="1" dirty="0" err="1" smtClean="0">
                          <a:solidFill>
                            <a:srgbClr val="000066"/>
                          </a:solidFill>
                          <a:effectLst>
                            <a:outerShdw blurRad="38100" dist="38100" dir="2700000" algn="tl">
                              <a:srgbClr val="000000">
                                <a:alpha val="43137"/>
                              </a:srgbClr>
                            </a:outerShdw>
                          </a:effectLst>
                        </a:rPr>
                        <a:t>Mulleriano</a:t>
                      </a:r>
                      <a:r>
                        <a:rPr lang="it-IT" sz="3200" b="1" dirty="0" smtClean="0">
                          <a:solidFill>
                            <a:srgbClr val="000066"/>
                          </a:solidFill>
                          <a:effectLst>
                            <a:outerShdw blurRad="38100" dist="38100" dir="2700000" algn="tl">
                              <a:srgbClr val="000000">
                                <a:alpha val="43137"/>
                              </a:srgbClr>
                            </a:outerShdw>
                          </a:effectLst>
                        </a:rPr>
                        <a:t>)</a:t>
                      </a:r>
                      <a:endParaRPr lang="it-IT" sz="3200" b="1" dirty="0">
                        <a:solidFill>
                          <a:srgbClr val="000066"/>
                        </a:solidFill>
                        <a:effectLst>
                          <a:outerShdw blurRad="38100" dist="38100" dir="2700000" algn="tl">
                            <a:srgbClr val="000000">
                              <a:alpha val="43137"/>
                            </a:srgbClr>
                          </a:outerShdw>
                        </a:effectLst>
                      </a:endParaRPr>
                    </a:p>
                  </a:txBody>
                  <a:tcPr/>
                </a:tc>
              </a:tr>
              <a:tr h="370840">
                <a:tc>
                  <a:txBody>
                    <a:bodyPr/>
                    <a:lstStyle/>
                    <a:p>
                      <a:pPr marL="285750" indent="-285750">
                        <a:buFontTx/>
                        <a:buBlip>
                          <a:blip r:embed="rId2"/>
                        </a:buBlip>
                      </a:pPr>
                      <a:r>
                        <a:rPr lang="it-IT" sz="3200" b="1" dirty="0" smtClean="0">
                          <a:solidFill>
                            <a:srgbClr val="000066"/>
                          </a:solidFill>
                          <a:effectLst>
                            <a:outerShdw blurRad="38100" dist="38100" dir="2700000" algn="tl">
                              <a:srgbClr val="000000">
                                <a:alpha val="43137"/>
                              </a:srgbClr>
                            </a:outerShdw>
                          </a:effectLst>
                        </a:rPr>
                        <a:t>AFC (Conta dei Follicoli</a:t>
                      </a:r>
                      <a:r>
                        <a:rPr lang="it-IT" sz="3200" b="1" baseline="0" dirty="0" smtClean="0">
                          <a:solidFill>
                            <a:srgbClr val="000066"/>
                          </a:solidFill>
                          <a:effectLst>
                            <a:outerShdw blurRad="38100" dist="38100" dir="2700000" algn="tl">
                              <a:srgbClr val="000000">
                                <a:alpha val="43137"/>
                              </a:srgbClr>
                            </a:outerShdw>
                          </a:effectLst>
                        </a:rPr>
                        <a:t> Antrali) + Volume  ovarico</a:t>
                      </a:r>
                      <a:endParaRPr lang="it-IT" sz="3200" b="1" dirty="0">
                        <a:solidFill>
                          <a:srgbClr val="000066"/>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xmlns="" val="2422460500"/>
      </p:ext>
    </p:extLst>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umupd.oxfordjournals.org/content/early/2009/09/30/humupd.dmp036/F2.larg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706"/>
          <a:stretch/>
        </p:blipFill>
        <p:spPr bwMode="auto">
          <a:xfrm>
            <a:off x="5181493" y="2433113"/>
            <a:ext cx="4732727" cy="40202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 name="Picture 2" descr="http://humupd.oxfordjournals.org/content/early/2009/09/30/humupd.dmp036/F2.larg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4167"/>
          <a:stretch/>
        </p:blipFill>
        <p:spPr bwMode="auto">
          <a:xfrm>
            <a:off x="401467" y="2386996"/>
            <a:ext cx="4184160" cy="42103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Rettangolo 3"/>
          <p:cNvSpPr/>
          <p:nvPr/>
        </p:nvSpPr>
        <p:spPr>
          <a:xfrm>
            <a:off x="39934" y="980729"/>
            <a:ext cx="4754132" cy="830997"/>
          </a:xfrm>
          <a:prstGeom prst="rect">
            <a:avLst/>
          </a:prstGeom>
          <a:solidFill>
            <a:srgbClr val="002060"/>
          </a:solidFill>
          <a:ln w="38100">
            <a:solidFill>
              <a:srgbClr val="FFC000"/>
            </a:solidFill>
          </a:ln>
        </p:spPr>
        <p:txBody>
          <a:bodyPr wrap="square">
            <a:spAutoFit/>
          </a:bodyPr>
          <a:lstStyle/>
          <a:p>
            <a:pPr algn="ctr"/>
            <a:r>
              <a:rPr lang="it-IT" sz="2400" b="1" dirty="0">
                <a:solidFill>
                  <a:schemeClr val="bg1"/>
                </a:solidFill>
              </a:rPr>
              <a:t>primo marker a cambiare</a:t>
            </a:r>
          </a:p>
          <a:p>
            <a:pPr algn="ctr"/>
            <a:r>
              <a:rPr lang="it-IT" sz="2400" b="1" dirty="0">
                <a:solidFill>
                  <a:schemeClr val="bg1"/>
                </a:solidFill>
              </a:rPr>
              <a:t>in seguito all’avanzare </a:t>
            </a:r>
            <a:r>
              <a:rPr lang="it-IT" sz="2400" b="1" dirty="0" smtClean="0">
                <a:solidFill>
                  <a:schemeClr val="bg1"/>
                </a:solidFill>
              </a:rPr>
              <a:t>dell’età</a:t>
            </a:r>
            <a:endParaRPr lang="it-IT" sz="2400" b="1" dirty="0">
              <a:solidFill>
                <a:schemeClr val="bg1"/>
              </a:solidFill>
            </a:endParaRPr>
          </a:p>
        </p:txBody>
      </p:sp>
      <p:sp>
        <p:nvSpPr>
          <p:cNvPr id="5" name="Rettangolo 4"/>
          <p:cNvSpPr/>
          <p:nvPr/>
        </p:nvSpPr>
        <p:spPr>
          <a:xfrm>
            <a:off x="4971251" y="980729"/>
            <a:ext cx="5194808" cy="830997"/>
          </a:xfrm>
          <a:prstGeom prst="rect">
            <a:avLst/>
          </a:prstGeom>
          <a:solidFill>
            <a:srgbClr val="002060"/>
          </a:solidFill>
          <a:ln w="38100">
            <a:solidFill>
              <a:srgbClr val="FF0066"/>
            </a:solidFill>
          </a:ln>
        </p:spPr>
        <p:txBody>
          <a:bodyPr wrap="square">
            <a:spAutoFit/>
          </a:bodyPr>
          <a:lstStyle/>
          <a:p>
            <a:pPr algn="ctr"/>
            <a:r>
              <a:rPr lang="it-IT" sz="2400" b="1" dirty="0">
                <a:solidFill>
                  <a:schemeClr val="bg1"/>
                </a:solidFill>
              </a:rPr>
              <a:t>ridotta </a:t>
            </a:r>
            <a:r>
              <a:rPr lang="it-IT" sz="2400" b="1" dirty="0" smtClean="0">
                <a:solidFill>
                  <a:schemeClr val="bg1"/>
                </a:solidFill>
              </a:rPr>
              <a:t>variabilità </a:t>
            </a:r>
            <a:r>
              <a:rPr lang="it-IT" sz="2400" b="1" dirty="0">
                <a:solidFill>
                  <a:schemeClr val="bg1"/>
                </a:solidFill>
              </a:rPr>
              <a:t>nelle </a:t>
            </a:r>
            <a:r>
              <a:rPr lang="it-IT" sz="2400" b="1" dirty="0" smtClean="0">
                <a:solidFill>
                  <a:schemeClr val="bg1"/>
                </a:solidFill>
              </a:rPr>
              <a:t>sue concentrazioni </a:t>
            </a:r>
            <a:r>
              <a:rPr lang="it-IT" sz="2400" b="1" dirty="0" err="1" smtClean="0">
                <a:solidFill>
                  <a:schemeClr val="bg1"/>
                </a:solidFill>
              </a:rPr>
              <a:t>intraciclo</a:t>
            </a:r>
            <a:r>
              <a:rPr lang="it-IT" sz="2400" b="1" dirty="0" smtClean="0">
                <a:solidFill>
                  <a:schemeClr val="bg1"/>
                </a:solidFill>
              </a:rPr>
              <a:t> </a:t>
            </a:r>
            <a:r>
              <a:rPr lang="it-IT" sz="2400" b="1" dirty="0">
                <a:solidFill>
                  <a:schemeClr val="bg1"/>
                </a:solidFill>
              </a:rPr>
              <a:t>e tra i vari cicli</a:t>
            </a:r>
          </a:p>
        </p:txBody>
      </p:sp>
      <p:sp>
        <p:nvSpPr>
          <p:cNvPr id="6" name="Rectangle 2"/>
          <p:cNvSpPr>
            <a:spLocks noChangeArrowheads="1"/>
          </p:cNvSpPr>
          <p:nvPr/>
        </p:nvSpPr>
        <p:spPr bwMode="auto">
          <a:xfrm>
            <a:off x="-10633" y="202495"/>
            <a:ext cx="10250414" cy="533400"/>
          </a:xfrm>
          <a:prstGeom prst="rect">
            <a:avLst/>
          </a:prstGeom>
          <a:noFill/>
          <a:ln w="9525">
            <a:noFill/>
            <a:miter lim="800000"/>
            <a:headEnd/>
            <a:tailEnd/>
          </a:ln>
          <a:effectLst/>
        </p:spPr>
        <p:txBody>
          <a:bodyPr anchor="ctr"/>
          <a:lstStyle/>
          <a:p>
            <a:pPr algn="ctr">
              <a:defRPr/>
            </a:pPr>
            <a:r>
              <a:rPr lang="it-IT" sz="3200" b="1" dirty="0" smtClean="0">
                <a:solidFill>
                  <a:srgbClr val="FFFF00"/>
                </a:solidFill>
                <a:effectLst>
                  <a:outerShdw blurRad="38100" dist="38100" dir="2700000" algn="tl">
                    <a:srgbClr val="000000"/>
                  </a:outerShdw>
                </a:effectLst>
                <a:latin typeface="+mn-lt"/>
              </a:rPr>
              <a:t>Ormone Anti-</a:t>
            </a:r>
            <a:r>
              <a:rPr lang="it-IT" sz="3200" b="1" dirty="0" err="1" smtClean="0">
                <a:solidFill>
                  <a:srgbClr val="FFFF00"/>
                </a:solidFill>
                <a:effectLst>
                  <a:outerShdw blurRad="38100" dist="38100" dir="2700000" algn="tl">
                    <a:srgbClr val="000000"/>
                  </a:outerShdw>
                </a:effectLst>
                <a:latin typeface="+mn-lt"/>
              </a:rPr>
              <a:t>Mulleriano</a:t>
            </a:r>
            <a:r>
              <a:rPr lang="it-IT" sz="3200" b="1" dirty="0" smtClean="0">
                <a:solidFill>
                  <a:srgbClr val="FFFF00"/>
                </a:solidFill>
                <a:effectLst>
                  <a:outerShdw blurRad="38100" dist="38100" dir="2700000" algn="tl">
                    <a:srgbClr val="000000"/>
                  </a:outerShdw>
                </a:effectLst>
                <a:latin typeface="+mn-lt"/>
              </a:rPr>
              <a:t> e riserva ovarica</a:t>
            </a:r>
            <a:endParaRPr lang="it-IT" sz="4400" dirty="0">
              <a:solidFill>
                <a:srgbClr val="FFFF00"/>
              </a:solidFill>
              <a:latin typeface="+mn-lt"/>
            </a:endParaRPr>
          </a:p>
        </p:txBody>
      </p:sp>
      <p:sp>
        <p:nvSpPr>
          <p:cNvPr id="2" name="CasellaDiTesto 1"/>
          <p:cNvSpPr txBox="1"/>
          <p:nvPr/>
        </p:nvSpPr>
        <p:spPr>
          <a:xfrm>
            <a:off x="7239909" y="6518714"/>
            <a:ext cx="2767360" cy="276999"/>
          </a:xfrm>
          <a:prstGeom prst="rect">
            <a:avLst/>
          </a:prstGeom>
          <a:noFill/>
        </p:spPr>
        <p:txBody>
          <a:bodyPr wrap="none" rtlCol="0">
            <a:spAutoFit/>
          </a:bodyPr>
          <a:lstStyle/>
          <a:p>
            <a:pPr algn="r"/>
            <a:r>
              <a:rPr lang="it-IT" sz="1200" i="1" dirty="0" smtClean="0">
                <a:solidFill>
                  <a:schemeClr val="bg1"/>
                </a:solidFill>
              </a:rPr>
              <a:t>La Marca et al, </a:t>
            </a:r>
            <a:r>
              <a:rPr lang="it-IT" sz="1200" i="1" dirty="0" err="1" smtClean="0">
                <a:solidFill>
                  <a:schemeClr val="bg1"/>
                </a:solidFill>
              </a:rPr>
              <a:t>Hum</a:t>
            </a:r>
            <a:r>
              <a:rPr lang="it-IT" sz="1200" i="1" dirty="0" smtClean="0">
                <a:solidFill>
                  <a:schemeClr val="bg1"/>
                </a:solidFill>
              </a:rPr>
              <a:t> </a:t>
            </a:r>
            <a:r>
              <a:rPr lang="it-IT" sz="1200" i="1" dirty="0" err="1" smtClean="0">
                <a:solidFill>
                  <a:schemeClr val="bg1"/>
                </a:solidFill>
              </a:rPr>
              <a:t>Reprod</a:t>
            </a:r>
            <a:r>
              <a:rPr lang="it-IT" sz="1200" i="1" dirty="0" smtClean="0">
                <a:solidFill>
                  <a:schemeClr val="bg1"/>
                </a:solidFill>
              </a:rPr>
              <a:t> Update 2010</a:t>
            </a:r>
            <a:endParaRPr lang="it-IT" sz="1200" i="1" dirty="0">
              <a:solidFill>
                <a:schemeClr val="bg1"/>
              </a:solidFill>
            </a:endParaRPr>
          </a:p>
        </p:txBody>
      </p:sp>
    </p:spTree>
    <p:extLst>
      <p:ext uri="{BB962C8B-B14F-4D97-AF65-F5344CB8AC3E}">
        <p14:creationId xmlns:p14="http://schemas.microsoft.com/office/powerpoint/2010/main" xmlns="" val="270118714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8"/>
          <p:cNvSpPr txBox="1">
            <a:spLocks noChangeArrowheads="1"/>
          </p:cNvSpPr>
          <p:nvPr/>
        </p:nvSpPr>
        <p:spPr bwMode="auto">
          <a:xfrm>
            <a:off x="6268644" y="6477007"/>
            <a:ext cx="394156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fontAlgn="base" hangingPunct="1">
              <a:spcBef>
                <a:spcPct val="50000"/>
              </a:spcBef>
              <a:spcAft>
                <a:spcPct val="0"/>
              </a:spcAft>
            </a:pPr>
            <a:r>
              <a:rPr lang="it-IT" sz="1200" i="1">
                <a:solidFill>
                  <a:srgbClr val="FFFFFF"/>
                </a:solidFill>
                <a:cs typeface="Arial" charset="0"/>
              </a:rPr>
              <a:t>Fanchin 2003; ESHRE group 2005; La marca 2007. </a:t>
            </a:r>
          </a:p>
        </p:txBody>
      </p:sp>
      <p:sp>
        <p:nvSpPr>
          <p:cNvPr id="14342" name="Text Box 10"/>
          <p:cNvSpPr txBox="1">
            <a:spLocks noChangeArrowheads="1"/>
          </p:cNvSpPr>
          <p:nvPr/>
        </p:nvSpPr>
        <p:spPr bwMode="auto">
          <a:xfrm>
            <a:off x="1984149" y="1746332"/>
            <a:ext cx="57633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sz="2400" b="1" dirty="0">
                <a:solidFill>
                  <a:srgbClr val="FFFFFF"/>
                </a:solidFill>
                <a:latin typeface="+mn-lt"/>
                <a:cs typeface="Arial" charset="0"/>
              </a:rPr>
              <a:t>In qualsiasi momento del ciclo</a:t>
            </a:r>
          </a:p>
        </p:txBody>
      </p:sp>
      <p:sp>
        <p:nvSpPr>
          <p:cNvPr id="14343" name="Text Box 11"/>
          <p:cNvSpPr txBox="1">
            <a:spLocks noChangeArrowheads="1"/>
          </p:cNvSpPr>
          <p:nvPr/>
        </p:nvSpPr>
        <p:spPr bwMode="auto">
          <a:xfrm>
            <a:off x="3847356" y="1059447"/>
            <a:ext cx="24003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sz="3200" b="1" dirty="0">
                <a:solidFill>
                  <a:srgbClr val="FFFFFF"/>
                </a:solidFill>
                <a:latin typeface="+mn-lt"/>
                <a:cs typeface="Arial" charset="0"/>
              </a:rPr>
              <a:t>AMH</a:t>
            </a:r>
            <a:endParaRPr lang="it-IT" sz="3600" b="1" dirty="0">
              <a:solidFill>
                <a:srgbClr val="FFFFFF"/>
              </a:solidFill>
              <a:latin typeface="+mn-lt"/>
              <a:cs typeface="Arial" charset="0"/>
            </a:endParaRPr>
          </a:p>
        </p:txBody>
      </p:sp>
      <p:sp>
        <p:nvSpPr>
          <p:cNvPr id="14346" name="AutoShape 14"/>
          <p:cNvSpPr>
            <a:spLocks noChangeArrowheads="1"/>
          </p:cNvSpPr>
          <p:nvPr/>
        </p:nvSpPr>
        <p:spPr bwMode="auto">
          <a:xfrm>
            <a:off x="7618812" y="3048000"/>
            <a:ext cx="305396" cy="914400"/>
          </a:xfrm>
          <a:prstGeom prst="upDownArrow">
            <a:avLst>
              <a:gd name="adj1" fmla="val 50000"/>
              <a:gd name="adj2" fmla="val 59883"/>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w="9525">
            <a:solidFill>
              <a:schemeClr val="tx1"/>
            </a:solidFill>
            <a:miter lim="800000"/>
            <a:headEnd/>
            <a:tailEnd/>
          </a:ln>
          <a:scene3d>
            <a:camera prst="orthographicFront"/>
            <a:lightRig rig="threePt" dir="t"/>
          </a:scene3d>
          <a:sp3d>
            <a:bevelT/>
          </a:sp3d>
        </p:spPr>
        <p:txBody>
          <a:bodyPr wrap="none" anchor="ctr"/>
          <a:lstStyle/>
          <a:p>
            <a:pPr fontAlgn="base">
              <a:spcBef>
                <a:spcPct val="0"/>
              </a:spcBef>
              <a:spcAft>
                <a:spcPct val="0"/>
              </a:spcAft>
            </a:pPr>
            <a:endParaRPr lang="it-IT" sz="2800">
              <a:solidFill>
                <a:srgbClr val="000000"/>
              </a:solidFill>
              <a:cs typeface="Arial" charset="0"/>
            </a:endParaRPr>
          </a:p>
        </p:txBody>
      </p:sp>
      <p:sp>
        <p:nvSpPr>
          <p:cNvPr id="14347" name="Rectangle 15"/>
          <p:cNvSpPr>
            <a:spLocks noChangeArrowheads="1"/>
          </p:cNvSpPr>
          <p:nvPr/>
        </p:nvSpPr>
        <p:spPr bwMode="auto">
          <a:xfrm>
            <a:off x="2187774" y="2344738"/>
            <a:ext cx="5268516"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it-IT" sz="2800">
              <a:solidFill>
                <a:srgbClr val="000000"/>
              </a:solidFill>
              <a:cs typeface="Arial" charset="0"/>
            </a:endParaRPr>
          </a:p>
        </p:txBody>
      </p:sp>
      <p:sp>
        <p:nvSpPr>
          <p:cNvPr id="14348" name="Line 16"/>
          <p:cNvSpPr>
            <a:spLocks noChangeShapeType="1"/>
          </p:cNvSpPr>
          <p:nvPr/>
        </p:nvSpPr>
        <p:spPr bwMode="auto">
          <a:xfrm>
            <a:off x="2187774" y="4002094"/>
            <a:ext cx="5268516" cy="158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49" name="Line 17"/>
          <p:cNvSpPr>
            <a:spLocks noChangeShapeType="1"/>
          </p:cNvSpPr>
          <p:nvPr/>
        </p:nvSpPr>
        <p:spPr bwMode="auto">
          <a:xfrm>
            <a:off x="2187774" y="2894020"/>
            <a:ext cx="5268516" cy="158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0" name="Rectangle 18"/>
          <p:cNvSpPr>
            <a:spLocks noChangeArrowheads="1"/>
          </p:cNvSpPr>
          <p:nvPr/>
        </p:nvSpPr>
        <p:spPr bwMode="auto">
          <a:xfrm>
            <a:off x="2187774" y="2344738"/>
            <a:ext cx="5268516" cy="2755900"/>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1" name="Rectangle 19"/>
          <p:cNvSpPr>
            <a:spLocks noChangeArrowheads="1"/>
          </p:cNvSpPr>
          <p:nvPr/>
        </p:nvSpPr>
        <p:spPr bwMode="auto">
          <a:xfrm>
            <a:off x="3734400" y="2910420"/>
            <a:ext cx="2110978" cy="113823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w="9525">
            <a:noFill/>
            <a:miter lim="800000"/>
            <a:headEnd/>
            <a:tailEnd/>
          </a:ln>
          <a:scene3d>
            <a:camera prst="orthographicFront"/>
            <a:lightRig rig="threePt" dir="t"/>
          </a:scene3d>
          <a:sp3d>
            <a:bevelT/>
          </a:sp3d>
        </p:spPr>
        <p:txBody>
          <a:bodyPr/>
          <a:lstStyle/>
          <a:p>
            <a:pPr fontAlgn="base">
              <a:spcBef>
                <a:spcPct val="0"/>
              </a:spcBef>
              <a:spcAft>
                <a:spcPct val="0"/>
              </a:spcAft>
            </a:pPr>
            <a:endParaRPr lang="it-IT" sz="2800">
              <a:solidFill>
                <a:srgbClr val="000000"/>
              </a:solidFill>
              <a:cs typeface="Arial" charset="0"/>
            </a:endParaRPr>
          </a:p>
        </p:txBody>
      </p:sp>
      <p:sp>
        <p:nvSpPr>
          <p:cNvPr id="14352" name="Line 20"/>
          <p:cNvSpPr>
            <a:spLocks noChangeShapeType="1"/>
          </p:cNvSpPr>
          <p:nvPr/>
        </p:nvSpPr>
        <p:spPr bwMode="auto">
          <a:xfrm>
            <a:off x="2187778" y="2344738"/>
            <a:ext cx="1785" cy="275590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3" name="Line 21"/>
          <p:cNvSpPr>
            <a:spLocks noChangeShapeType="1"/>
          </p:cNvSpPr>
          <p:nvPr/>
        </p:nvSpPr>
        <p:spPr bwMode="auto">
          <a:xfrm>
            <a:off x="2121694" y="5100645"/>
            <a:ext cx="66080" cy="158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4" name="Line 22"/>
          <p:cNvSpPr>
            <a:spLocks noChangeShapeType="1"/>
          </p:cNvSpPr>
          <p:nvPr/>
        </p:nvSpPr>
        <p:spPr bwMode="auto">
          <a:xfrm>
            <a:off x="2121694" y="4002094"/>
            <a:ext cx="66080"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5" name="Line 23"/>
          <p:cNvSpPr>
            <a:spLocks noChangeShapeType="1"/>
          </p:cNvSpPr>
          <p:nvPr/>
        </p:nvSpPr>
        <p:spPr bwMode="auto">
          <a:xfrm>
            <a:off x="2121694" y="2894020"/>
            <a:ext cx="66080" cy="158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6" name="Line 24"/>
          <p:cNvSpPr>
            <a:spLocks noChangeShapeType="1"/>
          </p:cNvSpPr>
          <p:nvPr/>
        </p:nvSpPr>
        <p:spPr bwMode="auto">
          <a:xfrm>
            <a:off x="2187774" y="5100645"/>
            <a:ext cx="5268516" cy="158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7" name="Line 25"/>
          <p:cNvSpPr>
            <a:spLocks noChangeShapeType="1"/>
          </p:cNvSpPr>
          <p:nvPr/>
        </p:nvSpPr>
        <p:spPr bwMode="auto">
          <a:xfrm flipV="1">
            <a:off x="2187778" y="5100645"/>
            <a:ext cx="1785" cy="58737"/>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8" name="Line 26"/>
          <p:cNvSpPr>
            <a:spLocks noChangeShapeType="1"/>
          </p:cNvSpPr>
          <p:nvPr/>
        </p:nvSpPr>
        <p:spPr bwMode="auto">
          <a:xfrm flipV="1">
            <a:off x="7456294" y="5100645"/>
            <a:ext cx="1785" cy="587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59" name="Rectangle 27"/>
          <p:cNvSpPr>
            <a:spLocks noChangeArrowheads="1"/>
          </p:cNvSpPr>
          <p:nvPr/>
        </p:nvSpPr>
        <p:spPr bwMode="auto">
          <a:xfrm>
            <a:off x="1897989" y="4991106"/>
            <a:ext cx="1170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it-IT" b="1">
                <a:solidFill>
                  <a:srgbClr val="FFFFFF"/>
                </a:solidFill>
                <a:cs typeface="Arial" charset="0"/>
              </a:rPr>
              <a:t>0</a:t>
            </a:r>
            <a:endParaRPr lang="it-IT" sz="2800">
              <a:solidFill>
                <a:srgbClr val="000000"/>
              </a:solidFill>
              <a:cs typeface="Arial" charset="0"/>
            </a:endParaRPr>
          </a:p>
        </p:txBody>
      </p:sp>
      <p:sp>
        <p:nvSpPr>
          <p:cNvPr id="14360" name="Rectangle 28"/>
          <p:cNvSpPr>
            <a:spLocks noChangeArrowheads="1"/>
          </p:cNvSpPr>
          <p:nvPr/>
        </p:nvSpPr>
        <p:spPr bwMode="auto">
          <a:xfrm>
            <a:off x="1588791" y="3817001"/>
            <a:ext cx="4119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it-IT" b="1" dirty="0">
                <a:solidFill>
                  <a:srgbClr val="FFFFFF"/>
                </a:solidFill>
                <a:cs typeface="Arial" charset="0"/>
              </a:rPr>
              <a:t>0.75</a:t>
            </a:r>
            <a:endParaRPr lang="it-IT" sz="2800" dirty="0">
              <a:solidFill>
                <a:srgbClr val="000000"/>
              </a:solidFill>
              <a:cs typeface="Arial" charset="0"/>
            </a:endParaRPr>
          </a:p>
        </p:txBody>
      </p:sp>
      <p:sp>
        <p:nvSpPr>
          <p:cNvPr id="14361" name="Rectangle 29"/>
          <p:cNvSpPr>
            <a:spLocks noChangeArrowheads="1"/>
          </p:cNvSpPr>
          <p:nvPr/>
        </p:nvSpPr>
        <p:spPr bwMode="auto">
          <a:xfrm>
            <a:off x="1645417" y="2708926"/>
            <a:ext cx="2933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it-IT" b="1">
                <a:solidFill>
                  <a:srgbClr val="FFFFFF"/>
                </a:solidFill>
                <a:cs typeface="Arial" charset="0"/>
              </a:rPr>
              <a:t>3,5</a:t>
            </a:r>
            <a:endParaRPr lang="it-IT" sz="2800">
              <a:solidFill>
                <a:srgbClr val="000000"/>
              </a:solidFill>
              <a:cs typeface="Arial" charset="0"/>
            </a:endParaRPr>
          </a:p>
        </p:txBody>
      </p:sp>
      <p:sp>
        <p:nvSpPr>
          <p:cNvPr id="14362" name="Rectangle 30"/>
          <p:cNvSpPr>
            <a:spLocks noChangeArrowheads="1"/>
          </p:cNvSpPr>
          <p:nvPr/>
        </p:nvSpPr>
        <p:spPr bwMode="auto">
          <a:xfrm>
            <a:off x="4672141" y="5270506"/>
            <a:ext cx="4873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it-IT" b="1">
                <a:solidFill>
                  <a:srgbClr val="FFFFFF"/>
                </a:solidFill>
                <a:cs typeface="Arial" charset="0"/>
              </a:rPr>
              <a:t>AMH</a:t>
            </a:r>
            <a:endParaRPr lang="it-IT" sz="2800">
              <a:solidFill>
                <a:srgbClr val="000000"/>
              </a:solidFill>
              <a:cs typeface="Arial" charset="0"/>
            </a:endParaRPr>
          </a:p>
        </p:txBody>
      </p:sp>
      <p:sp>
        <p:nvSpPr>
          <p:cNvPr id="14363" name="Text Box 31"/>
          <p:cNvSpPr txBox="1">
            <a:spLocks noChangeArrowheads="1"/>
          </p:cNvSpPr>
          <p:nvPr/>
        </p:nvSpPr>
        <p:spPr bwMode="auto">
          <a:xfrm rot="-5400000">
            <a:off x="682527" y="3416271"/>
            <a:ext cx="1447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sz="2000" b="1">
                <a:solidFill>
                  <a:srgbClr val="FFFFFF"/>
                </a:solidFill>
                <a:latin typeface="+mn-lt"/>
                <a:cs typeface="Arial" charset="0"/>
              </a:rPr>
              <a:t>ng/mL</a:t>
            </a:r>
          </a:p>
        </p:txBody>
      </p:sp>
      <p:sp>
        <p:nvSpPr>
          <p:cNvPr id="14364" name="Text Box 32"/>
          <p:cNvSpPr txBox="1">
            <a:spLocks noChangeArrowheads="1"/>
          </p:cNvSpPr>
          <p:nvPr/>
        </p:nvSpPr>
        <p:spPr bwMode="auto">
          <a:xfrm rot="-50574">
            <a:off x="7718826" y="3335617"/>
            <a:ext cx="25681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b="1">
                <a:solidFill>
                  <a:srgbClr val="FFFFFF"/>
                </a:solidFill>
                <a:latin typeface="+mn-lt"/>
                <a:cs typeface="Arial" charset="0"/>
              </a:rPr>
              <a:t>Range normale</a:t>
            </a:r>
          </a:p>
        </p:txBody>
      </p:sp>
      <p:sp>
        <p:nvSpPr>
          <p:cNvPr id="14365" name="AutoShape 33"/>
          <p:cNvSpPr>
            <a:spLocks noChangeArrowheads="1"/>
          </p:cNvSpPr>
          <p:nvPr/>
        </p:nvSpPr>
        <p:spPr bwMode="auto">
          <a:xfrm flipV="1">
            <a:off x="7570590" y="4267200"/>
            <a:ext cx="342900" cy="762000"/>
          </a:xfrm>
          <a:prstGeom prst="upArrow">
            <a:avLst>
              <a:gd name="adj1" fmla="val 50000"/>
              <a:gd name="adj2" fmla="val 55556"/>
            </a:avLst>
          </a:prstGeom>
          <a:solidFill>
            <a:srgbClr val="FF0066"/>
          </a:solidFill>
          <a:ln w="9525">
            <a:solidFill>
              <a:schemeClr val="tx1"/>
            </a:solidFill>
            <a:miter lim="800000"/>
            <a:headEnd/>
            <a:tailEnd/>
          </a:ln>
          <a:scene3d>
            <a:camera prst="orthographicFront"/>
            <a:lightRig rig="threePt" dir="t"/>
          </a:scene3d>
          <a:sp3d>
            <a:bevelT/>
          </a:sp3d>
        </p:spPr>
        <p:txBody>
          <a:bodyPr wrap="none" anchor="ctr"/>
          <a:lstStyle/>
          <a:p>
            <a:pPr fontAlgn="base">
              <a:spcBef>
                <a:spcPct val="0"/>
              </a:spcBef>
              <a:spcAft>
                <a:spcPct val="0"/>
              </a:spcAft>
            </a:pPr>
            <a:endParaRPr lang="it-IT" sz="2800">
              <a:solidFill>
                <a:srgbClr val="000000"/>
              </a:solidFill>
              <a:cs typeface="Arial" charset="0"/>
            </a:endParaRPr>
          </a:p>
        </p:txBody>
      </p:sp>
      <p:sp>
        <p:nvSpPr>
          <p:cNvPr id="14366" name="Text Box 34"/>
          <p:cNvSpPr txBox="1">
            <a:spLocks noChangeArrowheads="1"/>
          </p:cNvSpPr>
          <p:nvPr/>
        </p:nvSpPr>
        <p:spPr bwMode="auto">
          <a:xfrm rot="-59717">
            <a:off x="8104584" y="4294489"/>
            <a:ext cx="16287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b="1">
                <a:solidFill>
                  <a:srgbClr val="FFFFFF"/>
                </a:solidFill>
                <a:latin typeface="+mn-lt"/>
                <a:cs typeface="Arial" charset="0"/>
              </a:rPr>
              <a:t>Inadeguata risposta ai cicli PMA</a:t>
            </a:r>
          </a:p>
        </p:txBody>
      </p:sp>
      <p:sp>
        <p:nvSpPr>
          <p:cNvPr id="14367" name="Line 35"/>
          <p:cNvSpPr>
            <a:spLocks noChangeShapeType="1"/>
          </p:cNvSpPr>
          <p:nvPr/>
        </p:nvSpPr>
        <p:spPr bwMode="auto">
          <a:xfrm>
            <a:off x="7493796" y="4010890"/>
            <a:ext cx="1628775" cy="0"/>
          </a:xfrm>
          <a:prstGeom prst="line">
            <a:avLst/>
          </a:prstGeom>
          <a:noFill/>
          <a:ln w="28575">
            <a:solidFill>
              <a:schemeClr val="bg1"/>
            </a:solidFill>
            <a:prstDash val="lgDash"/>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it-IT" sz="2800">
              <a:solidFill>
                <a:srgbClr val="000000"/>
              </a:solidFill>
              <a:cs typeface="Arial" charset="0"/>
            </a:endParaRPr>
          </a:p>
        </p:txBody>
      </p:sp>
      <p:sp>
        <p:nvSpPr>
          <p:cNvPr id="14368" name="AutoShape 36"/>
          <p:cNvSpPr>
            <a:spLocks noChangeArrowheads="1"/>
          </p:cNvSpPr>
          <p:nvPr/>
        </p:nvSpPr>
        <p:spPr bwMode="auto">
          <a:xfrm rot="10832912" flipV="1">
            <a:off x="7593806" y="2133600"/>
            <a:ext cx="330399" cy="762000"/>
          </a:xfrm>
          <a:prstGeom prst="upArrow">
            <a:avLst>
              <a:gd name="adj1" fmla="val 50000"/>
              <a:gd name="adj2" fmla="val 57658"/>
            </a:avLst>
          </a:prstGeom>
          <a:solidFill>
            <a:srgbClr val="FF0066"/>
          </a:solidFill>
          <a:ln w="9525">
            <a:solidFill>
              <a:schemeClr val="tx1"/>
            </a:solidFill>
            <a:miter lim="800000"/>
            <a:headEnd/>
            <a:tailEnd/>
          </a:ln>
          <a:scene3d>
            <a:camera prst="orthographicFront"/>
            <a:lightRig rig="threePt" dir="t"/>
          </a:scene3d>
          <a:sp3d>
            <a:bevelT/>
          </a:sp3d>
        </p:spPr>
        <p:txBody>
          <a:bodyPr wrap="none" anchor="ctr"/>
          <a:lstStyle/>
          <a:p>
            <a:pPr fontAlgn="base">
              <a:spcBef>
                <a:spcPct val="0"/>
              </a:spcBef>
              <a:spcAft>
                <a:spcPct val="0"/>
              </a:spcAft>
            </a:pPr>
            <a:endParaRPr lang="it-IT" sz="2800">
              <a:solidFill>
                <a:srgbClr val="000000"/>
              </a:solidFill>
              <a:cs typeface="Arial" charset="0"/>
            </a:endParaRPr>
          </a:p>
        </p:txBody>
      </p:sp>
      <p:sp>
        <p:nvSpPr>
          <p:cNvPr id="14369" name="Text Box 37"/>
          <p:cNvSpPr txBox="1">
            <a:spLocks noChangeArrowheads="1"/>
          </p:cNvSpPr>
          <p:nvPr/>
        </p:nvSpPr>
        <p:spPr bwMode="auto">
          <a:xfrm rot="-59717">
            <a:off x="8032265" y="2143388"/>
            <a:ext cx="18558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it-IT" b="1" dirty="0">
                <a:solidFill>
                  <a:srgbClr val="FFFFFF"/>
                </a:solidFill>
                <a:latin typeface="+mn-lt"/>
                <a:cs typeface="Arial" charset="0"/>
              </a:rPr>
              <a:t>Eccessiva risposta ai cicli PMA</a:t>
            </a:r>
          </a:p>
        </p:txBody>
      </p:sp>
      <p:sp>
        <p:nvSpPr>
          <p:cNvPr id="34" name="Rectangle 2"/>
          <p:cNvSpPr>
            <a:spLocks noChangeArrowheads="1"/>
          </p:cNvSpPr>
          <p:nvPr/>
        </p:nvSpPr>
        <p:spPr bwMode="auto">
          <a:xfrm>
            <a:off x="-288032" y="260648"/>
            <a:ext cx="10832133" cy="533400"/>
          </a:xfrm>
          <a:prstGeom prst="rect">
            <a:avLst/>
          </a:prstGeom>
          <a:noFill/>
          <a:ln w="9525">
            <a:noFill/>
            <a:miter lim="800000"/>
            <a:headEnd/>
            <a:tailEnd/>
          </a:ln>
          <a:effectLst/>
        </p:spPr>
        <p:txBody>
          <a:bodyPr anchor="ctr"/>
          <a:lstStyle/>
          <a:p>
            <a:pPr algn="ctr">
              <a:defRPr/>
            </a:pPr>
            <a:r>
              <a:rPr lang="it-IT" sz="2800" b="1" dirty="0" smtClean="0">
                <a:solidFill>
                  <a:srgbClr val="FFFF00"/>
                </a:solidFill>
                <a:effectLst>
                  <a:outerShdw blurRad="38100" dist="38100" dir="2700000" algn="tl">
                    <a:srgbClr val="000000"/>
                  </a:outerShdw>
                </a:effectLst>
                <a:latin typeface="+mn-lt"/>
              </a:rPr>
              <a:t>Ormone Anti-</a:t>
            </a:r>
            <a:r>
              <a:rPr lang="it-IT" sz="2800" b="1" dirty="0" err="1" smtClean="0">
                <a:solidFill>
                  <a:srgbClr val="FFFF00"/>
                </a:solidFill>
                <a:effectLst>
                  <a:outerShdw blurRad="38100" dist="38100" dir="2700000" algn="tl">
                    <a:srgbClr val="000000"/>
                  </a:outerShdw>
                </a:effectLst>
                <a:latin typeface="+mn-lt"/>
              </a:rPr>
              <a:t>Mulleriano</a:t>
            </a:r>
            <a:r>
              <a:rPr lang="it-IT" sz="2800" b="1" dirty="0" smtClean="0">
                <a:solidFill>
                  <a:srgbClr val="FFFF00"/>
                </a:solidFill>
                <a:effectLst>
                  <a:outerShdw blurRad="38100" dist="38100" dir="2700000" algn="tl">
                    <a:srgbClr val="000000"/>
                  </a:outerShdw>
                </a:effectLst>
                <a:latin typeface="+mn-lt"/>
              </a:rPr>
              <a:t> e riproduzione assistita</a:t>
            </a:r>
            <a:endParaRPr lang="it-IT" sz="4000" dirty="0">
              <a:solidFill>
                <a:srgbClr val="FFFF00"/>
              </a:solidFill>
              <a:latin typeface="+mn-lt"/>
            </a:endParaRPr>
          </a:p>
        </p:txBody>
      </p:sp>
    </p:spTree>
    <p:extLst>
      <p:ext uri="{BB962C8B-B14F-4D97-AF65-F5344CB8AC3E}">
        <p14:creationId xmlns:p14="http://schemas.microsoft.com/office/powerpoint/2010/main" xmlns="" val="4148671254"/>
      </p:ext>
    </p:extLst>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415308" y="609600"/>
            <a:ext cx="3707653" cy="1938992"/>
          </a:xfrm>
          <a:prstGeom prst="rect">
            <a:avLst/>
          </a:prstGeom>
          <a:gradFill rotWithShape="0">
            <a:gsLst>
              <a:gs pos="0">
                <a:srgbClr val="3399FF">
                  <a:gamma/>
                  <a:shade val="46275"/>
                  <a:invGamma/>
                </a:srgbClr>
              </a:gs>
              <a:gs pos="100000">
                <a:srgbClr val="3399FF"/>
              </a:gs>
            </a:gsLst>
            <a:lin ang="5400000" scaled="1"/>
          </a:gradFill>
          <a:ln w="9525">
            <a:solidFill>
              <a:schemeClr val="bg1"/>
            </a:solidFill>
            <a:miter lim="800000"/>
            <a:headEnd/>
            <a:tailEnd/>
          </a:ln>
          <a:effectLst/>
        </p:spPr>
        <p:txBody>
          <a:bodyPr wrap="square">
            <a:spAutoFit/>
          </a:bodyPr>
          <a:lstStyle/>
          <a:p>
            <a:pPr algn="ctr" eaLnBrk="0" fontAlgn="auto" hangingPunct="0">
              <a:spcBef>
                <a:spcPts val="0"/>
              </a:spcBef>
              <a:spcAft>
                <a:spcPts val="0"/>
              </a:spcAft>
              <a:defRPr/>
            </a:pPr>
            <a:r>
              <a:rPr lang="it-IT" sz="4000" b="1" i="1" dirty="0">
                <a:solidFill>
                  <a:srgbClr val="FFFF00"/>
                </a:solidFill>
                <a:effectLst>
                  <a:outerShdw blurRad="38100" dist="38100" dir="2700000" algn="tl">
                    <a:srgbClr val="000000"/>
                  </a:outerShdw>
                </a:effectLst>
                <a:latin typeface="+mn-lt"/>
                <a:cs typeface="+mn-cs"/>
              </a:rPr>
              <a:t>CAUSE </a:t>
            </a:r>
            <a:r>
              <a:rPr lang="it-IT" sz="4000" b="1" i="1" dirty="0" smtClean="0">
                <a:solidFill>
                  <a:srgbClr val="FFFF00"/>
                </a:solidFill>
                <a:effectLst>
                  <a:outerShdw blurRad="38100" dist="38100" dir="2700000" algn="tl">
                    <a:srgbClr val="000000"/>
                  </a:outerShdw>
                </a:effectLst>
                <a:latin typeface="+mn-lt"/>
                <a:cs typeface="+mn-cs"/>
              </a:rPr>
              <a:t>DI </a:t>
            </a:r>
            <a:endParaRPr lang="it-IT" sz="4000" b="1" i="1" dirty="0">
              <a:solidFill>
                <a:srgbClr val="FFFF00"/>
              </a:solidFill>
              <a:effectLst>
                <a:outerShdw blurRad="38100" dist="38100" dir="2700000" algn="tl">
                  <a:srgbClr val="000000"/>
                </a:outerShdw>
              </a:effectLst>
              <a:latin typeface="+mn-lt"/>
              <a:cs typeface="+mn-cs"/>
            </a:endParaRPr>
          </a:p>
          <a:p>
            <a:pPr algn="ctr" eaLnBrk="0" fontAlgn="auto" hangingPunct="0">
              <a:spcBef>
                <a:spcPts val="0"/>
              </a:spcBef>
              <a:spcAft>
                <a:spcPts val="0"/>
              </a:spcAft>
              <a:defRPr/>
            </a:pPr>
            <a:r>
              <a:rPr lang="it-IT" sz="4000" b="1" i="1" dirty="0">
                <a:solidFill>
                  <a:srgbClr val="FFFF00"/>
                </a:solidFill>
                <a:effectLst>
                  <a:outerShdw blurRad="38100" dist="38100" dir="2700000" algn="tl">
                    <a:srgbClr val="000000"/>
                  </a:outerShdw>
                </a:effectLst>
                <a:latin typeface="+mn-lt"/>
                <a:cs typeface="+mn-cs"/>
              </a:rPr>
              <a:t>INFERTILITA</a:t>
            </a:r>
            <a:r>
              <a:rPr lang="it-IT" sz="4000" b="1" i="1" dirty="0" smtClean="0">
                <a:solidFill>
                  <a:srgbClr val="FFFF00"/>
                </a:solidFill>
                <a:effectLst>
                  <a:outerShdw blurRad="38100" dist="38100" dir="2700000" algn="tl">
                    <a:srgbClr val="000000"/>
                  </a:outerShdw>
                </a:effectLst>
                <a:latin typeface="+mn-lt"/>
                <a:cs typeface="+mn-cs"/>
              </a:rPr>
              <a:t>’ FEMMINILE </a:t>
            </a:r>
            <a:endParaRPr lang="it-IT" dirty="0">
              <a:solidFill>
                <a:srgbClr val="FFFF00"/>
              </a:solidFill>
              <a:latin typeface="+mn-lt"/>
              <a:cs typeface="+mn-cs"/>
            </a:endParaRPr>
          </a:p>
        </p:txBody>
      </p:sp>
      <p:sp>
        <p:nvSpPr>
          <p:cNvPr id="63491" name="Line 3"/>
          <p:cNvSpPr>
            <a:spLocks noChangeShapeType="1"/>
          </p:cNvSpPr>
          <p:nvPr/>
        </p:nvSpPr>
        <p:spPr bwMode="auto">
          <a:xfrm rot="1228716" flipH="1">
            <a:off x="2486025" y="2438400"/>
            <a:ext cx="51435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2" name="Line 4"/>
          <p:cNvSpPr>
            <a:spLocks noChangeShapeType="1"/>
          </p:cNvSpPr>
          <p:nvPr/>
        </p:nvSpPr>
        <p:spPr bwMode="auto">
          <a:xfrm rot="3305132">
            <a:off x="3971925" y="3821296"/>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3" name="Line 5"/>
          <p:cNvSpPr>
            <a:spLocks noChangeShapeType="1"/>
          </p:cNvSpPr>
          <p:nvPr/>
        </p:nvSpPr>
        <p:spPr bwMode="auto">
          <a:xfrm rot="17887197" flipH="1">
            <a:off x="6115050" y="3821296"/>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63494" name="Line 6"/>
          <p:cNvSpPr>
            <a:spLocks noChangeShapeType="1"/>
          </p:cNvSpPr>
          <p:nvPr/>
        </p:nvSpPr>
        <p:spPr bwMode="auto">
          <a:xfrm rot="15912324" flipH="1">
            <a:off x="7486650" y="2400300"/>
            <a:ext cx="4572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p>
        </p:txBody>
      </p:sp>
      <p:sp>
        <p:nvSpPr>
          <p:cNvPr id="120839" name="Text Box 7"/>
          <p:cNvSpPr txBox="1">
            <a:spLocks noChangeArrowheads="1"/>
          </p:cNvSpPr>
          <p:nvPr/>
        </p:nvSpPr>
        <p:spPr bwMode="auto">
          <a:xfrm>
            <a:off x="514350" y="3200400"/>
            <a:ext cx="3435299" cy="523220"/>
          </a:xfrm>
          <a:prstGeom prst="rect">
            <a:avLst/>
          </a:prstGeom>
          <a:noFill/>
          <a:ln w="9525">
            <a:solidFill>
              <a:schemeClr val="bg1"/>
            </a:solidFill>
            <a:miter lim="800000"/>
            <a:headEnd/>
            <a:tailEnd/>
          </a:ln>
          <a:effectLst/>
        </p:spPr>
        <p:txBody>
          <a:bodyPr wrap="none">
            <a:spAutoFit/>
          </a:bodyPr>
          <a:lstStyle/>
          <a:p>
            <a:pP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latin typeface="+mn-lt"/>
                <a:cs typeface="+mn-cs"/>
              </a:rPr>
              <a:t>Disfunzioni ovulatorie</a:t>
            </a:r>
            <a:endParaRPr lang="it-IT" sz="2800" b="1" i="1" dirty="0">
              <a:solidFill>
                <a:schemeClr val="bg1"/>
              </a:solidFill>
              <a:effectLst>
                <a:outerShdw blurRad="38100" dist="38100" dir="2700000" algn="tl">
                  <a:srgbClr val="000000"/>
                </a:outerShdw>
              </a:effectLst>
              <a:latin typeface="+mn-lt"/>
              <a:cs typeface="+mn-cs"/>
            </a:endParaRPr>
          </a:p>
        </p:txBody>
      </p:sp>
      <p:sp>
        <p:nvSpPr>
          <p:cNvPr id="120840" name="Text Box 8"/>
          <p:cNvSpPr txBox="1">
            <a:spLocks noChangeArrowheads="1"/>
          </p:cNvSpPr>
          <p:nvPr/>
        </p:nvSpPr>
        <p:spPr bwMode="auto">
          <a:xfrm>
            <a:off x="2143125" y="4849996"/>
            <a:ext cx="3018583" cy="523220"/>
          </a:xfrm>
          <a:prstGeom prst="rect">
            <a:avLst/>
          </a:prstGeom>
          <a:noFill/>
          <a:ln w="9525">
            <a:solidFill>
              <a:schemeClr val="bg1"/>
            </a:solidFill>
            <a:miter lim="800000"/>
            <a:headEnd/>
            <a:tailEnd/>
          </a:ln>
          <a:effectLst/>
        </p:spPr>
        <p:txBody>
          <a:bodyPr wrap="none">
            <a:spAutoFit/>
          </a:bodyPr>
          <a:lstStyle/>
          <a:p>
            <a:pP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latin typeface="+mn-lt"/>
                <a:cs typeface="+mn-cs"/>
              </a:rPr>
              <a:t>Patologi a tubarica</a:t>
            </a:r>
            <a:endParaRPr lang="it-IT" sz="2800" b="1" i="1" dirty="0">
              <a:solidFill>
                <a:schemeClr val="bg1"/>
              </a:solidFill>
              <a:effectLst>
                <a:outerShdw blurRad="38100" dist="38100" dir="2700000" algn="tl">
                  <a:srgbClr val="000000"/>
                </a:outerShdw>
              </a:effectLst>
              <a:latin typeface="+mn-lt"/>
              <a:cs typeface="+mn-cs"/>
            </a:endParaRPr>
          </a:p>
        </p:txBody>
      </p:sp>
      <p:sp>
        <p:nvSpPr>
          <p:cNvPr id="120841" name="Text Box 9"/>
          <p:cNvSpPr txBox="1">
            <a:spLocks noChangeArrowheads="1"/>
          </p:cNvSpPr>
          <p:nvPr/>
        </p:nvSpPr>
        <p:spPr bwMode="auto">
          <a:xfrm>
            <a:off x="5545864" y="4838884"/>
            <a:ext cx="3527569" cy="523220"/>
          </a:xfrm>
          <a:prstGeom prst="rect">
            <a:avLst/>
          </a:prstGeom>
          <a:noFill/>
          <a:ln w="9525">
            <a:solidFill>
              <a:schemeClr val="bg1"/>
            </a:solidFill>
            <a:miter lim="800000"/>
            <a:headEnd/>
            <a:tailEnd/>
          </a:ln>
          <a:effectLst/>
        </p:spPr>
        <p:txBody>
          <a:bodyPr wrap="none">
            <a:spAutoFit/>
          </a:bodyPr>
          <a:lstStyle/>
          <a:p>
            <a:pPr algn="ctr" eaLnBrk="0" fontAlgn="auto" hangingPunct="0">
              <a:spcBef>
                <a:spcPts val="0"/>
              </a:spcBef>
              <a:spcAft>
                <a:spcPts val="0"/>
              </a:spcAft>
              <a:defRPr/>
            </a:pPr>
            <a:r>
              <a:rPr lang="it-IT" sz="2800" b="1" i="1" dirty="0" smtClean="0">
                <a:solidFill>
                  <a:schemeClr val="bg1"/>
                </a:solidFill>
                <a:effectLst>
                  <a:outerShdw blurRad="38100" dist="38100" dir="2700000" algn="tl">
                    <a:srgbClr val="000000"/>
                  </a:outerShdw>
                </a:effectLst>
                <a:latin typeface="+mn-lt"/>
                <a:cs typeface="+mn-cs"/>
              </a:rPr>
              <a:t>Malformazioni uterine</a:t>
            </a:r>
            <a:endParaRPr lang="it-IT" sz="2800" b="1" i="1" dirty="0">
              <a:solidFill>
                <a:schemeClr val="bg1"/>
              </a:solidFill>
              <a:effectLst>
                <a:outerShdw blurRad="38100" dist="38100" dir="2700000" algn="tl">
                  <a:srgbClr val="000000"/>
                </a:outerShdw>
              </a:effectLst>
              <a:latin typeface="+mn-lt"/>
              <a:cs typeface="+mn-cs"/>
            </a:endParaRPr>
          </a:p>
        </p:txBody>
      </p:sp>
      <p:sp>
        <p:nvSpPr>
          <p:cNvPr id="120842" name="Text Box 10"/>
          <p:cNvSpPr txBox="1">
            <a:spLocks noChangeArrowheads="1"/>
          </p:cNvSpPr>
          <p:nvPr/>
        </p:nvSpPr>
        <p:spPr bwMode="auto">
          <a:xfrm>
            <a:off x="7375748" y="3068960"/>
            <a:ext cx="2657475" cy="1384995"/>
          </a:xfrm>
          <a:prstGeom prst="rect">
            <a:avLst/>
          </a:prstGeom>
          <a:noFill/>
          <a:ln w="9525">
            <a:solidFill>
              <a:srgbClr val="FFFF00"/>
            </a:solidFill>
            <a:miter lim="800000"/>
            <a:headEnd/>
            <a:tailEnd/>
          </a:ln>
          <a:effectLst/>
        </p:spPr>
        <p:txBody>
          <a:bodyPr wrap="square">
            <a:spAutoFit/>
          </a:bodyPr>
          <a:lstStyle/>
          <a:p>
            <a:pPr algn="ctr" eaLnBrk="0" fontAlgn="auto" hangingPunct="0">
              <a:spcBef>
                <a:spcPts val="0"/>
              </a:spcBef>
              <a:spcAft>
                <a:spcPts val="0"/>
              </a:spcAft>
              <a:defRPr/>
            </a:pPr>
            <a:r>
              <a:rPr lang="it-IT" sz="2800" b="1" i="1" dirty="0" smtClean="0">
                <a:solidFill>
                  <a:srgbClr val="FFFF00"/>
                </a:solidFill>
                <a:effectLst>
                  <a:outerShdw blurRad="38100" dist="38100" dir="2700000" algn="tl">
                    <a:srgbClr val="000000"/>
                  </a:outerShdw>
                </a:effectLst>
              </a:rPr>
              <a:t>Stili di vita e fattori ambientali</a:t>
            </a:r>
            <a:endParaRPr lang="it-IT" sz="2800" b="1" i="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xmlns="" val="2450915319"/>
      </p:ext>
    </p:extLst>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31332" y="2132856"/>
            <a:ext cx="6408712" cy="2677656"/>
          </a:xfrm>
          <a:prstGeom prst="rect">
            <a:avLst/>
          </a:prstGeom>
          <a:gradFill>
            <a:gsLst>
              <a:gs pos="0">
                <a:srgbClr val="002060"/>
              </a:gs>
              <a:gs pos="100000">
                <a:schemeClr val="accent6">
                  <a:lumMod val="75000"/>
                </a:schemeClr>
              </a:gs>
            </a:gsLst>
            <a:path path="rect">
              <a:fillToRect l="50000" t="50000" r="50000" b="50000"/>
            </a:path>
          </a:gradFill>
          <a:ln w="38100">
            <a:solidFill>
              <a:srgbClr val="FFFF00"/>
            </a:solidFill>
          </a:ln>
        </p:spPr>
        <p:txBody>
          <a:bodyPr wrap="square" rtlCol="0">
            <a:spAutoFit/>
          </a:bodyPr>
          <a:lstStyle/>
          <a:p>
            <a:r>
              <a:rPr lang="it-IT" sz="2800" b="1" dirty="0" smtClean="0"/>
              <a:t>Aumento degli estrogeni </a:t>
            </a:r>
          </a:p>
          <a:p>
            <a:r>
              <a:rPr lang="it-IT" sz="2800" b="1" dirty="0" smtClean="0"/>
              <a:t>Riduzione della secrezione di FSH </a:t>
            </a:r>
            <a:endParaRPr lang="it-IT" sz="2800" b="1" dirty="0"/>
          </a:p>
          <a:p>
            <a:r>
              <a:rPr lang="it-IT" sz="2800" b="1" dirty="0" smtClean="0"/>
              <a:t>Alterazione della </a:t>
            </a:r>
            <a:r>
              <a:rPr lang="it-IT" sz="2800" b="1" dirty="0" err="1" smtClean="0"/>
              <a:t>follicologenesi</a:t>
            </a:r>
            <a:endParaRPr lang="it-IT" sz="2800" b="1" dirty="0" smtClean="0"/>
          </a:p>
          <a:p>
            <a:r>
              <a:rPr lang="it-IT" sz="2800" b="1" dirty="0"/>
              <a:t>A</a:t>
            </a:r>
            <a:r>
              <a:rPr lang="it-IT" sz="2800" b="1" dirty="0" smtClean="0"/>
              <a:t>lterazione </a:t>
            </a:r>
            <a:r>
              <a:rPr lang="it-IT" sz="2800" b="1" dirty="0"/>
              <a:t>dell’ovulazione </a:t>
            </a:r>
          </a:p>
          <a:p>
            <a:r>
              <a:rPr lang="it-IT" sz="2800" b="1" dirty="0" smtClean="0"/>
              <a:t>Alterazione della maturazione </a:t>
            </a:r>
            <a:r>
              <a:rPr lang="it-IT" sz="2800" b="1" dirty="0" err="1" smtClean="0"/>
              <a:t>ovocitaria</a:t>
            </a:r>
            <a:endParaRPr lang="it-IT" sz="2800" b="1" dirty="0" smtClean="0"/>
          </a:p>
          <a:p>
            <a:r>
              <a:rPr lang="it-IT" sz="2800" b="1" dirty="0" smtClean="0"/>
              <a:t>Alterazione dello sviluppo della blastocisti</a:t>
            </a:r>
            <a:endParaRPr lang="it-IT" sz="2800" b="1" dirty="0"/>
          </a:p>
        </p:txBody>
      </p:sp>
      <p:sp>
        <p:nvSpPr>
          <p:cNvPr id="3" name="Rectangle 2"/>
          <p:cNvSpPr>
            <a:spLocks noChangeArrowheads="1"/>
          </p:cNvSpPr>
          <p:nvPr/>
        </p:nvSpPr>
        <p:spPr bwMode="auto">
          <a:xfrm>
            <a:off x="432048" y="303312"/>
            <a:ext cx="9391972" cy="533400"/>
          </a:xfrm>
          <a:prstGeom prst="rect">
            <a:avLst/>
          </a:prstGeom>
          <a:noFill/>
          <a:ln w="9525">
            <a:noFill/>
            <a:miter lim="800000"/>
            <a:headEnd/>
            <a:tailEnd/>
          </a:ln>
          <a:effectLst/>
        </p:spPr>
        <p:txBody>
          <a:bodyPr anchor="ctr"/>
          <a:lstStyle/>
          <a:p>
            <a:pPr algn="ctr">
              <a:defRPr/>
            </a:pPr>
            <a:r>
              <a:rPr lang="it-IT" sz="4400" b="1" dirty="0" smtClean="0">
                <a:solidFill>
                  <a:srgbClr val="FFFF00"/>
                </a:solidFill>
                <a:effectLst>
                  <a:outerShdw blurRad="38100" dist="38100" dir="2700000" algn="tl">
                    <a:srgbClr val="000000"/>
                  </a:outerShdw>
                </a:effectLst>
                <a:latin typeface="+mn-lt"/>
              </a:rPr>
              <a:t>Alcool e infertilità femminile</a:t>
            </a:r>
            <a:endParaRPr lang="it-IT" sz="6000" dirty="0">
              <a:solidFill>
                <a:srgbClr val="FFFF00"/>
              </a:solidFill>
              <a:latin typeface="+mn-lt"/>
            </a:endParaRPr>
          </a:p>
        </p:txBody>
      </p:sp>
      <p:sp>
        <p:nvSpPr>
          <p:cNvPr id="4" name="CasellaDiTesto 3"/>
          <p:cNvSpPr txBox="1"/>
          <p:nvPr/>
        </p:nvSpPr>
        <p:spPr>
          <a:xfrm>
            <a:off x="895028" y="1268760"/>
            <a:ext cx="1512658" cy="707886"/>
          </a:xfrm>
          <a:prstGeom prst="rect">
            <a:avLst/>
          </a:prstGeom>
          <a:solidFill>
            <a:schemeClr val="bg1"/>
          </a:solidFill>
          <a:ln>
            <a:noFill/>
          </a:ln>
        </p:spPr>
        <p:txBody>
          <a:bodyPr wrap="none" rtlCol="0">
            <a:spAutoFit/>
          </a:bodyPr>
          <a:lstStyle/>
          <a:p>
            <a:pPr algn="ctr"/>
            <a:r>
              <a:rPr lang="it-IT" sz="4000" b="1" dirty="0" smtClean="0">
                <a:solidFill>
                  <a:srgbClr val="002060"/>
                </a:solidFill>
              </a:rPr>
              <a:t>Alcool</a:t>
            </a:r>
            <a:endParaRPr lang="it-IT" sz="4000" b="1" dirty="0">
              <a:solidFill>
                <a:srgbClr val="002060"/>
              </a:solidFill>
            </a:endParaRPr>
          </a:p>
        </p:txBody>
      </p:sp>
      <p:sp>
        <p:nvSpPr>
          <p:cNvPr id="5" name="Freccia circolare a destra 4"/>
          <p:cNvSpPr/>
          <p:nvPr/>
        </p:nvSpPr>
        <p:spPr>
          <a:xfrm rot="18796768">
            <a:off x="1901183" y="2313041"/>
            <a:ext cx="1224136" cy="1684933"/>
          </a:xfrm>
          <a:prstGeom prst="curvedRightArrow">
            <a:avLst/>
          </a:prstGeom>
          <a:solidFill>
            <a:srgbClr val="FFFF00"/>
          </a:solidFill>
          <a:ln>
            <a:solidFill>
              <a:srgbClr val="FFFF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p:cNvSpPr txBox="1"/>
          <p:nvPr/>
        </p:nvSpPr>
        <p:spPr>
          <a:xfrm>
            <a:off x="246956" y="5325015"/>
            <a:ext cx="9937104" cy="1200329"/>
          </a:xfrm>
          <a:prstGeom prst="rect">
            <a:avLst/>
          </a:prstGeom>
          <a:solidFill>
            <a:schemeClr val="bg1"/>
          </a:solidFill>
        </p:spPr>
        <p:txBody>
          <a:bodyPr wrap="square" rtlCol="0">
            <a:spAutoFit/>
          </a:bodyPr>
          <a:lstStyle/>
          <a:p>
            <a:pPr algn="ctr"/>
            <a:r>
              <a:rPr lang="it-IT" sz="2400" b="1" dirty="0" smtClean="0">
                <a:solidFill>
                  <a:srgbClr val="002060"/>
                </a:solidFill>
              </a:rPr>
              <a:t>Sia moderati livelli di consumo di alcool (7-8 </a:t>
            </a:r>
            <a:r>
              <a:rPr lang="it-IT" sz="2400" b="1" dirty="0" err="1" smtClean="0">
                <a:solidFill>
                  <a:srgbClr val="002060"/>
                </a:solidFill>
              </a:rPr>
              <a:t>drinks</a:t>
            </a:r>
            <a:r>
              <a:rPr lang="it-IT" sz="2400" b="1" dirty="0" smtClean="0">
                <a:solidFill>
                  <a:srgbClr val="002060"/>
                </a:solidFill>
              </a:rPr>
              <a:t>/settimana) che livelli molto bassi di consumo di alcool (1 drink/settimana) sembrano essere associati  a ridotta fertilità</a:t>
            </a:r>
            <a:endParaRPr lang="it-IT" sz="2400" b="1" dirty="0">
              <a:solidFill>
                <a:srgbClr val="002060"/>
              </a:solidFill>
            </a:endParaRPr>
          </a:p>
        </p:txBody>
      </p:sp>
      <p:pic>
        <p:nvPicPr>
          <p:cNvPr id="7" name="Picture 2" descr="http://www.4yougratis.it/clipart/capodanno/img/BottigliaDiChampagne.jpg"/>
          <p:cNvPicPr>
            <a:picLocks noChangeAspect="1" noChangeArrowheads="1"/>
          </p:cNvPicPr>
          <p:nvPr/>
        </p:nvPicPr>
        <p:blipFill>
          <a:blip r:embed="rId3" cstate="print"/>
          <a:srcRect/>
          <a:stretch>
            <a:fillRect/>
          </a:stretch>
        </p:blipFill>
        <p:spPr bwMode="auto">
          <a:xfrm>
            <a:off x="318964" y="3068960"/>
            <a:ext cx="1395239" cy="2014218"/>
          </a:xfrm>
          <a:prstGeom prst="rect">
            <a:avLst/>
          </a:prstGeom>
          <a:noFill/>
        </p:spPr>
      </p:pic>
    </p:spTree>
    <p:extLst>
      <p:ext uri="{BB962C8B-B14F-4D97-AF65-F5344CB8AC3E}">
        <p14:creationId xmlns:p14="http://schemas.microsoft.com/office/powerpoint/2010/main" xmlns="" val="3861517822"/>
      </p:ext>
    </p:extLst>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Personalizzato 2">
      <a:dk1>
        <a:srgbClr val="FFFFFF"/>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1641</Words>
  <Application>Microsoft Office PowerPoint</Application>
  <PresentationFormat>Diapositive 35 mm</PresentationFormat>
  <Paragraphs>175</Paragraphs>
  <Slides>26</Slides>
  <Notes>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Struttura predefinita</vt:lpstr>
      <vt:lpstr>Diapositiva 1</vt:lpstr>
      <vt:lpstr>Diapositiva 2</vt:lpstr>
      <vt:lpstr>Indagini diagnostiche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Indagini diagnostiche</vt:lpstr>
      <vt:lpstr>Diapositiva 17</vt:lpstr>
      <vt:lpstr>Diapositiva 18</vt:lpstr>
      <vt:lpstr>Diapositiva 19</vt:lpstr>
      <vt:lpstr>I radicali liberi (ROS)</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Windows User</dc:creator>
  <cp:lastModifiedBy>Giuseppe</cp:lastModifiedBy>
  <cp:revision>48</cp:revision>
  <dcterms:created xsi:type="dcterms:W3CDTF">2011-11-21T09:17:54Z</dcterms:created>
  <dcterms:modified xsi:type="dcterms:W3CDTF">2011-11-25T07:45:59Z</dcterms:modified>
</cp:coreProperties>
</file>