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E1E15-4D29-4568-8691-8AB9DAA3AAEE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79CF-A74E-4814-8A43-DEE0CCDD3D6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CCD6-367C-4618-8DF6-718A4B3829C2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7E6E5-0B68-4FD9-8955-9D53599493B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8753-6AC3-43D3-BFB0-5E24D979D6AC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E5C3-6BFC-455A-8F05-4B22ADAAE09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E25FB-210E-4B1C-8875-35A6A1EB08F0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7A3E9-97B7-4848-A378-D9E1D15E722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425F-0B89-43C4-AC34-36479596115D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665FD-06C1-41F8-9CD6-38DA104C1CE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6927A-2D9C-49EA-8765-0CC0B3ED5E2A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6D2B-D0E5-46E7-BB5F-8570A6CE56C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3A963-48C8-4A42-AC36-4BA4B799E172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B26B-05EB-488A-BB8D-EDB837013BB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D66C3-A80E-4A87-8442-F649229085FC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9BF67-7954-4656-AB52-0B35D78C95E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9D48D-5DE0-4330-92D7-0394230D99D5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50B67-CB04-4934-A78E-AF1346638D4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A2C0C-86EE-483E-AA3B-A9F13F22A853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911CE-8618-41BB-B3E6-2A2E55D0443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9A38-4A61-47C9-ACB0-D193E8611F2E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A0C1E-B791-4479-AFAC-5E84F3C33A1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94D9B3-5773-42E0-9ABC-ED01637FEC22}" type="datetimeFigureOut">
              <a:rPr lang="it-IT"/>
              <a:pPr>
                <a:defRPr/>
              </a:pPr>
              <a:t>25/11/2011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481435-3F5D-4794-ABE4-67BA2F8E96A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mj.com/highwire/filestream/429193/field_highwire_fragment_image_l/0/F1.medium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ctrTitle"/>
          </p:nvPr>
        </p:nvSpPr>
        <p:spPr>
          <a:xfrm>
            <a:off x="466725" y="1412875"/>
            <a:ext cx="8353425" cy="2187575"/>
          </a:xfrm>
        </p:spPr>
        <p:txBody>
          <a:bodyPr/>
          <a:lstStyle/>
          <a:p>
            <a:pPr eaLnBrk="1" hangingPunct="1"/>
            <a:r>
              <a:rPr lang="it-IT" sz="4000" smtClean="0">
                <a:solidFill>
                  <a:srgbClr val="FF9900"/>
                </a:solidFill>
                <a:latin typeface="Arial Rounded MT Bold" pitchFamily="34" charset="0"/>
              </a:rPr>
              <a:t>Appropriatezza della PEG nel paziente neurologico complesso: stato vegetativo permanente</a:t>
            </a:r>
          </a:p>
        </p:txBody>
      </p:sp>
      <p:sp>
        <p:nvSpPr>
          <p:cNvPr id="17412" name="Rectangle 4"/>
          <p:cNvSpPr>
            <a:spLocks noGrp="1"/>
          </p:cNvSpPr>
          <p:nvPr>
            <p:ph type="subTitle" idx="1"/>
          </p:nvPr>
        </p:nvSpPr>
        <p:spPr>
          <a:xfrm>
            <a:off x="611188" y="4319588"/>
            <a:ext cx="8137525" cy="1630362"/>
          </a:xfrm>
        </p:spPr>
        <p:txBody>
          <a:bodyPr/>
          <a:lstStyle/>
          <a:p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Dott. Roberto Zoppellari</a:t>
            </a:r>
          </a:p>
          <a:p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Direttore UO Anestesia e Rianimazione Ospedaliera</a:t>
            </a:r>
          </a:p>
          <a:p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Azienda Ospedaliero Universitaria  di Ferrara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081088"/>
          </a:xfrm>
        </p:spPr>
        <p:txBody>
          <a:bodyPr/>
          <a:lstStyle/>
          <a:p>
            <a:pPr eaLnBrk="1" hangingPunct="1"/>
            <a:endParaRPr lang="it-IT" sz="4000" smtClean="0">
              <a:latin typeface="Arial Rounded MT Bold" pitchFamily="34" charset="0"/>
            </a:endParaRPr>
          </a:p>
        </p:txBody>
      </p:sp>
      <p:pic>
        <p:nvPicPr>
          <p:cNvPr id="13314" name="Picture 6" descr="F1">
            <a:hlinkClick r:id="rId2" tooltip="Figur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276225"/>
            <a:ext cx="8713787" cy="58166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252913" y="6332538"/>
            <a:ext cx="464026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>
                <a:latin typeface="Arial Rounded MT Bold" pitchFamily="34" charset="0"/>
              </a:rPr>
              <a:t>The vegetative state. BMJ 2010: 341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rgbClr val="FF9900"/>
                </a:solidFill>
                <a:latin typeface="Arial Rounded MT Bold" pitchFamily="34" charset="0"/>
              </a:rPr>
              <a:t>Stato vegetativo</a:t>
            </a:r>
          </a:p>
        </p:txBody>
      </p:sp>
      <p:sp>
        <p:nvSpPr>
          <p:cNvPr id="19460" name="Rectangl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3052763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it-IT" smtClean="0">
                <a:latin typeface="Arial Rounded MT Bold" pitchFamily="34" charset="0"/>
              </a:rPr>
              <a:t>Persistente: transitorio (?)</a:t>
            </a:r>
          </a:p>
          <a:p>
            <a:r>
              <a:rPr lang="it-IT" smtClean="0">
                <a:latin typeface="Arial Rounded MT Bold" pitchFamily="34" charset="0"/>
              </a:rPr>
              <a:t>Permanente: irreversibile (??)</a:t>
            </a:r>
          </a:p>
          <a:p>
            <a:pPr>
              <a:buFont typeface="Arial" charset="0"/>
              <a:buNone/>
            </a:pPr>
            <a:endParaRPr lang="it-IT" smtClean="0">
              <a:latin typeface="Arial Rounded MT Bold" pitchFamily="34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1692275" y="2781300"/>
            <a:ext cx="1225550" cy="10080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492500" y="2708275"/>
            <a:ext cx="1152525" cy="10080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84213" y="3833813"/>
            <a:ext cx="3076575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latin typeface="Arial Rounded MT Bold" pitchFamily="34" charset="0"/>
              </a:rPr>
              <a:t>1 anno post-trauma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4356100" y="3822700"/>
            <a:ext cx="36131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>
                <a:latin typeface="Arial Rounded MT Bold" pitchFamily="34" charset="0"/>
              </a:rPr>
              <a:t>3-6 mesi da altre cause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79388" y="5029200"/>
            <a:ext cx="8848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it-IT" sz="2400">
                <a:latin typeface="Arial Rounded MT Bold" pitchFamily="34" charset="0"/>
              </a:rPr>
              <a:t> </a:t>
            </a:r>
            <a:r>
              <a:rPr lang="it-IT" sz="2400" u="sng">
                <a:latin typeface="Arial Rounded MT Bold" pitchFamily="34" charset="0"/>
              </a:rPr>
              <a:t>Permanenza</a:t>
            </a:r>
            <a:r>
              <a:rPr lang="it-IT" sz="2400">
                <a:latin typeface="Arial Rounded MT Bold" pitchFamily="34" charset="0"/>
              </a:rPr>
              <a:t>: definizione  con valore probabilistico</a:t>
            </a:r>
          </a:p>
          <a:p>
            <a:pPr>
              <a:buFontTx/>
              <a:buChar char="•"/>
            </a:pPr>
            <a:r>
              <a:rPr lang="it-IT" sz="2400">
                <a:latin typeface="Arial Rounded MT Bold" pitchFamily="34" charset="0"/>
              </a:rPr>
              <a:t> </a:t>
            </a:r>
            <a:r>
              <a:rPr lang="it-IT" sz="2400" u="sng">
                <a:latin typeface="Arial Rounded MT Bold" pitchFamily="34" charset="0"/>
              </a:rPr>
              <a:t>Durata</a:t>
            </a:r>
            <a:r>
              <a:rPr lang="it-IT" sz="2400">
                <a:latin typeface="Arial Rounded MT Bold" pitchFamily="34" charset="0"/>
              </a:rPr>
              <a:t>: definire stato vegetativo insorto da x mesi o anni</a:t>
            </a:r>
          </a:p>
          <a:p>
            <a:pPr>
              <a:buFontTx/>
              <a:buChar char="•"/>
            </a:pPr>
            <a:r>
              <a:rPr lang="it-IT" sz="2400">
                <a:latin typeface="Arial Rounded MT Bold" pitchFamily="34" charset="0"/>
              </a:rPr>
              <a:t> </a:t>
            </a:r>
            <a:r>
              <a:rPr lang="it-IT" sz="2400" u="sng">
                <a:latin typeface="Arial Rounded MT Bold" pitchFamily="34" charset="0"/>
              </a:rPr>
              <a:t>Attuale comprensione dello stato vegetativo è incompleta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rgbClr val="FF9900"/>
                </a:solidFill>
                <a:latin typeface="Arial Rounded MT Bold" pitchFamily="34" charset="0"/>
              </a:rPr>
              <a:t>Suggestioni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686800" cy="4924425"/>
          </a:xfrm>
          <a:solidFill>
            <a:srgbClr val="FFFF00"/>
          </a:solidFill>
        </p:spPr>
        <p:txBody>
          <a:bodyPr/>
          <a:lstStyle/>
          <a:p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Necessità di </a:t>
            </a:r>
            <a:r>
              <a:rPr lang="it-IT" sz="2400" u="sng" smtClean="0">
                <a:solidFill>
                  <a:schemeClr val="hlink"/>
                </a:solidFill>
                <a:latin typeface="Arial Rounded MT Bold" pitchFamily="34" charset="0"/>
              </a:rPr>
              <a:t>diagnosi accurata</a:t>
            </a:r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 di stato vegetativo rispetto ad altri stati di compromissione della coscienza</a:t>
            </a:r>
          </a:p>
          <a:p>
            <a:pPr>
              <a:buFont typeface="Arial" charset="0"/>
              <a:buNone/>
            </a:pPr>
            <a:endParaRPr lang="it-IT" sz="2400" smtClean="0">
              <a:solidFill>
                <a:schemeClr val="hlink"/>
              </a:solidFill>
              <a:latin typeface="Arial Rounded MT Bold" pitchFamily="34" charset="0"/>
            </a:endParaRPr>
          </a:p>
          <a:p>
            <a:r>
              <a:rPr lang="it-IT" sz="2400" u="sng" smtClean="0">
                <a:solidFill>
                  <a:schemeClr val="hlink"/>
                </a:solidFill>
                <a:latin typeface="Arial Rounded MT Bold" pitchFamily="34" charset="0"/>
              </a:rPr>
              <a:t>Prudenza nella definizione</a:t>
            </a:r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 della sua durata ed irreversibilità</a:t>
            </a:r>
          </a:p>
          <a:p>
            <a:pPr>
              <a:buFont typeface="Arial" charset="0"/>
              <a:buNone/>
            </a:pPr>
            <a:endParaRPr lang="it-IT" sz="2400" smtClean="0">
              <a:solidFill>
                <a:schemeClr val="hlink"/>
              </a:solidFill>
              <a:latin typeface="Arial Rounded MT Bold" pitchFamily="34" charset="0"/>
            </a:endParaRPr>
          </a:p>
          <a:p>
            <a:r>
              <a:rPr lang="it-IT" sz="2400" u="sng" smtClean="0">
                <a:solidFill>
                  <a:schemeClr val="hlink"/>
                </a:solidFill>
                <a:latin typeface="Arial Rounded MT Bold" pitchFamily="34" charset="0"/>
              </a:rPr>
              <a:t>Appropriatezza della PEG</a:t>
            </a:r>
            <a:r>
              <a:rPr lang="it-IT" sz="2400" smtClean="0">
                <a:solidFill>
                  <a:schemeClr val="hlink"/>
                </a:solidFill>
                <a:latin typeface="Arial Rounded MT Bold" pitchFamily="34" charset="0"/>
              </a:rPr>
              <a:t>: stato vegetativo comporta una grave disabilità e PEG va programmata prima possibile, possibilmente quando il paziente è ancora in coma, per evitare le complicanze da sondino nasogastrico mantenuto nel tempo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Arial Rounded MT Bold</vt:lpstr>
      <vt:lpstr>Tema di Office</vt:lpstr>
      <vt:lpstr>Appropriatezza della PEG nel paziente neurologico complesso: stato vegetativo permanente</vt:lpstr>
      <vt:lpstr>Diapositiva 2</vt:lpstr>
      <vt:lpstr>Stato vegetativo</vt:lpstr>
      <vt:lpstr>Suggestioni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TRAUMI ADDOMINALI</dc:title>
  <dc:creator>kia</dc:creator>
  <cp:lastModifiedBy>ZoppellariR</cp:lastModifiedBy>
  <cp:revision>8</cp:revision>
  <dcterms:created xsi:type="dcterms:W3CDTF">2011-11-05T22:41:48Z</dcterms:created>
  <dcterms:modified xsi:type="dcterms:W3CDTF">2011-11-25T11:29:32Z</dcterms:modified>
</cp:coreProperties>
</file>