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9" r:id="rId11"/>
    <p:sldId id="270" r:id="rId12"/>
    <p:sldId id="266" r:id="rId13"/>
    <p:sldId id="267" r:id="rId14"/>
    <p:sldId id="268" r:id="rId15"/>
    <p:sldId id="271" r:id="rId16"/>
    <p:sldId id="272" r:id="rId17"/>
    <p:sldId id="282" r:id="rId18"/>
    <p:sldId id="283" r:id="rId19"/>
    <p:sldId id="279" r:id="rId20"/>
    <p:sldId id="280" r:id="rId21"/>
    <p:sldId id="277" r:id="rId22"/>
    <p:sldId id="278" r:id="rId23"/>
    <p:sldId id="281" r:id="rId24"/>
    <p:sldId id="274" r:id="rId25"/>
    <p:sldId id="275" r:id="rId26"/>
    <p:sldId id="276" r:id="rId27"/>
    <p:sldId id="284" r:id="rId2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5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image" Target="../media/image48.emf"/><Relationship Id="rId7" Type="http://schemas.openxmlformats.org/officeDocument/2006/relationships/image" Target="../media/image52.emf"/><Relationship Id="rId2" Type="http://schemas.openxmlformats.org/officeDocument/2006/relationships/image" Target="../media/image47.emf"/><Relationship Id="rId1" Type="http://schemas.openxmlformats.org/officeDocument/2006/relationships/image" Target="../media/image46.emf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Relationship Id="rId9" Type="http://schemas.openxmlformats.org/officeDocument/2006/relationships/image" Target="../media/image5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2" Type="http://schemas.openxmlformats.org/officeDocument/2006/relationships/image" Target="../media/image16.emf"/><Relationship Id="rId1" Type="http://schemas.openxmlformats.org/officeDocument/2006/relationships/image" Target="../media/image15.emf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EC0BBB-A145-4482-B9E2-B1B3806DFA77}" type="datetimeFigureOut">
              <a:rPr lang="it-IT" smtClean="0"/>
              <a:pPr/>
              <a:t>13/06/2012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BD025C-AE0C-4C60-B983-73D04CCAD948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1B7E56A-D76C-45FA-9A48-DD9E300F897D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8891C4A-1AF1-4641-B965-8D693E0F7C58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D75B88A-D711-481E-9288-7B1D9390110C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itolo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5" name="Sottotitolo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31" name="Segnaposto data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14BD4C0C-D2B1-42B8-96A7-A59668986330}" type="datetimeFigureOut">
              <a:rPr lang="it-IT" smtClean="0"/>
              <a:pPr/>
              <a:t>13/06/2012</a:t>
            </a:fld>
            <a:endParaRPr lang="it-IT"/>
          </a:p>
        </p:txBody>
      </p:sp>
      <p:sp>
        <p:nvSpPr>
          <p:cNvPr id="18" name="Segnaposto piè di pagina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it-IT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9B56216F-9410-4796-A24C-6ED3201F841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4BD4C0C-D2B1-42B8-96A7-A59668986330}" type="datetimeFigureOut">
              <a:rPr lang="it-IT" smtClean="0"/>
              <a:pPr/>
              <a:t>13/06/2012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B56216F-9410-4796-A24C-6ED3201F841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14BD4C0C-D2B1-42B8-96A7-A59668986330}" type="datetimeFigureOut">
              <a:rPr lang="it-IT" smtClean="0"/>
              <a:pPr/>
              <a:t>13/06/2012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B56216F-9410-4796-A24C-6ED3201F841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4BD4C0C-D2B1-42B8-96A7-A59668986330}" type="datetimeFigureOut">
              <a:rPr lang="it-IT" smtClean="0"/>
              <a:pPr/>
              <a:t>13/06/2012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B56216F-9410-4796-A24C-6ED3201F841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4BD4C0C-D2B1-42B8-96A7-A59668986330}" type="datetimeFigureOut">
              <a:rPr lang="it-IT" smtClean="0"/>
              <a:pPr/>
              <a:t>13/06/2012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9B56216F-9410-4796-A24C-6ED3201F841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4BD4C0C-D2B1-42B8-96A7-A59668986330}" type="datetimeFigureOut">
              <a:rPr lang="it-IT" smtClean="0"/>
              <a:pPr/>
              <a:t>13/06/2012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B56216F-9410-4796-A24C-6ED3201F841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4BD4C0C-D2B1-42B8-96A7-A59668986330}" type="datetimeFigureOut">
              <a:rPr lang="it-IT" smtClean="0"/>
              <a:pPr/>
              <a:t>13/06/2012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B56216F-9410-4796-A24C-6ED3201F841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4BD4C0C-D2B1-42B8-96A7-A59668986330}" type="datetimeFigureOut">
              <a:rPr lang="it-IT" smtClean="0"/>
              <a:pPr/>
              <a:t>13/06/2012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B56216F-9410-4796-A24C-6ED3201F841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4BD4C0C-D2B1-42B8-96A7-A59668986330}" type="datetimeFigureOut">
              <a:rPr lang="it-IT" smtClean="0"/>
              <a:pPr/>
              <a:t>13/06/2012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B56216F-9410-4796-A24C-6ED3201F841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4BD4C0C-D2B1-42B8-96A7-A59668986330}" type="datetimeFigureOut">
              <a:rPr lang="it-IT" smtClean="0"/>
              <a:pPr/>
              <a:t>13/06/2012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B56216F-9410-4796-A24C-6ED3201F841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ttangolo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4BD4C0C-D2B1-42B8-96A7-A59668986330}" type="datetimeFigureOut">
              <a:rPr lang="it-IT" smtClean="0"/>
              <a:pPr/>
              <a:t>13/06/2012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B56216F-9410-4796-A24C-6ED3201F8415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Segnaposto immagine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Segnaposto titolo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1" name="Segnaposto testo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27" name="Segnaposto data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14BD4C0C-D2B1-42B8-96A7-A59668986330}" type="datetimeFigureOut">
              <a:rPr lang="it-IT" smtClean="0"/>
              <a:pPr/>
              <a:t>13/06/2012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it-IT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9B56216F-9410-4796-A24C-6ED3201F8415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Foglio_di_lavoro_di_Microsoft_Office_Excel_97-20031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Foglio_di_lavoro_di_Microsoft_Office_Excel_97-20032.xls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26" Type="http://schemas.openxmlformats.org/officeDocument/2006/relationships/oleObject" Target="../embeddings/oleObject7.bin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5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29" Type="http://schemas.openxmlformats.org/officeDocument/2006/relationships/oleObject" Target="../embeddings/oleObject10.bin"/><Relationship Id="rId1" Type="http://schemas.openxmlformats.org/officeDocument/2006/relationships/vmlDrawing" Target="../drawings/vmlDrawing6.v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24" Type="http://schemas.openxmlformats.org/officeDocument/2006/relationships/oleObject" Target="../embeddings/oleObject5.bin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oleObject" Target="../embeddings/oleObject4.bin"/><Relationship Id="rId28" Type="http://schemas.openxmlformats.org/officeDocument/2006/relationships/oleObject" Target="../embeddings/oleObject9.bin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Relationship Id="rId27" Type="http://schemas.openxmlformats.org/officeDocument/2006/relationships/oleObject" Target="../embeddings/oleObject8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5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vmlDrawing" Target="../drawings/vmlDrawing7.v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24" Type="http://schemas.openxmlformats.org/officeDocument/2006/relationships/oleObject" Target="../embeddings/oleObject12.bin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oleObject" Target="../embeddings/oleObject11.bin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hyperlink" Target="../Temp/Temp/scegliTu.zip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26" Type="http://schemas.openxmlformats.org/officeDocument/2006/relationships/oleObject" Target="../embeddings/oleObject19.bin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5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29" Type="http://schemas.openxmlformats.org/officeDocument/2006/relationships/oleObject" Target="../embeddings/oleObject22.bin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24" Type="http://schemas.openxmlformats.org/officeDocument/2006/relationships/oleObject" Target="../embeddings/oleObject17.bin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oleObject" Target="../embeddings/oleObject16.bin"/><Relationship Id="rId28" Type="http://schemas.openxmlformats.org/officeDocument/2006/relationships/oleObject" Target="../embeddings/oleObject21.bin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31" Type="http://schemas.openxmlformats.org/officeDocument/2006/relationships/oleObject" Target="../embeddings/oleObject24.bin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Relationship Id="rId27" Type="http://schemas.openxmlformats.org/officeDocument/2006/relationships/oleObject" Target="../embeddings/oleObject20.bin"/><Relationship Id="rId30" Type="http://schemas.openxmlformats.org/officeDocument/2006/relationships/oleObject" Target="../embeddings/oleObject23.bin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597620" cy="2868168"/>
          </a:xfrm>
        </p:spPr>
        <p:txBody>
          <a:bodyPr/>
          <a:lstStyle/>
          <a:p>
            <a:r>
              <a:rPr lang="it-IT" dirty="0" smtClean="0"/>
              <a:t>SCELTE CONTRACCETTIVE IN ITALIA VS EUROPA ED AMERICA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CONTRACCEZIONE 2012</a:t>
            </a:r>
          </a:p>
          <a:p>
            <a:r>
              <a:rPr lang="it-IT" dirty="0" smtClean="0"/>
              <a:t>FERRARA 15 GIUGNO 2012</a:t>
            </a: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4536504" y="5945446"/>
            <a:ext cx="4572000" cy="8679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None/>
            </a:pPr>
            <a:r>
              <a:rPr lang="it-IT" b="1" i="1" dirty="0" err="1" smtClean="0">
                <a:solidFill>
                  <a:schemeClr val="bg1"/>
                </a:solidFill>
              </a:rPr>
              <a:t>DOTT.SSA</a:t>
            </a:r>
            <a:r>
              <a:rPr lang="it-IT" b="1" i="1" dirty="0" smtClean="0">
                <a:solidFill>
                  <a:schemeClr val="bg1"/>
                </a:solidFill>
              </a:rPr>
              <a:t> CLAUDIA GUARALDI</a:t>
            </a:r>
          </a:p>
          <a:p>
            <a:pPr algn="r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None/>
            </a:pPr>
            <a:r>
              <a:rPr lang="it-IT" b="1" dirty="0" err="1" smtClean="0">
                <a:solidFill>
                  <a:schemeClr val="bg1"/>
                </a:solidFill>
              </a:rPr>
              <a:t>U.O.C.</a:t>
            </a:r>
            <a:r>
              <a:rPr lang="it-IT" b="1" dirty="0" smtClean="0">
                <a:solidFill>
                  <a:schemeClr val="bg1"/>
                </a:solidFill>
              </a:rPr>
              <a:t> OSTETRICIA E GINECOLOGIA</a:t>
            </a:r>
          </a:p>
          <a:p>
            <a:pPr algn="r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None/>
            </a:pPr>
            <a:r>
              <a:rPr lang="it-IT" b="1" dirty="0" smtClean="0">
                <a:solidFill>
                  <a:schemeClr val="bg1"/>
                </a:solidFill>
              </a:rPr>
              <a:t>VALDAGNO (</a:t>
            </a:r>
            <a:r>
              <a:rPr lang="it-IT" b="1" dirty="0" err="1" smtClean="0">
                <a:solidFill>
                  <a:schemeClr val="bg1"/>
                </a:solidFill>
              </a:rPr>
              <a:t>VI</a:t>
            </a:r>
            <a:r>
              <a:rPr lang="it-IT" b="1" dirty="0" smtClean="0">
                <a:solidFill>
                  <a:schemeClr val="bg1"/>
                </a:solidFill>
              </a:rPr>
              <a:t>)</a:t>
            </a:r>
            <a:endParaRPr lang="it-IT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ULSS_logo_cuore_171_1293634928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591297" y="5805264"/>
            <a:ext cx="1628775" cy="103822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sz="half" idx="2"/>
          </p:nvPr>
        </p:nvSpPr>
        <p:spPr>
          <a:xfrm>
            <a:off x="5389098" y="980728"/>
            <a:ext cx="3429000" cy="422314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L’utilizzo dei contraccettivi è aumentato fino al 2000, oggi siamo ad un plateau. Circa il 90% utilizza i cosiddetti metodi moderni( contraccezione orale, condom, IUD, contraccettivi iniettivi e sterilizzazione.</a:t>
            </a:r>
            <a:endParaRPr lang="it-IT" sz="2000" dirty="0"/>
          </a:p>
        </p:txBody>
      </p:sp>
      <p:pic>
        <p:nvPicPr>
          <p:cNvPr id="6" name="Segnaposto immagine 5" descr="highlights26_contraceptiontime.pn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7563" r="7563"/>
          <a:stretch>
            <a:fillRect/>
          </a:stretch>
        </p:blipFill>
        <p:spPr>
          <a:xfrm>
            <a:off x="323527" y="1041002"/>
            <a:ext cx="4894863" cy="433221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sz="half" idx="2"/>
          </p:nvPr>
        </p:nvSpPr>
        <p:spPr>
          <a:xfrm>
            <a:off x="5389098" y="1340768"/>
            <a:ext cx="3429000" cy="386310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Globalmente il più comune tipo di contraccezione è a lungo termine o permanente: il 34% delle coppie sceglie la sterilizzazione femminile ed il 25% lo IUD. Circa un terzo la contraccezione con pillola o il condom.</a:t>
            </a:r>
          </a:p>
        </p:txBody>
      </p:sp>
      <p:pic>
        <p:nvPicPr>
          <p:cNvPr id="5" name="Segnaposto immagine 4" descr="highlights26_modernmethods.pn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7789" r="7789"/>
          <a:stretch>
            <a:fillRect/>
          </a:stretch>
        </p:blipFill>
        <p:spPr>
          <a:xfrm>
            <a:off x="395537" y="1124744"/>
            <a:ext cx="4663446" cy="438397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5536" y="5253007"/>
            <a:ext cx="7704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La sterilizzazione femminile conta per più di un terzo dei metodi utilizzati in Asia e America latina, e le politiche governative di Cina e India che le incoraggiano. In Nord </a:t>
            </a:r>
            <a:r>
              <a:rPr lang="it-IT" dirty="0" err="1" smtClean="0"/>
              <a:t>america</a:t>
            </a:r>
            <a:r>
              <a:rPr lang="it-IT" dirty="0" smtClean="0"/>
              <a:t> è circa il 30% dei metodi moderni.</a:t>
            </a:r>
          </a:p>
        </p:txBody>
      </p:sp>
      <p:pic>
        <p:nvPicPr>
          <p:cNvPr id="6" name="Immagine 5" descr="highlights26_femalesterilizati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260648"/>
            <a:ext cx="5904656" cy="49929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highlights26_iud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75634"/>
            <a:ext cx="6120680" cy="518247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39552" y="5301208"/>
            <a:ext cx="7488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IUD è la forma di contraccezione reversibile più diffusa nel mondo, circa l’80% delle utilizzatrici è in Asia; in Nord America non è molto usata, anche se il suo utilizzo aumenta, in Europa una donna su 5 la sceglie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highlights26_pil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194431"/>
            <a:ext cx="5760639" cy="4887388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67544" y="5517232"/>
            <a:ext cx="7632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La pillola è il primo metodo contraccettivo in Africa ,Europa ed </a:t>
            </a:r>
            <a:r>
              <a:rPr lang="it-IT" dirty="0" err="1" smtClean="0"/>
              <a:t>Oceania</a:t>
            </a:r>
            <a:r>
              <a:rPr lang="it-IT" dirty="0" smtClean="0"/>
              <a:t>, la forma di contraccezione reversibile più utilizzata in Nord America.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highlights26_condo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1632" y="188640"/>
            <a:ext cx="6062615" cy="512876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51520" y="5180999"/>
            <a:ext cx="784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Il Condom è il secondo metodo più diffuso di contraccezione in Europa, circa il 30% del totale, nelle altre regioni è circa il 20% del totale. Lo scarso utilizzo nelle zone, come l’Africa ad alta prevalenza di HIV, può essere un problema.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Altri metodi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 smtClean="0"/>
              <a:t>La sterilizzazione maschile, è solo il 4% di tutti i metodi contraccettivi al mondo. Tuttavia è il terzo metodo contraccettivo per diffusione in Nord America, </a:t>
            </a:r>
            <a:r>
              <a:rPr lang="it-IT" dirty="0" err="1" smtClean="0"/>
              <a:t>piu’</a:t>
            </a:r>
            <a:r>
              <a:rPr lang="it-IT" dirty="0" smtClean="0"/>
              <a:t> del condom. </a:t>
            </a:r>
          </a:p>
          <a:p>
            <a:r>
              <a:rPr lang="it-IT" dirty="0" smtClean="0"/>
              <a:t>I metodi iniettivi sono diventati recentemente più popolari in Africa (dove costituiscono il 30% dei metodi moderni) ed America latina.</a:t>
            </a:r>
          </a:p>
          <a:p>
            <a:r>
              <a:rPr lang="it-IT" dirty="0" smtClean="0"/>
              <a:t>Circa il 10% delle coppie nel mondo, il 20% se consideriamo Africa ed Europa, utilizzano pratiche contraccettive tradizionali: astinenza periodica, coito interrotto ed altri.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609600"/>
            <a:ext cx="9144000" cy="5762626"/>
            <a:chOff x="0" y="412"/>
            <a:chExt cx="5760" cy="3630"/>
          </a:xfrm>
        </p:grpSpPr>
        <p:graphicFrame>
          <p:nvGraphicFramePr>
            <p:cNvPr id="58374" name="Object 6"/>
            <p:cNvGraphicFramePr>
              <a:graphicFrameLocks noChangeAspect="1"/>
            </p:cNvGraphicFramePr>
            <p:nvPr/>
          </p:nvGraphicFramePr>
          <p:xfrm>
            <a:off x="0" y="412"/>
            <a:ext cx="5760" cy="3179"/>
          </p:xfrm>
          <a:graphic>
            <a:graphicData uri="http://schemas.openxmlformats.org/presentationml/2006/ole">
              <p:oleObj spid="_x0000_s27650" name="Foglio di lavoro" r:id="rId3" imgW="10867680" imgH="5996160" progId="Excel.Sheet.8">
                <p:embed/>
              </p:oleObj>
            </a:graphicData>
          </a:graphic>
        </p:graphicFrame>
        <p:sp>
          <p:nvSpPr>
            <p:cNvPr id="58376" name="Text Box 8"/>
            <p:cNvSpPr txBox="1">
              <a:spLocks noChangeArrowheads="1"/>
            </p:cNvSpPr>
            <p:nvPr/>
          </p:nvSpPr>
          <p:spPr bwMode="auto">
            <a:xfrm>
              <a:off x="624" y="3866"/>
              <a:ext cx="4656" cy="1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lIns="0" tIns="46800" rIns="0" bIns="4680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it-IT" sz="1200" b="1" dirty="0">
                  <a:solidFill>
                    <a:schemeClr val="tx2"/>
                  </a:solidFill>
                  <a:ea typeface="MS PGothic" pitchFamily="34" charset="-128"/>
                </a:rPr>
                <a:t>The </a:t>
              </a:r>
              <a:r>
                <a:rPr lang="it-IT" sz="1200" b="1" dirty="0" err="1">
                  <a:solidFill>
                    <a:schemeClr val="tx2"/>
                  </a:solidFill>
                  <a:ea typeface="MS PGothic" pitchFamily="34" charset="-128"/>
                </a:rPr>
                <a:t>European</a:t>
              </a:r>
              <a:r>
                <a:rPr lang="it-IT" sz="1200" b="1" dirty="0">
                  <a:solidFill>
                    <a:schemeClr val="tx2"/>
                  </a:solidFill>
                  <a:ea typeface="MS PGothic" pitchFamily="34" charset="-128"/>
                </a:rPr>
                <a:t> Journal </a:t>
              </a:r>
              <a:r>
                <a:rPr lang="it-IT" sz="1200" b="1" dirty="0" err="1">
                  <a:solidFill>
                    <a:schemeClr val="tx2"/>
                  </a:solidFill>
                  <a:ea typeface="MS PGothic" pitchFamily="34" charset="-128"/>
                </a:rPr>
                <a:t>of</a:t>
              </a:r>
              <a:r>
                <a:rPr lang="it-IT" sz="1200" b="1" dirty="0">
                  <a:solidFill>
                    <a:schemeClr val="tx2"/>
                  </a:solidFill>
                  <a:ea typeface="MS PGothic" pitchFamily="34" charset="-128"/>
                </a:rPr>
                <a:t>  </a:t>
              </a:r>
              <a:r>
                <a:rPr lang="it-IT" sz="1200" b="1" dirty="0" err="1">
                  <a:solidFill>
                    <a:schemeClr val="tx2"/>
                  </a:solidFill>
                  <a:ea typeface="MS PGothic" pitchFamily="34" charset="-128"/>
                </a:rPr>
                <a:t>Contraception</a:t>
              </a:r>
              <a:r>
                <a:rPr lang="it-IT" sz="1200" b="1" dirty="0">
                  <a:solidFill>
                    <a:schemeClr val="tx2"/>
                  </a:solidFill>
                  <a:ea typeface="MS PGothic" pitchFamily="34" charset="-128"/>
                </a:rPr>
                <a:t> and </a:t>
              </a:r>
              <a:r>
                <a:rPr lang="it-IT" sz="1200" b="1" dirty="0" err="1">
                  <a:solidFill>
                    <a:schemeClr val="tx2"/>
                  </a:solidFill>
                  <a:ea typeface="MS PGothic" pitchFamily="34" charset="-128"/>
                </a:rPr>
                <a:t>Reproductive</a:t>
              </a:r>
              <a:r>
                <a:rPr lang="it-IT" sz="1200" b="1" dirty="0">
                  <a:solidFill>
                    <a:schemeClr val="tx2"/>
                  </a:solidFill>
                  <a:ea typeface="MS PGothic" pitchFamily="34" charset="-128"/>
                </a:rPr>
                <a:t> </a:t>
              </a:r>
              <a:r>
                <a:rPr lang="it-IT" sz="1200" b="1" dirty="0" err="1">
                  <a:solidFill>
                    <a:schemeClr val="tx2"/>
                  </a:solidFill>
                  <a:ea typeface="MS PGothic" pitchFamily="34" charset="-128"/>
                </a:rPr>
                <a:t>Health</a:t>
              </a:r>
              <a:r>
                <a:rPr lang="it-IT" sz="1200" b="1" dirty="0">
                  <a:solidFill>
                    <a:schemeClr val="tx2"/>
                  </a:solidFill>
                  <a:ea typeface="MS PGothic" pitchFamily="34" charset="-128"/>
                </a:rPr>
                <a:t> Care - 2004;9:57-68</a:t>
              </a: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179512" y="1143000"/>
            <a:ext cx="8534400" cy="3581400"/>
            <a:chOff x="192" y="720"/>
            <a:chExt cx="5376" cy="2256"/>
          </a:xfrm>
        </p:grpSpPr>
        <p:sp>
          <p:nvSpPr>
            <p:cNvPr id="58378" name="Rectangle 10"/>
            <p:cNvSpPr>
              <a:spLocks noChangeArrowheads="1"/>
            </p:cNvSpPr>
            <p:nvPr/>
          </p:nvSpPr>
          <p:spPr bwMode="auto">
            <a:xfrm>
              <a:off x="192" y="720"/>
              <a:ext cx="5376" cy="912"/>
            </a:xfrm>
            <a:prstGeom prst="rect">
              <a:avLst/>
            </a:prstGeom>
            <a:solidFill>
              <a:schemeClr val="bg1">
                <a:alpha val="82001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8379" name="Rectangle 11"/>
            <p:cNvSpPr>
              <a:spLocks noChangeArrowheads="1"/>
            </p:cNvSpPr>
            <p:nvPr/>
          </p:nvSpPr>
          <p:spPr bwMode="auto">
            <a:xfrm>
              <a:off x="192" y="2064"/>
              <a:ext cx="5376" cy="912"/>
            </a:xfrm>
            <a:prstGeom prst="rect">
              <a:avLst/>
            </a:prstGeom>
            <a:solidFill>
              <a:schemeClr val="bg1">
                <a:alpha val="82001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323528" y="116632"/>
            <a:ext cx="7242048" cy="588680"/>
          </a:xfrm>
        </p:spPr>
        <p:txBody>
          <a:bodyPr/>
          <a:lstStyle/>
          <a:p>
            <a:r>
              <a:rPr lang="it-IT" dirty="0" smtClean="0"/>
              <a:t>In </a:t>
            </a:r>
            <a:r>
              <a:rPr lang="it-IT" dirty="0" err="1" smtClean="0"/>
              <a:t>italia</a:t>
            </a:r>
            <a:r>
              <a:rPr lang="it-IT" dirty="0" smtClean="0"/>
              <a:t>..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2800">
                <a:solidFill>
                  <a:srgbClr val="003366"/>
                </a:solidFill>
              </a:rPr>
              <a:t>Il 60,2% delle donne italiane sposate utilizza metodi contraccettivi</a:t>
            </a:r>
            <a:br>
              <a:rPr lang="it-IT" sz="2800">
                <a:solidFill>
                  <a:srgbClr val="003366"/>
                </a:solidFill>
              </a:rPr>
            </a:br>
            <a:r>
              <a:rPr lang="it-IT" sz="2400"/>
              <a:t>  </a:t>
            </a:r>
            <a:endParaRPr lang="it-IT"/>
          </a:p>
        </p:txBody>
      </p:sp>
      <p:graphicFrame>
        <p:nvGraphicFramePr>
          <p:cNvPr id="61452" name="Object 12"/>
          <p:cNvGraphicFramePr>
            <a:graphicFrameLocks noChangeAspect="1"/>
          </p:cNvGraphicFramePr>
          <p:nvPr>
            <p:ph sz="half" idx="2"/>
          </p:nvPr>
        </p:nvGraphicFramePr>
        <p:xfrm>
          <a:off x="993775" y="1219200"/>
          <a:ext cx="6723063" cy="4683125"/>
        </p:xfrm>
        <a:graphic>
          <a:graphicData uri="http://schemas.openxmlformats.org/presentationml/2006/ole">
            <p:oleObj spid="_x0000_s28674" name="Grafico" r:id="rId3" imgW="4895982" imgH="3409859" progId="Excel.Sheet.8">
              <p:embed/>
            </p:oleObj>
          </a:graphicData>
        </a:graphic>
      </p:graphicFrame>
      <p:sp>
        <p:nvSpPr>
          <p:cNvPr id="61454" name="Rectangle 14"/>
          <p:cNvSpPr>
            <a:spLocks noChangeArrowheads="1"/>
          </p:cNvSpPr>
          <p:nvPr/>
        </p:nvSpPr>
        <p:spPr bwMode="auto">
          <a:xfrm>
            <a:off x="685800" y="6096000"/>
            <a:ext cx="7286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/>
              <a:t>dati: </a:t>
            </a:r>
            <a:r>
              <a:rPr lang="it-IT" b="1"/>
              <a:t>Family Planning Worldwide  </a:t>
            </a:r>
            <a:r>
              <a:rPr lang="it-IT"/>
              <a:t>2008 Data Sheet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254000" y="6443663"/>
            <a:ext cx="57927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b">
            <a:spAutoFit/>
          </a:bodyPr>
          <a:lstStyle/>
          <a:p>
            <a:pPr>
              <a:lnSpc>
                <a:spcPct val="90000"/>
              </a:lnSpc>
              <a:tabLst>
                <a:tab pos="444500" algn="l"/>
              </a:tabLst>
            </a:pPr>
            <a:r>
              <a:rPr lang="en-US" sz="900" b="1"/>
              <a:t>Base:	 </a:t>
            </a:r>
            <a:r>
              <a:rPr lang="en-US" sz="900"/>
              <a:t>All respondents (n=25590) </a:t>
            </a:r>
            <a:r>
              <a:rPr lang="en-US" sz="900" b="1"/>
              <a:t/>
            </a:r>
            <a:br>
              <a:rPr lang="en-US" sz="900" b="1"/>
            </a:br>
            <a:r>
              <a:rPr lang="en-US" sz="900" b="1"/>
              <a:t>QA3:	From the contraceptive methods that you selected. which contraceptive methods are you 	currently using? Please select all methods that you or your partner are currently using. </a:t>
            </a:r>
          </a:p>
        </p:txBody>
      </p:sp>
      <p:sp>
        <p:nvSpPr>
          <p:cNvPr id="15363" name="Oval 3"/>
          <p:cNvSpPr>
            <a:spLocks noChangeArrowheads="1"/>
          </p:cNvSpPr>
          <p:nvPr/>
        </p:nvSpPr>
        <p:spPr bwMode="auto">
          <a:xfrm>
            <a:off x="539750" y="1520825"/>
            <a:ext cx="360363" cy="179388"/>
          </a:xfrm>
          <a:prstGeom prst="ellipse">
            <a:avLst/>
          </a:prstGeom>
          <a:solidFill>
            <a:schemeClr val="bg1"/>
          </a:solidFill>
          <a:ln w="9525">
            <a:solidFill>
              <a:srgbClr val="A5A5A5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1200" b="1"/>
              <a:t>D</a:t>
            </a:r>
          </a:p>
        </p:txBody>
      </p:sp>
      <p:pic>
        <p:nvPicPr>
          <p:cNvPr id="15364" name="Picture 4" descr="Bundes- und Handelsflag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638" y="1527175"/>
            <a:ext cx="260350" cy="15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47638" y="1724025"/>
            <a:ext cx="752475" cy="196850"/>
            <a:chOff x="165" y="1184"/>
            <a:chExt cx="474" cy="124"/>
          </a:xfrm>
        </p:grpSpPr>
        <p:sp>
          <p:nvSpPr>
            <p:cNvPr id="15437" name="Oval 6"/>
            <p:cNvSpPr>
              <a:spLocks noChangeArrowheads="1"/>
            </p:cNvSpPr>
            <p:nvPr/>
          </p:nvSpPr>
          <p:spPr bwMode="auto">
            <a:xfrm>
              <a:off x="412" y="1195"/>
              <a:ext cx="227" cy="1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A5A5A5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1200" b="1"/>
                <a:t>FR</a:t>
              </a:r>
            </a:p>
          </p:txBody>
        </p:sp>
        <p:pic>
          <p:nvPicPr>
            <p:cNvPr id="15438" name="Picture 7" descr="Die Trikolor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5" y="1184"/>
              <a:ext cx="149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47638" y="1949450"/>
            <a:ext cx="752475" cy="193675"/>
            <a:chOff x="165" y="1326"/>
            <a:chExt cx="474" cy="122"/>
          </a:xfrm>
        </p:grpSpPr>
        <p:sp>
          <p:nvSpPr>
            <p:cNvPr id="15435" name="Oval 9"/>
            <p:cNvSpPr>
              <a:spLocks noChangeArrowheads="1"/>
            </p:cNvSpPr>
            <p:nvPr/>
          </p:nvSpPr>
          <p:spPr bwMode="auto">
            <a:xfrm>
              <a:off x="412" y="1335"/>
              <a:ext cx="227" cy="1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A5A5A5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1200" b="1"/>
                <a:t>IT</a:t>
              </a:r>
            </a:p>
          </p:txBody>
        </p:sp>
        <p:pic>
          <p:nvPicPr>
            <p:cNvPr id="15436" name="Picture 10" descr="Nationalflagge Italiens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65" y="1326"/>
              <a:ext cx="149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47638" y="2173288"/>
            <a:ext cx="752475" cy="198437"/>
            <a:chOff x="165" y="1467"/>
            <a:chExt cx="474" cy="125"/>
          </a:xfrm>
        </p:grpSpPr>
        <p:sp>
          <p:nvSpPr>
            <p:cNvPr id="15433" name="Oval 12"/>
            <p:cNvSpPr>
              <a:spLocks noChangeArrowheads="1"/>
            </p:cNvSpPr>
            <p:nvPr/>
          </p:nvSpPr>
          <p:spPr bwMode="auto">
            <a:xfrm>
              <a:off x="412" y="1479"/>
              <a:ext cx="227" cy="1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A5A5A5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1200" b="1"/>
                <a:t>ES</a:t>
              </a:r>
            </a:p>
          </p:txBody>
        </p:sp>
        <p:pic>
          <p:nvPicPr>
            <p:cNvPr id="15434" name="Picture 13" descr="Staats- und Marineflagge Spaniens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65" y="1467"/>
              <a:ext cx="149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147638" y="2413000"/>
            <a:ext cx="752475" cy="185738"/>
            <a:chOff x="165" y="1618"/>
            <a:chExt cx="474" cy="117"/>
          </a:xfrm>
        </p:grpSpPr>
        <p:sp>
          <p:nvSpPr>
            <p:cNvPr id="15431" name="Oval 15"/>
            <p:cNvSpPr>
              <a:spLocks noChangeArrowheads="1"/>
            </p:cNvSpPr>
            <p:nvPr/>
          </p:nvSpPr>
          <p:spPr bwMode="auto">
            <a:xfrm>
              <a:off x="412" y="1622"/>
              <a:ext cx="227" cy="1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A5A5A5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1200" b="1"/>
                <a:t>UK</a:t>
              </a:r>
            </a:p>
          </p:txBody>
        </p:sp>
        <p:pic>
          <p:nvPicPr>
            <p:cNvPr id="15432" name="Picture 16" descr="Nationalflagge GB, vierter Union Jack, seit 180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65" y="1618"/>
              <a:ext cx="164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147638" y="2652713"/>
            <a:ext cx="752475" cy="182562"/>
            <a:chOff x="165" y="1769"/>
            <a:chExt cx="474" cy="115"/>
          </a:xfrm>
        </p:grpSpPr>
        <p:sp>
          <p:nvSpPr>
            <p:cNvPr id="15429" name="Oval 18"/>
            <p:cNvSpPr>
              <a:spLocks noChangeArrowheads="1"/>
            </p:cNvSpPr>
            <p:nvPr/>
          </p:nvSpPr>
          <p:spPr bwMode="auto">
            <a:xfrm>
              <a:off x="412" y="1771"/>
              <a:ext cx="227" cy="1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A5A5A5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1200" b="1"/>
                <a:t>AT</a:t>
              </a:r>
            </a:p>
          </p:txBody>
        </p:sp>
        <p:pic>
          <p:nvPicPr>
            <p:cNvPr id="15430" name="Picture 19" descr="National- und Handelsflagge Österreichs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5" y="1769"/>
              <a:ext cx="149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147638" y="2876550"/>
            <a:ext cx="752475" cy="196850"/>
            <a:chOff x="165" y="1910"/>
            <a:chExt cx="474" cy="124"/>
          </a:xfrm>
        </p:grpSpPr>
        <p:sp>
          <p:nvSpPr>
            <p:cNvPr id="15427" name="Oval 21"/>
            <p:cNvSpPr>
              <a:spLocks noChangeArrowheads="1"/>
            </p:cNvSpPr>
            <p:nvPr/>
          </p:nvSpPr>
          <p:spPr bwMode="auto">
            <a:xfrm>
              <a:off x="412" y="1921"/>
              <a:ext cx="227" cy="1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A5A5A5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1200" b="1"/>
                <a:t>NL</a:t>
              </a:r>
            </a:p>
          </p:txBody>
        </p:sp>
        <p:pic>
          <p:nvPicPr>
            <p:cNvPr id="15428" name="Picture 22" descr="Nationalflagge Russlands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65" y="1910"/>
              <a:ext cx="149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 23"/>
          <p:cNvGrpSpPr>
            <a:grpSpLocks/>
          </p:cNvGrpSpPr>
          <p:nvPr/>
        </p:nvGrpSpPr>
        <p:grpSpPr bwMode="auto">
          <a:xfrm>
            <a:off x="147638" y="3130550"/>
            <a:ext cx="752475" cy="198438"/>
            <a:chOff x="165" y="2070"/>
            <a:chExt cx="474" cy="125"/>
          </a:xfrm>
        </p:grpSpPr>
        <p:sp>
          <p:nvSpPr>
            <p:cNvPr id="15425" name="Oval 24"/>
            <p:cNvSpPr>
              <a:spLocks noChangeArrowheads="1"/>
            </p:cNvSpPr>
            <p:nvPr/>
          </p:nvSpPr>
          <p:spPr bwMode="auto">
            <a:xfrm>
              <a:off x="412" y="2082"/>
              <a:ext cx="227" cy="1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A5A5A5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1200" b="1"/>
                <a:t>CZ</a:t>
              </a:r>
            </a:p>
          </p:txBody>
        </p:sp>
        <p:pic>
          <p:nvPicPr>
            <p:cNvPr id="15426" name="Picture 25" descr="Nationalflagge der Tschechei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65" y="2070"/>
              <a:ext cx="149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Group 26"/>
          <p:cNvGrpSpPr>
            <a:grpSpLocks/>
          </p:cNvGrpSpPr>
          <p:nvPr/>
        </p:nvGrpSpPr>
        <p:grpSpPr bwMode="auto">
          <a:xfrm>
            <a:off x="147638" y="3363913"/>
            <a:ext cx="752475" cy="179387"/>
            <a:chOff x="165" y="2217"/>
            <a:chExt cx="474" cy="113"/>
          </a:xfrm>
        </p:grpSpPr>
        <p:sp>
          <p:nvSpPr>
            <p:cNvPr id="15423" name="Oval 27"/>
            <p:cNvSpPr>
              <a:spLocks noChangeArrowheads="1"/>
            </p:cNvSpPr>
            <p:nvPr/>
          </p:nvSpPr>
          <p:spPr bwMode="auto">
            <a:xfrm>
              <a:off x="412" y="2217"/>
              <a:ext cx="227" cy="1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A5A5A5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1200" b="1"/>
                <a:t>GR</a:t>
              </a:r>
            </a:p>
          </p:txBody>
        </p:sp>
        <p:pic>
          <p:nvPicPr>
            <p:cNvPr id="15424" name="Picture 28" descr="National- und Handelsflagge Griechenlands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65" y="2228"/>
              <a:ext cx="147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Group 29"/>
          <p:cNvGrpSpPr>
            <a:grpSpLocks/>
          </p:cNvGrpSpPr>
          <p:nvPr/>
        </p:nvGrpSpPr>
        <p:grpSpPr bwMode="auto">
          <a:xfrm>
            <a:off x="147638" y="3600450"/>
            <a:ext cx="752475" cy="179388"/>
            <a:chOff x="165" y="2357"/>
            <a:chExt cx="474" cy="113"/>
          </a:xfrm>
        </p:grpSpPr>
        <p:sp>
          <p:nvSpPr>
            <p:cNvPr id="15421" name="Oval 30"/>
            <p:cNvSpPr>
              <a:spLocks noChangeArrowheads="1"/>
            </p:cNvSpPr>
            <p:nvPr/>
          </p:nvSpPr>
          <p:spPr bwMode="auto">
            <a:xfrm>
              <a:off x="412" y="2357"/>
              <a:ext cx="227" cy="1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A5A5A5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1200" b="1"/>
                <a:t>PL</a:t>
              </a:r>
            </a:p>
          </p:txBody>
        </p:sp>
        <p:pic>
          <p:nvPicPr>
            <p:cNvPr id="15422" name="Picture 31" descr="Nationalflagge Polens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65" y="2363"/>
              <a:ext cx="157" cy="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Group 32"/>
          <p:cNvGrpSpPr>
            <a:grpSpLocks/>
          </p:cNvGrpSpPr>
          <p:nvPr/>
        </p:nvGrpSpPr>
        <p:grpSpPr bwMode="auto">
          <a:xfrm>
            <a:off x="147638" y="3838575"/>
            <a:ext cx="752475" cy="179388"/>
            <a:chOff x="165" y="2498"/>
            <a:chExt cx="474" cy="113"/>
          </a:xfrm>
        </p:grpSpPr>
        <p:sp>
          <p:nvSpPr>
            <p:cNvPr id="15419" name="Oval 33"/>
            <p:cNvSpPr>
              <a:spLocks noChangeArrowheads="1"/>
            </p:cNvSpPr>
            <p:nvPr/>
          </p:nvSpPr>
          <p:spPr bwMode="auto">
            <a:xfrm>
              <a:off x="412" y="2498"/>
              <a:ext cx="227" cy="1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A5A5A5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1200" b="1"/>
                <a:t>RU</a:t>
              </a:r>
            </a:p>
          </p:txBody>
        </p:sp>
        <p:pic>
          <p:nvPicPr>
            <p:cNvPr id="15420" name="Picture 34" descr="National-, Handels- und Marineflagge der Niederlande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65" y="2502"/>
              <a:ext cx="149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Group 35"/>
          <p:cNvGrpSpPr>
            <a:grpSpLocks/>
          </p:cNvGrpSpPr>
          <p:nvPr/>
        </p:nvGrpSpPr>
        <p:grpSpPr bwMode="auto">
          <a:xfrm>
            <a:off x="147638" y="4070350"/>
            <a:ext cx="752475" cy="187325"/>
            <a:chOff x="165" y="2635"/>
            <a:chExt cx="474" cy="118"/>
          </a:xfrm>
        </p:grpSpPr>
        <p:sp>
          <p:nvSpPr>
            <p:cNvPr id="15417" name="Oval 36"/>
            <p:cNvSpPr>
              <a:spLocks noChangeArrowheads="1"/>
            </p:cNvSpPr>
            <p:nvPr/>
          </p:nvSpPr>
          <p:spPr bwMode="auto">
            <a:xfrm>
              <a:off x="412" y="2640"/>
              <a:ext cx="227" cy="1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A5A5A5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1200" b="1"/>
                <a:t>UA</a:t>
              </a:r>
            </a:p>
          </p:txBody>
        </p:sp>
        <p:pic>
          <p:nvPicPr>
            <p:cNvPr id="15418" name="Picture 37" descr="Nationalflagge der Ukraine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65" y="2635"/>
              <a:ext cx="149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" name="Group 38"/>
          <p:cNvGrpSpPr>
            <a:grpSpLocks/>
          </p:cNvGrpSpPr>
          <p:nvPr/>
        </p:nvGrpSpPr>
        <p:grpSpPr bwMode="auto">
          <a:xfrm>
            <a:off x="147638" y="4314825"/>
            <a:ext cx="752475" cy="179388"/>
            <a:chOff x="165" y="2762"/>
            <a:chExt cx="474" cy="113"/>
          </a:xfrm>
        </p:grpSpPr>
        <p:sp>
          <p:nvSpPr>
            <p:cNvPr id="15415" name="Oval 39"/>
            <p:cNvSpPr>
              <a:spLocks noChangeArrowheads="1"/>
            </p:cNvSpPr>
            <p:nvPr/>
          </p:nvSpPr>
          <p:spPr bwMode="auto">
            <a:xfrm>
              <a:off x="412" y="2762"/>
              <a:ext cx="227" cy="1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A5A5A5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1200" b="1"/>
                <a:t>PT</a:t>
              </a:r>
            </a:p>
          </p:txBody>
        </p:sp>
        <p:pic>
          <p:nvPicPr>
            <p:cNvPr id="15416" name="Picture 40" descr="National-, Handels- und Marineflagge Portugals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65" y="2767"/>
              <a:ext cx="149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Group 41"/>
          <p:cNvGrpSpPr>
            <a:grpSpLocks/>
          </p:cNvGrpSpPr>
          <p:nvPr/>
        </p:nvGrpSpPr>
        <p:grpSpPr bwMode="auto">
          <a:xfrm>
            <a:off x="147638" y="4533900"/>
            <a:ext cx="752475" cy="188913"/>
            <a:chOff x="165" y="2891"/>
            <a:chExt cx="474" cy="119"/>
          </a:xfrm>
        </p:grpSpPr>
        <p:sp>
          <p:nvSpPr>
            <p:cNvPr id="15413" name="Oval 42"/>
            <p:cNvSpPr>
              <a:spLocks noChangeArrowheads="1"/>
            </p:cNvSpPr>
            <p:nvPr/>
          </p:nvSpPr>
          <p:spPr bwMode="auto">
            <a:xfrm>
              <a:off x="412" y="2897"/>
              <a:ext cx="227" cy="1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A5A5A5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1200" b="1"/>
                <a:t>CH</a:t>
              </a:r>
            </a:p>
          </p:txBody>
        </p:sp>
        <p:pic>
          <p:nvPicPr>
            <p:cNvPr id="15414" name="Picture 43" descr="Nationalflagge der Schweiz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65" y="2891"/>
              <a:ext cx="99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5" name="Group 44"/>
          <p:cNvGrpSpPr>
            <a:grpSpLocks/>
          </p:cNvGrpSpPr>
          <p:nvPr/>
        </p:nvGrpSpPr>
        <p:grpSpPr bwMode="auto">
          <a:xfrm>
            <a:off x="147638" y="4765675"/>
            <a:ext cx="752475" cy="179388"/>
            <a:chOff x="165" y="3019"/>
            <a:chExt cx="474" cy="113"/>
          </a:xfrm>
        </p:grpSpPr>
        <p:sp>
          <p:nvSpPr>
            <p:cNvPr id="15411" name="Oval 45"/>
            <p:cNvSpPr>
              <a:spLocks noChangeArrowheads="1"/>
            </p:cNvSpPr>
            <p:nvPr/>
          </p:nvSpPr>
          <p:spPr bwMode="auto">
            <a:xfrm>
              <a:off x="412" y="3019"/>
              <a:ext cx="227" cy="1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A5A5A5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1200" b="1"/>
                <a:t>SE</a:t>
              </a:r>
            </a:p>
          </p:txBody>
        </p:sp>
        <p:pic>
          <p:nvPicPr>
            <p:cNvPr id="15412" name="Picture 46" descr="National- und Handelsflagge Schwedens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65" y="3024"/>
              <a:ext cx="157" cy="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" name="Group 47"/>
          <p:cNvGrpSpPr>
            <a:grpSpLocks/>
          </p:cNvGrpSpPr>
          <p:nvPr/>
        </p:nvGrpSpPr>
        <p:grpSpPr bwMode="auto">
          <a:xfrm>
            <a:off x="147638" y="4986338"/>
            <a:ext cx="752475" cy="180975"/>
            <a:chOff x="165" y="3158"/>
            <a:chExt cx="474" cy="114"/>
          </a:xfrm>
        </p:grpSpPr>
        <p:sp>
          <p:nvSpPr>
            <p:cNvPr id="15409" name="Oval 48"/>
            <p:cNvSpPr>
              <a:spLocks noChangeArrowheads="1"/>
            </p:cNvSpPr>
            <p:nvPr/>
          </p:nvSpPr>
          <p:spPr bwMode="auto">
            <a:xfrm>
              <a:off x="412" y="3159"/>
              <a:ext cx="227" cy="1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A5A5A5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1200" b="1"/>
                <a:t>NO</a:t>
              </a:r>
            </a:p>
          </p:txBody>
        </p:sp>
        <p:pic>
          <p:nvPicPr>
            <p:cNvPr id="15410" name="Picture 49" descr="National- und Handelsflagge Norwegens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65" y="3158"/>
              <a:ext cx="136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Group 50"/>
          <p:cNvGrpSpPr>
            <a:grpSpLocks/>
          </p:cNvGrpSpPr>
          <p:nvPr/>
        </p:nvGrpSpPr>
        <p:grpSpPr bwMode="auto">
          <a:xfrm>
            <a:off x="147638" y="5211763"/>
            <a:ext cx="752475" cy="184150"/>
            <a:chOff x="165" y="3300"/>
            <a:chExt cx="474" cy="116"/>
          </a:xfrm>
        </p:grpSpPr>
        <p:sp>
          <p:nvSpPr>
            <p:cNvPr id="15407" name="Oval 51"/>
            <p:cNvSpPr>
              <a:spLocks noChangeArrowheads="1"/>
            </p:cNvSpPr>
            <p:nvPr/>
          </p:nvSpPr>
          <p:spPr bwMode="auto">
            <a:xfrm>
              <a:off x="412" y="3303"/>
              <a:ext cx="227" cy="1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A5A5A5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1200" b="1"/>
                <a:t>DK</a:t>
              </a:r>
            </a:p>
          </p:txBody>
        </p:sp>
        <p:pic>
          <p:nvPicPr>
            <p:cNvPr id="15408" name="Picture 52" descr="National- und Handelsflagge Dänemarks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65" y="3300"/>
              <a:ext cx="129" cy="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8" name="Group 53"/>
          <p:cNvGrpSpPr>
            <a:grpSpLocks/>
          </p:cNvGrpSpPr>
          <p:nvPr/>
        </p:nvGrpSpPr>
        <p:grpSpPr bwMode="auto">
          <a:xfrm>
            <a:off x="147638" y="5453063"/>
            <a:ext cx="752475" cy="179387"/>
            <a:chOff x="165" y="3452"/>
            <a:chExt cx="474" cy="113"/>
          </a:xfrm>
        </p:grpSpPr>
        <p:sp>
          <p:nvSpPr>
            <p:cNvPr id="15405" name="Oval 54"/>
            <p:cNvSpPr>
              <a:spLocks noChangeArrowheads="1"/>
            </p:cNvSpPr>
            <p:nvPr/>
          </p:nvSpPr>
          <p:spPr bwMode="auto">
            <a:xfrm>
              <a:off x="412" y="3452"/>
              <a:ext cx="227" cy="1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A5A5A5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1200" b="1"/>
                <a:t>TR</a:t>
              </a:r>
            </a:p>
          </p:txBody>
        </p:sp>
        <p:pic>
          <p:nvPicPr>
            <p:cNvPr id="15406" name="Picture 55" descr="National-, Handels- und Marineflagge der Türkei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65" y="3458"/>
              <a:ext cx="149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9" name="Group 56"/>
          <p:cNvGrpSpPr>
            <a:grpSpLocks/>
          </p:cNvGrpSpPr>
          <p:nvPr/>
        </p:nvGrpSpPr>
        <p:grpSpPr bwMode="auto">
          <a:xfrm>
            <a:off x="147638" y="5972175"/>
            <a:ext cx="752475" cy="179388"/>
            <a:chOff x="165" y="3592"/>
            <a:chExt cx="474" cy="113"/>
          </a:xfrm>
        </p:grpSpPr>
        <p:sp>
          <p:nvSpPr>
            <p:cNvPr id="15403" name="Oval 57"/>
            <p:cNvSpPr>
              <a:spLocks noChangeArrowheads="1"/>
            </p:cNvSpPr>
            <p:nvPr/>
          </p:nvSpPr>
          <p:spPr bwMode="auto">
            <a:xfrm>
              <a:off x="412" y="3592"/>
              <a:ext cx="227" cy="1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A5A5A5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1200" b="1"/>
                <a:t>CA</a:t>
              </a:r>
            </a:p>
          </p:txBody>
        </p:sp>
        <p:pic>
          <p:nvPicPr>
            <p:cNvPr id="15404" name="Picture 58" descr="Flagge Kanadas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165" y="3600"/>
              <a:ext cx="196" cy="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5383" name="Object 59"/>
          <p:cNvGraphicFramePr>
            <a:graphicFrameLocks noChangeAspect="1"/>
          </p:cNvGraphicFramePr>
          <p:nvPr/>
        </p:nvGraphicFramePr>
        <p:xfrm>
          <a:off x="876300" y="1397000"/>
          <a:ext cx="3098800" cy="4927600"/>
        </p:xfrm>
        <a:graphic>
          <a:graphicData uri="http://schemas.openxmlformats.org/presentationml/2006/ole">
            <p:oleObj spid="_x0000_s24578" name="Diagramm" r:id="rId23" imgW="3057620" imgH="4867172" progId="MSGraph.Chart.8">
              <p:embed followColorScheme="full"/>
            </p:oleObj>
          </a:graphicData>
        </a:graphic>
      </p:graphicFrame>
      <p:sp>
        <p:nvSpPr>
          <p:cNvPr id="15384" name="Line 60"/>
          <p:cNvSpPr>
            <a:spLocks noChangeShapeType="1"/>
          </p:cNvSpPr>
          <p:nvPr/>
        </p:nvSpPr>
        <p:spPr bwMode="auto">
          <a:xfrm>
            <a:off x="179388" y="5951538"/>
            <a:ext cx="8793162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5385" name="Text Box 61"/>
          <p:cNvSpPr txBox="1">
            <a:spLocks noChangeArrowheads="1"/>
          </p:cNvSpPr>
          <p:nvPr/>
        </p:nvSpPr>
        <p:spPr bwMode="auto">
          <a:xfrm>
            <a:off x="80963" y="5716588"/>
            <a:ext cx="923925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36000" tIns="36000" rIns="36000" bIns="36000" anchor="ctr"/>
          <a:lstStyle/>
          <a:p>
            <a:pPr algn="ctr">
              <a:lnSpc>
                <a:spcPct val="90000"/>
              </a:lnSpc>
            </a:pPr>
            <a:r>
              <a:rPr lang="en-US" sz="1100" b="1"/>
              <a:t>Total Europe</a:t>
            </a:r>
          </a:p>
        </p:txBody>
      </p:sp>
      <p:sp>
        <p:nvSpPr>
          <p:cNvPr id="15386" name="Line 62"/>
          <p:cNvSpPr>
            <a:spLocks noChangeShapeType="1"/>
          </p:cNvSpPr>
          <p:nvPr/>
        </p:nvSpPr>
        <p:spPr bwMode="auto">
          <a:xfrm>
            <a:off x="179388" y="5710238"/>
            <a:ext cx="8793162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5387" name="Rectangle 63"/>
          <p:cNvSpPr>
            <a:spLocks noGrp="1" noChangeArrowheads="1"/>
          </p:cNvSpPr>
          <p:nvPr>
            <p:ph type="title"/>
          </p:nvPr>
        </p:nvSpPr>
        <p:spPr>
          <a:xfrm>
            <a:off x="323528" y="195263"/>
            <a:ext cx="7929563" cy="731837"/>
          </a:xfrm>
          <a:noFill/>
        </p:spPr>
        <p:txBody>
          <a:bodyPr>
            <a:noAutofit/>
          </a:bodyPr>
          <a:lstStyle/>
          <a:p>
            <a:pPr eaLnBrk="1" hangingPunct="1"/>
            <a:r>
              <a:rPr lang="en-US" altLang="ja-JP" sz="2400" dirty="0" smtClean="0">
                <a:ea typeface="MS PGothic" pitchFamily="34" charset="-128"/>
              </a:rPr>
              <a:t>Current usage of contraceptive methods</a:t>
            </a:r>
            <a:br>
              <a:rPr lang="en-US" altLang="ja-JP" sz="2400" dirty="0" smtClean="0">
                <a:ea typeface="MS PGothic" pitchFamily="34" charset="-128"/>
              </a:rPr>
            </a:br>
            <a:r>
              <a:rPr lang="en-US" sz="2400" dirty="0" smtClean="0"/>
              <a:t>- Total in % - </a:t>
            </a:r>
          </a:p>
        </p:txBody>
      </p:sp>
      <p:sp>
        <p:nvSpPr>
          <p:cNvPr id="15388" name="Text Box 64"/>
          <p:cNvSpPr txBox="1">
            <a:spLocks noChangeArrowheads="1"/>
          </p:cNvSpPr>
          <p:nvPr/>
        </p:nvSpPr>
        <p:spPr bwMode="auto">
          <a:xfrm>
            <a:off x="-133350" y="1071563"/>
            <a:ext cx="3070225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36000" tIns="36000" rIns="36000" bIns="36000" anchor="ctr"/>
          <a:lstStyle/>
          <a:p>
            <a:pPr algn="ctr">
              <a:lnSpc>
                <a:spcPct val="90000"/>
              </a:lnSpc>
            </a:pPr>
            <a:r>
              <a:rPr lang="en-US" sz="1100" dirty="0"/>
              <a:t>Oral contraceptive </a:t>
            </a:r>
            <a:br>
              <a:rPr lang="en-US" sz="1100" dirty="0"/>
            </a:br>
            <a:r>
              <a:rPr lang="en-US" sz="1100" dirty="0"/>
              <a:t>(“the contraceptive Pill”)</a:t>
            </a:r>
          </a:p>
        </p:txBody>
      </p:sp>
      <p:sp>
        <p:nvSpPr>
          <p:cNvPr id="15389" name="Text Box 65"/>
          <p:cNvSpPr txBox="1">
            <a:spLocks noChangeArrowheads="1"/>
          </p:cNvSpPr>
          <p:nvPr/>
        </p:nvSpPr>
        <p:spPr bwMode="auto">
          <a:xfrm>
            <a:off x="1100138" y="1071563"/>
            <a:ext cx="3070225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36000" tIns="36000" rIns="36000" bIns="36000" anchor="ctr"/>
          <a:lstStyle/>
          <a:p>
            <a:pPr algn="ctr">
              <a:lnSpc>
                <a:spcPct val="90000"/>
              </a:lnSpc>
            </a:pPr>
            <a:r>
              <a:rPr lang="en-US" sz="1100"/>
              <a:t>Male </a:t>
            </a:r>
            <a:br>
              <a:rPr lang="en-US" sz="1100"/>
            </a:br>
            <a:r>
              <a:rPr lang="en-US" sz="1100"/>
              <a:t>condoms</a:t>
            </a:r>
          </a:p>
        </p:txBody>
      </p:sp>
      <p:sp>
        <p:nvSpPr>
          <p:cNvPr id="15390" name="Text Box 66"/>
          <p:cNvSpPr txBox="1">
            <a:spLocks noChangeArrowheads="1"/>
          </p:cNvSpPr>
          <p:nvPr/>
        </p:nvSpPr>
        <p:spPr bwMode="auto">
          <a:xfrm>
            <a:off x="2212975" y="1052513"/>
            <a:ext cx="3070225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36000" tIns="36000" rIns="36000" bIns="36000" anchor="ctr"/>
          <a:lstStyle/>
          <a:p>
            <a:pPr algn="ctr">
              <a:lnSpc>
                <a:spcPct val="90000"/>
              </a:lnSpc>
            </a:pPr>
            <a:r>
              <a:rPr lang="en-US" sz="1100"/>
              <a:t>IUD/</a:t>
            </a:r>
            <a:br>
              <a:rPr lang="en-US" sz="1100"/>
            </a:br>
            <a:r>
              <a:rPr lang="en-US" sz="1100"/>
              <a:t>IUS</a:t>
            </a:r>
          </a:p>
        </p:txBody>
      </p:sp>
      <p:sp>
        <p:nvSpPr>
          <p:cNvPr id="15391" name="Text Box 67"/>
          <p:cNvSpPr txBox="1">
            <a:spLocks noChangeArrowheads="1"/>
          </p:cNvSpPr>
          <p:nvPr/>
        </p:nvSpPr>
        <p:spPr bwMode="auto">
          <a:xfrm>
            <a:off x="4159250" y="1071563"/>
            <a:ext cx="3070225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36000" tIns="36000" rIns="36000" bIns="36000" anchor="ctr"/>
          <a:lstStyle/>
          <a:p>
            <a:pPr algn="ctr">
              <a:lnSpc>
                <a:spcPct val="90000"/>
              </a:lnSpc>
            </a:pPr>
            <a:r>
              <a:rPr lang="en-US" sz="1100"/>
              <a:t>Other </a:t>
            </a:r>
            <a:br>
              <a:rPr lang="en-US" sz="1100"/>
            </a:br>
            <a:r>
              <a:rPr lang="en-US" sz="1100"/>
              <a:t>non hormonal </a:t>
            </a:r>
            <a:br>
              <a:rPr lang="en-US" sz="1100"/>
            </a:br>
            <a:r>
              <a:rPr lang="en-US" sz="1100"/>
              <a:t>contraceptive</a:t>
            </a:r>
          </a:p>
        </p:txBody>
      </p:sp>
      <p:sp>
        <p:nvSpPr>
          <p:cNvPr id="15392" name="Text Box 68"/>
          <p:cNvSpPr txBox="1">
            <a:spLocks noChangeArrowheads="1"/>
          </p:cNvSpPr>
          <p:nvPr/>
        </p:nvSpPr>
        <p:spPr bwMode="auto">
          <a:xfrm>
            <a:off x="5419725" y="1071563"/>
            <a:ext cx="3070225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36000" tIns="36000" rIns="36000" bIns="36000" anchor="ctr"/>
          <a:lstStyle/>
          <a:p>
            <a:pPr algn="ctr">
              <a:lnSpc>
                <a:spcPct val="90000"/>
              </a:lnSpc>
            </a:pPr>
            <a:r>
              <a:rPr lang="en-US" sz="1100"/>
              <a:t>Other </a:t>
            </a:r>
            <a:br>
              <a:rPr lang="en-US" sz="1100"/>
            </a:br>
            <a:r>
              <a:rPr lang="en-US" sz="1100"/>
              <a:t>hormonal </a:t>
            </a:r>
            <a:br>
              <a:rPr lang="en-US" sz="1100"/>
            </a:br>
            <a:r>
              <a:rPr lang="en-US" sz="1100"/>
              <a:t>contraceptive</a:t>
            </a:r>
          </a:p>
        </p:txBody>
      </p:sp>
      <p:graphicFrame>
        <p:nvGraphicFramePr>
          <p:cNvPr id="15393" name="Object 69"/>
          <p:cNvGraphicFramePr>
            <a:graphicFrameLocks noChangeAspect="1"/>
          </p:cNvGraphicFramePr>
          <p:nvPr/>
        </p:nvGraphicFramePr>
        <p:xfrm>
          <a:off x="2184400" y="1400175"/>
          <a:ext cx="3098800" cy="4927600"/>
        </p:xfrm>
        <a:graphic>
          <a:graphicData uri="http://schemas.openxmlformats.org/presentationml/2006/ole">
            <p:oleObj spid="_x0000_s24579" name="Diagramm" r:id="rId24" imgW="3057620" imgH="4867172" progId="MSGraph.Chart.8">
              <p:embed followColorScheme="full"/>
            </p:oleObj>
          </a:graphicData>
        </a:graphic>
      </p:graphicFrame>
      <p:graphicFrame>
        <p:nvGraphicFramePr>
          <p:cNvPr id="15394" name="Object 70"/>
          <p:cNvGraphicFramePr>
            <a:graphicFrameLocks noChangeAspect="1"/>
          </p:cNvGraphicFramePr>
          <p:nvPr/>
        </p:nvGraphicFramePr>
        <p:xfrm>
          <a:off x="6637338" y="1392238"/>
          <a:ext cx="3098800" cy="4927600"/>
        </p:xfrm>
        <a:graphic>
          <a:graphicData uri="http://schemas.openxmlformats.org/presentationml/2006/ole">
            <p:oleObj spid="_x0000_s24580" name="Diagramm" r:id="rId25" imgW="3057620" imgH="4867172" progId="MSGraph.Chart.8">
              <p:embed followColorScheme="full"/>
            </p:oleObj>
          </a:graphicData>
        </a:graphic>
      </p:graphicFrame>
      <p:graphicFrame>
        <p:nvGraphicFramePr>
          <p:cNvPr id="15395" name="Object 71"/>
          <p:cNvGraphicFramePr>
            <a:graphicFrameLocks noChangeAspect="1"/>
          </p:cNvGraphicFramePr>
          <p:nvPr/>
        </p:nvGraphicFramePr>
        <p:xfrm>
          <a:off x="5335588" y="1400175"/>
          <a:ext cx="3098800" cy="4927600"/>
        </p:xfrm>
        <a:graphic>
          <a:graphicData uri="http://schemas.openxmlformats.org/presentationml/2006/ole">
            <p:oleObj spid="_x0000_s24581" name="Diagramm" r:id="rId26" imgW="3057620" imgH="4867172" progId="MSGraph.Chart.8">
              <p:embed followColorScheme="full"/>
            </p:oleObj>
          </a:graphicData>
        </a:graphic>
      </p:graphicFrame>
      <p:graphicFrame>
        <p:nvGraphicFramePr>
          <p:cNvPr id="15396" name="Object 72"/>
          <p:cNvGraphicFramePr>
            <a:graphicFrameLocks noChangeAspect="1"/>
          </p:cNvGraphicFramePr>
          <p:nvPr/>
        </p:nvGraphicFramePr>
        <p:xfrm>
          <a:off x="7821613" y="1393825"/>
          <a:ext cx="3098800" cy="4927600"/>
        </p:xfrm>
        <a:graphic>
          <a:graphicData uri="http://schemas.openxmlformats.org/presentationml/2006/ole">
            <p:oleObj spid="_x0000_s24582" name="Diagramm" r:id="rId27" imgW="3057620" imgH="4867172" progId="MSGraph.Chart.8">
              <p:embed followColorScheme="full"/>
            </p:oleObj>
          </a:graphicData>
        </a:graphic>
      </p:graphicFrame>
      <p:sp>
        <p:nvSpPr>
          <p:cNvPr id="15397" name="Text Box 73"/>
          <p:cNvSpPr txBox="1">
            <a:spLocks noChangeArrowheads="1"/>
          </p:cNvSpPr>
          <p:nvPr/>
        </p:nvSpPr>
        <p:spPr bwMode="auto">
          <a:xfrm>
            <a:off x="6660232" y="980728"/>
            <a:ext cx="2592288" cy="206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36000" tIns="36000" rIns="36000" bIns="36000" anchor="ctr"/>
          <a:lstStyle/>
          <a:p>
            <a:pPr algn="ctr">
              <a:lnSpc>
                <a:spcPct val="90000"/>
              </a:lnSpc>
            </a:pPr>
            <a:r>
              <a:rPr lang="en-US" sz="1100" dirty="0"/>
              <a:t>None</a:t>
            </a:r>
          </a:p>
        </p:txBody>
      </p:sp>
      <p:graphicFrame>
        <p:nvGraphicFramePr>
          <p:cNvPr id="15398" name="Object 74"/>
          <p:cNvGraphicFramePr>
            <a:graphicFrameLocks noChangeAspect="1"/>
          </p:cNvGraphicFramePr>
          <p:nvPr/>
        </p:nvGraphicFramePr>
        <p:xfrm>
          <a:off x="3479800" y="1401763"/>
          <a:ext cx="3098800" cy="4927600"/>
        </p:xfrm>
        <a:graphic>
          <a:graphicData uri="http://schemas.openxmlformats.org/presentationml/2006/ole">
            <p:oleObj spid="_x0000_s24583" name="Diagramm" r:id="rId28" imgW="3057620" imgH="4867172" progId="MSGraph.Chart.8">
              <p:embed followColorScheme="full"/>
            </p:oleObj>
          </a:graphicData>
        </a:graphic>
      </p:graphicFrame>
      <p:sp>
        <p:nvSpPr>
          <p:cNvPr id="15399" name="Text Box 75"/>
          <p:cNvSpPr txBox="1">
            <a:spLocks noChangeArrowheads="1"/>
          </p:cNvSpPr>
          <p:nvPr/>
        </p:nvSpPr>
        <p:spPr bwMode="auto">
          <a:xfrm>
            <a:off x="-25400" y="6221413"/>
            <a:ext cx="6916738" cy="19685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 lIns="43768" tIns="21884" rIns="43768" bIns="21884">
            <a:spAutoFit/>
          </a:bodyPr>
          <a:lstStyle/>
          <a:p>
            <a:pPr eaLnBrk="0" hangingPunct="0"/>
            <a:r>
              <a:rPr lang="en-US" sz="1000" i="1"/>
              <a:t>*OC usage rate in Portugal might be slightly overestimated due to limited coverage of rural regions in a face to face survey</a:t>
            </a:r>
          </a:p>
        </p:txBody>
      </p:sp>
      <p:sp>
        <p:nvSpPr>
          <p:cNvPr id="15400" name="Rectangle 76"/>
          <p:cNvSpPr>
            <a:spLocks noChangeArrowheads="1"/>
          </p:cNvSpPr>
          <p:nvPr/>
        </p:nvSpPr>
        <p:spPr bwMode="auto">
          <a:xfrm>
            <a:off x="1627188" y="4314825"/>
            <a:ext cx="138112" cy="19685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 lIns="43768" tIns="21884" rIns="43768" bIns="21884">
            <a:spAutoFit/>
          </a:bodyPr>
          <a:lstStyle/>
          <a:p>
            <a:pPr eaLnBrk="0" hangingPunct="0"/>
            <a:r>
              <a:rPr lang="en-US" sz="1000" i="1"/>
              <a:t>*</a:t>
            </a:r>
            <a:endParaRPr lang="de-DE" sz="1000" i="1"/>
          </a:p>
        </p:txBody>
      </p:sp>
      <p:sp>
        <p:nvSpPr>
          <p:cNvPr id="15401" name="Text Box 77"/>
          <p:cNvSpPr txBox="1">
            <a:spLocks noChangeArrowheads="1"/>
          </p:cNvSpPr>
          <p:nvPr/>
        </p:nvSpPr>
        <p:spPr bwMode="auto">
          <a:xfrm>
            <a:off x="3692525" y="1111250"/>
            <a:ext cx="2151063" cy="5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36000" tIns="36000" rIns="36000" bIns="36000" anchor="ctr"/>
          <a:lstStyle/>
          <a:p>
            <a:pPr algn="ctr">
              <a:lnSpc>
                <a:spcPct val="90000"/>
              </a:lnSpc>
            </a:pPr>
            <a:r>
              <a:rPr lang="en-US" sz="1100"/>
              <a:t>Female/male </a:t>
            </a:r>
            <a:br>
              <a:rPr lang="en-US" sz="1100"/>
            </a:br>
            <a:r>
              <a:rPr lang="en-US" sz="1100"/>
              <a:t>sterilization</a:t>
            </a:r>
          </a:p>
        </p:txBody>
      </p:sp>
      <p:graphicFrame>
        <p:nvGraphicFramePr>
          <p:cNvPr id="15402" name="Object 78"/>
          <p:cNvGraphicFramePr>
            <a:graphicFrameLocks noChangeAspect="1"/>
          </p:cNvGraphicFramePr>
          <p:nvPr/>
        </p:nvGraphicFramePr>
        <p:xfrm>
          <a:off x="4435475" y="1416050"/>
          <a:ext cx="3055938" cy="4900613"/>
        </p:xfrm>
        <a:graphic>
          <a:graphicData uri="http://schemas.openxmlformats.org/presentationml/2006/ole">
            <p:oleObj spid="_x0000_s24584" name="Diagramm" r:id="rId29" imgW="3076516" imgH="4933846" progId="MSGraph.Chart.8">
              <p:embed followColorScheme="full"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contraccezione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Già nel 1994 la Conferenza internazionale per la popolazione e lo sviluppo riconosceva nella salute riproduttiva e nella pianificazione familiare un diritto umano fondamentale, e si auspicava che nel 2015 fosse possibile avere universalmente disponibili servizi di pianificazione familiare.</a:t>
            </a:r>
          </a:p>
          <a:p>
            <a:r>
              <a:rPr lang="it-IT" dirty="0" smtClean="0"/>
              <a:t>Ad oggi invece nel mondo circa 215 milioni di donne che vogliono evitare o </a:t>
            </a:r>
            <a:r>
              <a:rPr lang="it-IT" dirty="0" err="1" smtClean="0"/>
              <a:t>procastinare</a:t>
            </a:r>
            <a:r>
              <a:rPr lang="it-IT" dirty="0" smtClean="0"/>
              <a:t> la gravidanza NON USANO ALCUN METODO CONTRACCETTIVO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Oval 2"/>
          <p:cNvSpPr>
            <a:spLocks noChangeArrowheads="1"/>
          </p:cNvSpPr>
          <p:nvPr/>
        </p:nvSpPr>
        <p:spPr bwMode="auto">
          <a:xfrm>
            <a:off x="539750" y="1533525"/>
            <a:ext cx="360363" cy="179388"/>
          </a:xfrm>
          <a:prstGeom prst="ellipse">
            <a:avLst/>
          </a:prstGeom>
          <a:solidFill>
            <a:schemeClr val="bg1"/>
          </a:solidFill>
          <a:ln w="9525">
            <a:solidFill>
              <a:srgbClr val="A5A5A5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sz="1200" b="1"/>
              <a:t>D</a:t>
            </a:r>
          </a:p>
        </p:txBody>
      </p:sp>
      <p:pic>
        <p:nvPicPr>
          <p:cNvPr id="16387" name="Picture 3" descr="Bundes- und Handelsflag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638" y="1539875"/>
            <a:ext cx="260350" cy="15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47638" y="1736725"/>
            <a:ext cx="752475" cy="196850"/>
            <a:chOff x="165" y="1184"/>
            <a:chExt cx="474" cy="124"/>
          </a:xfrm>
        </p:grpSpPr>
        <p:sp>
          <p:nvSpPr>
            <p:cNvPr id="16451" name="Oval 5"/>
            <p:cNvSpPr>
              <a:spLocks noChangeArrowheads="1"/>
            </p:cNvSpPr>
            <p:nvPr/>
          </p:nvSpPr>
          <p:spPr bwMode="auto">
            <a:xfrm>
              <a:off x="412" y="1195"/>
              <a:ext cx="227" cy="1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A5A5A5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1200" b="1"/>
                <a:t>FR</a:t>
              </a:r>
            </a:p>
          </p:txBody>
        </p:sp>
        <p:pic>
          <p:nvPicPr>
            <p:cNvPr id="16452" name="Picture 6" descr="Die Trikolor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5" y="1184"/>
              <a:ext cx="149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47638" y="1962150"/>
            <a:ext cx="752475" cy="193675"/>
            <a:chOff x="165" y="1326"/>
            <a:chExt cx="474" cy="122"/>
          </a:xfrm>
        </p:grpSpPr>
        <p:sp>
          <p:nvSpPr>
            <p:cNvPr id="16449" name="Oval 8"/>
            <p:cNvSpPr>
              <a:spLocks noChangeArrowheads="1"/>
            </p:cNvSpPr>
            <p:nvPr/>
          </p:nvSpPr>
          <p:spPr bwMode="auto">
            <a:xfrm>
              <a:off x="412" y="1335"/>
              <a:ext cx="227" cy="1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A5A5A5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1200" b="1"/>
                <a:t>IT</a:t>
              </a:r>
            </a:p>
          </p:txBody>
        </p:sp>
        <p:pic>
          <p:nvPicPr>
            <p:cNvPr id="16450" name="Picture 9" descr="Nationalflagge Italiens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65" y="1326"/>
              <a:ext cx="149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47638" y="2185988"/>
            <a:ext cx="752475" cy="198437"/>
            <a:chOff x="165" y="1467"/>
            <a:chExt cx="474" cy="125"/>
          </a:xfrm>
        </p:grpSpPr>
        <p:sp>
          <p:nvSpPr>
            <p:cNvPr id="16447" name="Oval 11"/>
            <p:cNvSpPr>
              <a:spLocks noChangeArrowheads="1"/>
            </p:cNvSpPr>
            <p:nvPr/>
          </p:nvSpPr>
          <p:spPr bwMode="auto">
            <a:xfrm>
              <a:off x="412" y="1479"/>
              <a:ext cx="227" cy="1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A5A5A5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1200" b="1"/>
                <a:t>ES</a:t>
              </a:r>
            </a:p>
          </p:txBody>
        </p:sp>
        <p:pic>
          <p:nvPicPr>
            <p:cNvPr id="16448" name="Picture 12" descr="Staats- und Marineflagge Spaniens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65" y="1467"/>
              <a:ext cx="149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147638" y="2425700"/>
            <a:ext cx="752475" cy="185738"/>
            <a:chOff x="165" y="1618"/>
            <a:chExt cx="474" cy="117"/>
          </a:xfrm>
        </p:grpSpPr>
        <p:sp>
          <p:nvSpPr>
            <p:cNvPr id="16445" name="Oval 14"/>
            <p:cNvSpPr>
              <a:spLocks noChangeArrowheads="1"/>
            </p:cNvSpPr>
            <p:nvPr/>
          </p:nvSpPr>
          <p:spPr bwMode="auto">
            <a:xfrm>
              <a:off x="412" y="1622"/>
              <a:ext cx="227" cy="1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A5A5A5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1200" b="1"/>
                <a:t>UK</a:t>
              </a:r>
            </a:p>
          </p:txBody>
        </p:sp>
        <p:pic>
          <p:nvPicPr>
            <p:cNvPr id="16446" name="Picture 15" descr="Nationalflagge GB, vierter Union Jack, seit 180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65" y="1618"/>
              <a:ext cx="164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147638" y="2665413"/>
            <a:ext cx="752475" cy="182562"/>
            <a:chOff x="165" y="1769"/>
            <a:chExt cx="474" cy="115"/>
          </a:xfrm>
        </p:grpSpPr>
        <p:sp>
          <p:nvSpPr>
            <p:cNvPr id="16443" name="Oval 17"/>
            <p:cNvSpPr>
              <a:spLocks noChangeArrowheads="1"/>
            </p:cNvSpPr>
            <p:nvPr/>
          </p:nvSpPr>
          <p:spPr bwMode="auto">
            <a:xfrm>
              <a:off x="412" y="1771"/>
              <a:ext cx="227" cy="1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A5A5A5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1200" b="1"/>
                <a:t>AT</a:t>
              </a:r>
            </a:p>
          </p:txBody>
        </p:sp>
        <p:pic>
          <p:nvPicPr>
            <p:cNvPr id="16444" name="Picture 18" descr="National- und Handelsflagge Österreichs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5" y="1769"/>
              <a:ext cx="149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147638" y="2889250"/>
            <a:ext cx="752475" cy="196850"/>
            <a:chOff x="165" y="1910"/>
            <a:chExt cx="474" cy="124"/>
          </a:xfrm>
        </p:grpSpPr>
        <p:sp>
          <p:nvSpPr>
            <p:cNvPr id="16441" name="Oval 20"/>
            <p:cNvSpPr>
              <a:spLocks noChangeArrowheads="1"/>
            </p:cNvSpPr>
            <p:nvPr/>
          </p:nvSpPr>
          <p:spPr bwMode="auto">
            <a:xfrm>
              <a:off x="412" y="1921"/>
              <a:ext cx="227" cy="1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A5A5A5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1200" b="1"/>
                <a:t>NL</a:t>
              </a:r>
            </a:p>
          </p:txBody>
        </p:sp>
        <p:pic>
          <p:nvPicPr>
            <p:cNvPr id="16442" name="Picture 21" descr="Nationalflagge Russlands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65" y="1910"/>
              <a:ext cx="149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147638" y="3143250"/>
            <a:ext cx="752475" cy="198438"/>
            <a:chOff x="165" y="2070"/>
            <a:chExt cx="474" cy="125"/>
          </a:xfrm>
        </p:grpSpPr>
        <p:sp>
          <p:nvSpPr>
            <p:cNvPr id="16439" name="Oval 23"/>
            <p:cNvSpPr>
              <a:spLocks noChangeArrowheads="1"/>
            </p:cNvSpPr>
            <p:nvPr/>
          </p:nvSpPr>
          <p:spPr bwMode="auto">
            <a:xfrm>
              <a:off x="412" y="2082"/>
              <a:ext cx="227" cy="1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A5A5A5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1200" b="1"/>
                <a:t>CZ</a:t>
              </a:r>
            </a:p>
          </p:txBody>
        </p:sp>
        <p:pic>
          <p:nvPicPr>
            <p:cNvPr id="16440" name="Picture 24" descr="Nationalflagge der Tschechei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65" y="2070"/>
              <a:ext cx="149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Group 25"/>
          <p:cNvGrpSpPr>
            <a:grpSpLocks/>
          </p:cNvGrpSpPr>
          <p:nvPr/>
        </p:nvGrpSpPr>
        <p:grpSpPr bwMode="auto">
          <a:xfrm>
            <a:off x="147638" y="3376613"/>
            <a:ext cx="752475" cy="179387"/>
            <a:chOff x="165" y="2217"/>
            <a:chExt cx="474" cy="113"/>
          </a:xfrm>
        </p:grpSpPr>
        <p:sp>
          <p:nvSpPr>
            <p:cNvPr id="16437" name="Oval 26"/>
            <p:cNvSpPr>
              <a:spLocks noChangeArrowheads="1"/>
            </p:cNvSpPr>
            <p:nvPr/>
          </p:nvSpPr>
          <p:spPr bwMode="auto">
            <a:xfrm>
              <a:off x="412" y="2217"/>
              <a:ext cx="227" cy="1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A5A5A5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1200" b="1"/>
                <a:t>GR</a:t>
              </a:r>
            </a:p>
          </p:txBody>
        </p:sp>
        <p:pic>
          <p:nvPicPr>
            <p:cNvPr id="16438" name="Picture 27" descr="National- und Handelsflagge Griechenlands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65" y="2228"/>
              <a:ext cx="147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147638" y="3613150"/>
            <a:ext cx="752475" cy="179388"/>
            <a:chOff x="165" y="2357"/>
            <a:chExt cx="474" cy="113"/>
          </a:xfrm>
        </p:grpSpPr>
        <p:sp>
          <p:nvSpPr>
            <p:cNvPr id="16435" name="Oval 29"/>
            <p:cNvSpPr>
              <a:spLocks noChangeArrowheads="1"/>
            </p:cNvSpPr>
            <p:nvPr/>
          </p:nvSpPr>
          <p:spPr bwMode="auto">
            <a:xfrm>
              <a:off x="412" y="2357"/>
              <a:ext cx="227" cy="1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A5A5A5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1200" b="1"/>
                <a:t>PL</a:t>
              </a:r>
            </a:p>
          </p:txBody>
        </p:sp>
        <p:pic>
          <p:nvPicPr>
            <p:cNvPr id="16436" name="Picture 30" descr="Nationalflagge Polens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65" y="2363"/>
              <a:ext cx="157" cy="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Group 31"/>
          <p:cNvGrpSpPr>
            <a:grpSpLocks/>
          </p:cNvGrpSpPr>
          <p:nvPr/>
        </p:nvGrpSpPr>
        <p:grpSpPr bwMode="auto">
          <a:xfrm>
            <a:off x="147638" y="3851275"/>
            <a:ext cx="752475" cy="179388"/>
            <a:chOff x="165" y="2498"/>
            <a:chExt cx="474" cy="113"/>
          </a:xfrm>
        </p:grpSpPr>
        <p:sp>
          <p:nvSpPr>
            <p:cNvPr id="16433" name="Oval 32"/>
            <p:cNvSpPr>
              <a:spLocks noChangeArrowheads="1"/>
            </p:cNvSpPr>
            <p:nvPr/>
          </p:nvSpPr>
          <p:spPr bwMode="auto">
            <a:xfrm>
              <a:off x="412" y="2498"/>
              <a:ext cx="227" cy="1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A5A5A5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1200" b="1"/>
                <a:t>RU</a:t>
              </a:r>
            </a:p>
          </p:txBody>
        </p:sp>
        <p:pic>
          <p:nvPicPr>
            <p:cNvPr id="16434" name="Picture 33" descr="National-, Handels- und Marineflagge der Niederlande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65" y="2502"/>
              <a:ext cx="149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Group 34"/>
          <p:cNvGrpSpPr>
            <a:grpSpLocks/>
          </p:cNvGrpSpPr>
          <p:nvPr/>
        </p:nvGrpSpPr>
        <p:grpSpPr bwMode="auto">
          <a:xfrm>
            <a:off x="147638" y="4083050"/>
            <a:ext cx="752475" cy="187325"/>
            <a:chOff x="165" y="2635"/>
            <a:chExt cx="474" cy="118"/>
          </a:xfrm>
        </p:grpSpPr>
        <p:sp>
          <p:nvSpPr>
            <p:cNvPr id="16431" name="Oval 35"/>
            <p:cNvSpPr>
              <a:spLocks noChangeArrowheads="1"/>
            </p:cNvSpPr>
            <p:nvPr/>
          </p:nvSpPr>
          <p:spPr bwMode="auto">
            <a:xfrm>
              <a:off x="412" y="2640"/>
              <a:ext cx="227" cy="1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A5A5A5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1200" b="1"/>
                <a:t>UA</a:t>
              </a:r>
            </a:p>
          </p:txBody>
        </p:sp>
        <p:pic>
          <p:nvPicPr>
            <p:cNvPr id="16432" name="Picture 36" descr="Nationalflagge der Ukraine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65" y="2635"/>
              <a:ext cx="149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" name="Group 37"/>
          <p:cNvGrpSpPr>
            <a:grpSpLocks/>
          </p:cNvGrpSpPr>
          <p:nvPr/>
        </p:nvGrpSpPr>
        <p:grpSpPr bwMode="auto">
          <a:xfrm>
            <a:off x="147638" y="4327525"/>
            <a:ext cx="752475" cy="179388"/>
            <a:chOff x="165" y="2762"/>
            <a:chExt cx="474" cy="113"/>
          </a:xfrm>
        </p:grpSpPr>
        <p:sp>
          <p:nvSpPr>
            <p:cNvPr id="16429" name="Oval 38"/>
            <p:cNvSpPr>
              <a:spLocks noChangeArrowheads="1"/>
            </p:cNvSpPr>
            <p:nvPr/>
          </p:nvSpPr>
          <p:spPr bwMode="auto">
            <a:xfrm>
              <a:off x="412" y="2762"/>
              <a:ext cx="227" cy="1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A5A5A5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1200" b="1"/>
                <a:t>PT</a:t>
              </a:r>
            </a:p>
          </p:txBody>
        </p:sp>
        <p:pic>
          <p:nvPicPr>
            <p:cNvPr id="16430" name="Picture 39" descr="National-, Handels- und Marineflagge Portugals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65" y="2767"/>
              <a:ext cx="149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Group 40"/>
          <p:cNvGrpSpPr>
            <a:grpSpLocks/>
          </p:cNvGrpSpPr>
          <p:nvPr/>
        </p:nvGrpSpPr>
        <p:grpSpPr bwMode="auto">
          <a:xfrm>
            <a:off x="147638" y="4546600"/>
            <a:ext cx="752475" cy="188913"/>
            <a:chOff x="165" y="2891"/>
            <a:chExt cx="474" cy="119"/>
          </a:xfrm>
        </p:grpSpPr>
        <p:sp>
          <p:nvSpPr>
            <p:cNvPr id="16427" name="Oval 41"/>
            <p:cNvSpPr>
              <a:spLocks noChangeArrowheads="1"/>
            </p:cNvSpPr>
            <p:nvPr/>
          </p:nvSpPr>
          <p:spPr bwMode="auto">
            <a:xfrm>
              <a:off x="412" y="2897"/>
              <a:ext cx="227" cy="1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A5A5A5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1200" b="1"/>
                <a:t>CH</a:t>
              </a:r>
            </a:p>
          </p:txBody>
        </p:sp>
        <p:pic>
          <p:nvPicPr>
            <p:cNvPr id="16428" name="Picture 42" descr="Nationalflagge der Schweiz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65" y="2891"/>
              <a:ext cx="99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5" name="Group 43"/>
          <p:cNvGrpSpPr>
            <a:grpSpLocks/>
          </p:cNvGrpSpPr>
          <p:nvPr/>
        </p:nvGrpSpPr>
        <p:grpSpPr bwMode="auto">
          <a:xfrm>
            <a:off x="147638" y="4778375"/>
            <a:ext cx="752475" cy="179388"/>
            <a:chOff x="165" y="3019"/>
            <a:chExt cx="474" cy="113"/>
          </a:xfrm>
        </p:grpSpPr>
        <p:sp>
          <p:nvSpPr>
            <p:cNvPr id="16425" name="Oval 44"/>
            <p:cNvSpPr>
              <a:spLocks noChangeArrowheads="1"/>
            </p:cNvSpPr>
            <p:nvPr/>
          </p:nvSpPr>
          <p:spPr bwMode="auto">
            <a:xfrm>
              <a:off x="412" y="3019"/>
              <a:ext cx="227" cy="1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A5A5A5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1200" b="1"/>
                <a:t>SE</a:t>
              </a:r>
            </a:p>
          </p:txBody>
        </p:sp>
        <p:pic>
          <p:nvPicPr>
            <p:cNvPr id="16426" name="Picture 45" descr="National- und Handelsflagge Schwedens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65" y="3024"/>
              <a:ext cx="157" cy="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" name="Group 46"/>
          <p:cNvGrpSpPr>
            <a:grpSpLocks/>
          </p:cNvGrpSpPr>
          <p:nvPr/>
        </p:nvGrpSpPr>
        <p:grpSpPr bwMode="auto">
          <a:xfrm>
            <a:off x="147638" y="4999038"/>
            <a:ext cx="752475" cy="180975"/>
            <a:chOff x="165" y="3158"/>
            <a:chExt cx="474" cy="114"/>
          </a:xfrm>
        </p:grpSpPr>
        <p:sp>
          <p:nvSpPr>
            <p:cNvPr id="16423" name="Oval 47"/>
            <p:cNvSpPr>
              <a:spLocks noChangeArrowheads="1"/>
            </p:cNvSpPr>
            <p:nvPr/>
          </p:nvSpPr>
          <p:spPr bwMode="auto">
            <a:xfrm>
              <a:off x="412" y="3159"/>
              <a:ext cx="227" cy="1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A5A5A5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1200" b="1"/>
                <a:t>NO</a:t>
              </a:r>
            </a:p>
          </p:txBody>
        </p:sp>
        <p:pic>
          <p:nvPicPr>
            <p:cNvPr id="16424" name="Picture 48" descr="National- und Handelsflagge Norwegens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65" y="3158"/>
              <a:ext cx="136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Group 49"/>
          <p:cNvGrpSpPr>
            <a:grpSpLocks/>
          </p:cNvGrpSpPr>
          <p:nvPr/>
        </p:nvGrpSpPr>
        <p:grpSpPr bwMode="auto">
          <a:xfrm>
            <a:off x="147638" y="5224463"/>
            <a:ext cx="752475" cy="184150"/>
            <a:chOff x="165" y="3300"/>
            <a:chExt cx="474" cy="116"/>
          </a:xfrm>
        </p:grpSpPr>
        <p:sp>
          <p:nvSpPr>
            <p:cNvPr id="16421" name="Oval 50"/>
            <p:cNvSpPr>
              <a:spLocks noChangeArrowheads="1"/>
            </p:cNvSpPr>
            <p:nvPr/>
          </p:nvSpPr>
          <p:spPr bwMode="auto">
            <a:xfrm>
              <a:off x="412" y="3303"/>
              <a:ext cx="227" cy="1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A5A5A5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1200" b="1"/>
                <a:t>DK</a:t>
              </a:r>
            </a:p>
          </p:txBody>
        </p:sp>
        <p:pic>
          <p:nvPicPr>
            <p:cNvPr id="16422" name="Picture 51" descr="National- und Handelsflagge Dänemarks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65" y="3300"/>
              <a:ext cx="129" cy="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8" name="Group 52"/>
          <p:cNvGrpSpPr>
            <a:grpSpLocks/>
          </p:cNvGrpSpPr>
          <p:nvPr/>
        </p:nvGrpSpPr>
        <p:grpSpPr bwMode="auto">
          <a:xfrm>
            <a:off x="147638" y="5465763"/>
            <a:ext cx="752475" cy="179387"/>
            <a:chOff x="165" y="3452"/>
            <a:chExt cx="474" cy="113"/>
          </a:xfrm>
        </p:grpSpPr>
        <p:sp>
          <p:nvSpPr>
            <p:cNvPr id="16419" name="Oval 53"/>
            <p:cNvSpPr>
              <a:spLocks noChangeArrowheads="1"/>
            </p:cNvSpPr>
            <p:nvPr/>
          </p:nvSpPr>
          <p:spPr bwMode="auto">
            <a:xfrm>
              <a:off x="412" y="3452"/>
              <a:ext cx="227" cy="1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A5A5A5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1200" b="1"/>
                <a:t>TR</a:t>
              </a:r>
            </a:p>
          </p:txBody>
        </p:sp>
        <p:pic>
          <p:nvPicPr>
            <p:cNvPr id="16420" name="Picture 54" descr="National-, Handels- und Marineflagge der Türkei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65" y="3458"/>
              <a:ext cx="149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9" name="Group 55"/>
          <p:cNvGrpSpPr>
            <a:grpSpLocks/>
          </p:cNvGrpSpPr>
          <p:nvPr/>
        </p:nvGrpSpPr>
        <p:grpSpPr bwMode="auto">
          <a:xfrm>
            <a:off x="147638" y="5959475"/>
            <a:ext cx="752475" cy="179388"/>
            <a:chOff x="165" y="3592"/>
            <a:chExt cx="474" cy="113"/>
          </a:xfrm>
        </p:grpSpPr>
        <p:sp>
          <p:nvSpPr>
            <p:cNvPr id="16417" name="Oval 56"/>
            <p:cNvSpPr>
              <a:spLocks noChangeArrowheads="1"/>
            </p:cNvSpPr>
            <p:nvPr/>
          </p:nvSpPr>
          <p:spPr bwMode="auto">
            <a:xfrm>
              <a:off x="412" y="3592"/>
              <a:ext cx="227" cy="1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A5A5A5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1200" b="1"/>
                <a:t>CA</a:t>
              </a:r>
            </a:p>
          </p:txBody>
        </p:sp>
        <p:pic>
          <p:nvPicPr>
            <p:cNvPr id="16418" name="Picture 57" descr="Flagge Kanadas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165" y="3600"/>
              <a:ext cx="196" cy="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406" name="Line 58"/>
          <p:cNvSpPr>
            <a:spLocks noChangeShapeType="1"/>
          </p:cNvSpPr>
          <p:nvPr/>
        </p:nvSpPr>
        <p:spPr bwMode="auto">
          <a:xfrm>
            <a:off x="179388" y="5951538"/>
            <a:ext cx="8793162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6407" name="Text Box 59"/>
          <p:cNvSpPr txBox="1">
            <a:spLocks noChangeArrowheads="1"/>
          </p:cNvSpPr>
          <p:nvPr/>
        </p:nvSpPr>
        <p:spPr bwMode="auto">
          <a:xfrm>
            <a:off x="80963" y="5729288"/>
            <a:ext cx="923925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36000" tIns="36000" rIns="36000" bIns="36000" anchor="ctr"/>
          <a:lstStyle/>
          <a:p>
            <a:pPr algn="ctr">
              <a:lnSpc>
                <a:spcPct val="90000"/>
              </a:lnSpc>
            </a:pPr>
            <a:r>
              <a:rPr lang="en-US" sz="1100" b="1"/>
              <a:t>Total Europe</a:t>
            </a:r>
          </a:p>
        </p:txBody>
      </p:sp>
      <p:sp>
        <p:nvSpPr>
          <p:cNvPr id="16408" name="Line 60"/>
          <p:cNvSpPr>
            <a:spLocks noChangeShapeType="1"/>
          </p:cNvSpPr>
          <p:nvPr/>
        </p:nvSpPr>
        <p:spPr bwMode="auto">
          <a:xfrm>
            <a:off x="179388" y="5710238"/>
            <a:ext cx="8793162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6409" name="Text Box 61"/>
          <p:cNvSpPr txBox="1">
            <a:spLocks noChangeArrowheads="1"/>
          </p:cNvSpPr>
          <p:nvPr/>
        </p:nvSpPr>
        <p:spPr bwMode="auto">
          <a:xfrm>
            <a:off x="269875" y="6353175"/>
            <a:ext cx="63722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b">
            <a:spAutoFit/>
          </a:bodyPr>
          <a:lstStyle/>
          <a:p>
            <a:pPr marL="450850" indent="-450850">
              <a:lnSpc>
                <a:spcPct val="90000"/>
              </a:lnSpc>
            </a:pPr>
            <a:r>
              <a:rPr lang="en-US" sz="900" b="1"/>
              <a:t>Base:</a:t>
            </a:r>
            <a:r>
              <a:rPr lang="en-US" sz="900"/>
              <a:t> 	Subsample: Have ever used one of these methods. (A2) (n=22758)	</a:t>
            </a:r>
          </a:p>
          <a:p>
            <a:pPr marL="450850" indent="-450850">
              <a:lnSpc>
                <a:spcPct val="90000"/>
              </a:lnSpc>
            </a:pPr>
            <a:r>
              <a:rPr lang="en-US" sz="900" b="1"/>
              <a:t>QA11:	</a:t>
            </a:r>
            <a:r>
              <a:rPr lang="en-US" sz="900"/>
              <a:t>Which contraceptive method did you use as your first contraceptive method?</a:t>
            </a:r>
          </a:p>
        </p:txBody>
      </p:sp>
      <p:graphicFrame>
        <p:nvGraphicFramePr>
          <p:cNvPr id="16410" name="Object 62"/>
          <p:cNvGraphicFramePr>
            <a:graphicFrameLocks noChangeAspect="1"/>
          </p:cNvGraphicFramePr>
          <p:nvPr/>
        </p:nvGraphicFramePr>
        <p:xfrm>
          <a:off x="3898900" y="1393825"/>
          <a:ext cx="3098800" cy="4927600"/>
        </p:xfrm>
        <a:graphic>
          <a:graphicData uri="http://schemas.openxmlformats.org/presentationml/2006/ole">
            <p:oleObj spid="_x0000_s25602" name="Diagramm" r:id="rId23" imgW="3057620" imgH="4867172" progId="MSGraph.Chart.8">
              <p:embed followColorScheme="full"/>
            </p:oleObj>
          </a:graphicData>
        </a:graphic>
      </p:graphicFrame>
      <p:sp>
        <p:nvSpPr>
          <p:cNvPr id="16411" name="Text Box 63"/>
          <p:cNvSpPr txBox="1">
            <a:spLocks noChangeArrowheads="1"/>
          </p:cNvSpPr>
          <p:nvPr/>
        </p:nvSpPr>
        <p:spPr bwMode="auto">
          <a:xfrm>
            <a:off x="3381375" y="1155700"/>
            <a:ext cx="3070225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36000" tIns="36000" rIns="36000" bIns="36000" anchor="ctr"/>
          <a:lstStyle/>
          <a:p>
            <a:pPr algn="ctr">
              <a:lnSpc>
                <a:spcPct val="90000"/>
              </a:lnSpc>
            </a:pPr>
            <a:r>
              <a:rPr lang="en-US" sz="1100"/>
              <a:t>Oral contraceptive </a:t>
            </a:r>
            <a:br>
              <a:rPr lang="en-US" sz="1100"/>
            </a:br>
            <a:r>
              <a:rPr lang="en-US" sz="1100"/>
              <a:t>(“the contraceptive Pill”)</a:t>
            </a:r>
          </a:p>
        </p:txBody>
      </p:sp>
      <p:sp>
        <p:nvSpPr>
          <p:cNvPr id="16412" name="Text Box 64"/>
          <p:cNvSpPr txBox="1">
            <a:spLocks noChangeArrowheads="1"/>
          </p:cNvSpPr>
          <p:nvPr/>
        </p:nvSpPr>
        <p:spPr bwMode="auto">
          <a:xfrm>
            <a:off x="311150" y="1155700"/>
            <a:ext cx="3070225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36000" tIns="36000" rIns="36000" bIns="36000" anchor="ctr"/>
          <a:lstStyle/>
          <a:p>
            <a:pPr algn="ctr">
              <a:lnSpc>
                <a:spcPct val="90000"/>
              </a:lnSpc>
            </a:pPr>
            <a:r>
              <a:rPr lang="en-US" sz="1100"/>
              <a:t>Male condoms</a:t>
            </a:r>
          </a:p>
        </p:txBody>
      </p:sp>
      <p:sp>
        <p:nvSpPr>
          <p:cNvPr id="16413" name="Text Box 65"/>
          <p:cNvSpPr txBox="1">
            <a:spLocks noChangeArrowheads="1"/>
          </p:cNvSpPr>
          <p:nvPr/>
        </p:nvSpPr>
        <p:spPr bwMode="auto">
          <a:xfrm>
            <a:off x="5743575" y="1155700"/>
            <a:ext cx="3070225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36000" tIns="36000" rIns="36000" bIns="36000" anchor="ctr"/>
          <a:lstStyle/>
          <a:p>
            <a:pPr algn="ctr">
              <a:lnSpc>
                <a:spcPct val="90000"/>
              </a:lnSpc>
            </a:pPr>
            <a:r>
              <a:rPr lang="en-US" sz="1100"/>
              <a:t>Withdrawal/</a:t>
            </a:r>
            <a:br>
              <a:rPr lang="en-US" sz="1100"/>
            </a:br>
            <a:r>
              <a:rPr lang="en-US" sz="1100"/>
              <a:t>Coitus interruptus</a:t>
            </a:r>
          </a:p>
        </p:txBody>
      </p:sp>
      <p:graphicFrame>
        <p:nvGraphicFramePr>
          <p:cNvPr id="16414" name="Object 66"/>
          <p:cNvGraphicFramePr>
            <a:graphicFrameLocks noChangeAspect="1"/>
          </p:cNvGraphicFramePr>
          <p:nvPr/>
        </p:nvGraphicFramePr>
        <p:xfrm>
          <a:off x="1104900" y="1393825"/>
          <a:ext cx="3098800" cy="4927600"/>
        </p:xfrm>
        <a:graphic>
          <a:graphicData uri="http://schemas.openxmlformats.org/presentationml/2006/ole">
            <p:oleObj spid="_x0000_s25603" name="Diagramm" r:id="rId24" imgW="3057620" imgH="4867172" progId="MSGraph.Chart.8">
              <p:embed followColorScheme="full"/>
            </p:oleObj>
          </a:graphicData>
        </a:graphic>
      </p:graphicFrame>
      <p:graphicFrame>
        <p:nvGraphicFramePr>
          <p:cNvPr id="16415" name="Object 67"/>
          <p:cNvGraphicFramePr>
            <a:graphicFrameLocks noChangeAspect="1"/>
          </p:cNvGraphicFramePr>
          <p:nvPr/>
        </p:nvGraphicFramePr>
        <p:xfrm>
          <a:off x="6743700" y="1403350"/>
          <a:ext cx="3098800" cy="4927600"/>
        </p:xfrm>
        <a:graphic>
          <a:graphicData uri="http://schemas.openxmlformats.org/presentationml/2006/ole">
            <p:oleObj spid="_x0000_s25604" name="Diagramm" r:id="rId25" imgW="3057620" imgH="4867172" progId="MSGraph.Chart.8">
              <p:embed followColorScheme="full"/>
            </p:oleObj>
          </a:graphicData>
        </a:graphic>
      </p:graphicFrame>
      <p:sp>
        <p:nvSpPr>
          <p:cNvPr id="16416" name="Rectangle 68"/>
          <p:cNvSpPr>
            <a:spLocks noChangeArrowheads="1"/>
          </p:cNvSpPr>
          <p:nvPr/>
        </p:nvSpPr>
        <p:spPr bwMode="auto">
          <a:xfrm>
            <a:off x="80963" y="195263"/>
            <a:ext cx="9278937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/>
            <a:r>
              <a:rPr lang="en-US" altLang="ja-JP" sz="2600">
                <a:solidFill>
                  <a:srgbClr val="040B0C"/>
                </a:solidFill>
                <a:ea typeface="MS PGothic" pitchFamily="34" charset="-128"/>
              </a:rPr>
              <a:t>First contraceptive method – Top 3</a:t>
            </a:r>
            <a:br>
              <a:rPr lang="en-US" altLang="ja-JP" sz="2600">
                <a:solidFill>
                  <a:srgbClr val="040B0C"/>
                </a:solidFill>
                <a:ea typeface="MS PGothic" pitchFamily="34" charset="-128"/>
              </a:rPr>
            </a:br>
            <a:r>
              <a:rPr lang="en-US">
                <a:solidFill>
                  <a:srgbClr val="040B0C"/>
                </a:solidFill>
              </a:rPr>
              <a:t>- Women who have ever used a contraception method in %  - </a:t>
            </a:r>
            <a:endParaRPr lang="en-US" sz="2000">
              <a:solidFill>
                <a:srgbClr val="040B0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00" name="Object 6"/>
          <p:cNvGraphicFramePr>
            <a:graphicFrameLocks noChangeAspect="1"/>
          </p:cNvGraphicFramePr>
          <p:nvPr/>
        </p:nvGraphicFramePr>
        <p:xfrm>
          <a:off x="684213" y="1968500"/>
          <a:ext cx="7858125" cy="4889500"/>
        </p:xfrm>
        <a:graphic>
          <a:graphicData uri="http://schemas.openxmlformats.org/presentationml/2006/ole">
            <p:oleObj spid="_x0000_s22530" name="Chart" r:id="rId3" imgW="8515285" imgH="4895785" progId="MSGraph.Chart.8">
              <p:embed followColorScheme="full"/>
            </p:oleObj>
          </a:graphicData>
        </a:graphic>
      </p:graphicFrame>
      <p:sp>
        <p:nvSpPr>
          <p:cNvPr id="4101" name="Text Box 7"/>
          <p:cNvSpPr txBox="1">
            <a:spLocks noChangeArrowheads="1"/>
          </p:cNvSpPr>
          <p:nvPr/>
        </p:nvSpPr>
        <p:spPr bwMode="auto">
          <a:xfrm>
            <a:off x="6637338" y="3990975"/>
            <a:ext cx="598487" cy="230188"/>
          </a:xfrm>
          <a:prstGeom prst="rect">
            <a:avLst/>
          </a:prstGeom>
          <a:solidFill>
            <a:schemeClr val="bg1"/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lIns="43768" tIns="21884" rIns="43768" bIns="21884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sz="1200" b="1">
                <a:ea typeface="MS PGothic" pitchFamily="34" charset="-128"/>
              </a:rPr>
              <a:t>16,2%</a:t>
            </a:r>
            <a:endParaRPr lang="en-US" sz="1200" b="1">
              <a:ea typeface="MS PGothic" pitchFamily="34" charset="-128"/>
            </a:endParaRPr>
          </a:p>
        </p:txBody>
      </p:sp>
      <p:sp>
        <p:nvSpPr>
          <p:cNvPr id="4102" name="Rectangle 5"/>
          <p:cNvSpPr>
            <a:spLocks noChangeArrowheads="1"/>
          </p:cNvSpPr>
          <p:nvPr/>
        </p:nvSpPr>
        <p:spPr bwMode="auto">
          <a:xfrm>
            <a:off x="1116013" y="1611313"/>
            <a:ext cx="7766050" cy="377825"/>
          </a:xfrm>
          <a:prstGeom prst="rect">
            <a:avLst/>
          </a:prstGeom>
          <a:solidFill>
            <a:srgbClr val="FFFFFF"/>
          </a:solidFill>
          <a:ln w="9525">
            <a:solidFill>
              <a:srgbClr val="C0C0C0"/>
            </a:solidFill>
            <a:miter lim="800000"/>
            <a:headEnd/>
            <a:tailEnd/>
          </a:ln>
          <a:effectLst>
            <a:outerShdw dist="71842" dir="27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 algn="ctr" eaLnBrk="0" hangingPunct="0"/>
            <a:r>
              <a:rPr lang="it-IT" sz="1600"/>
              <a:t> Indice di utilizzo della contraccezione ormonale in Italia rispetto agli altri Paesi</a:t>
            </a:r>
          </a:p>
        </p:txBody>
      </p:sp>
      <p:sp>
        <p:nvSpPr>
          <p:cNvPr id="4103" name="WordArt 12">
            <a:hlinkClick r:id="rId4" action="ppaction://hlinkfile"/>
          </p:cNvPr>
          <p:cNvSpPr>
            <a:spLocks noChangeArrowheads="1" noChangeShapeType="1" noTextEdit="1"/>
          </p:cNvSpPr>
          <p:nvPr/>
        </p:nvSpPr>
        <p:spPr bwMode="auto">
          <a:xfrm>
            <a:off x="1116013" y="620713"/>
            <a:ext cx="7127875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2000" b="1" kern="10">
                <a:ln w="9525">
                  <a:solidFill>
                    <a:srgbClr val="CC33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99CC"/>
                    </a:gs>
                    <a:gs pos="50000">
                      <a:srgbClr val="FFD9F8"/>
                    </a:gs>
                    <a:gs pos="100000">
                      <a:srgbClr val="FF99CC"/>
                    </a:gs>
                  </a:gsLst>
                  <a:lin ang="5400000" scaled="1"/>
                </a:gradFill>
                <a:latin typeface="Arial Black"/>
              </a:rPr>
              <a:t>Acceptance Rate worldwide</a:t>
            </a:r>
          </a:p>
        </p:txBody>
      </p:sp>
      <p:sp>
        <p:nvSpPr>
          <p:cNvPr id="4104" name="Text Box 2"/>
          <p:cNvSpPr txBox="1">
            <a:spLocks noChangeArrowheads="1"/>
          </p:cNvSpPr>
          <p:nvPr/>
        </p:nvSpPr>
        <p:spPr bwMode="auto">
          <a:xfrm>
            <a:off x="4841875" y="6569075"/>
            <a:ext cx="40767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000" i="1">
                <a:ea typeface="MS PGothic" pitchFamily="34" charset="-128"/>
              </a:rPr>
              <a:t>Source: population World Bank; cycles IMF – ANNO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4" name="Object 7"/>
          <p:cNvGraphicFramePr>
            <a:graphicFrameLocks noChangeAspect="1"/>
          </p:cNvGraphicFramePr>
          <p:nvPr/>
        </p:nvGraphicFramePr>
        <p:xfrm>
          <a:off x="-252536" y="1484313"/>
          <a:ext cx="8459788" cy="5329237"/>
        </p:xfrm>
        <a:graphic>
          <a:graphicData uri="http://schemas.openxmlformats.org/presentationml/2006/ole">
            <p:oleObj spid="_x0000_s23554" name="Chart" r:id="rId3" imgW="8439161" imgH="5353053" progId="MSGraph.Chart.8">
              <p:embed followColorScheme="full"/>
            </p:oleObj>
          </a:graphicData>
        </a:graphic>
      </p:graphicFrame>
      <p:sp>
        <p:nvSpPr>
          <p:cNvPr id="5125" name="WordArt 12"/>
          <p:cNvSpPr>
            <a:spLocks noChangeArrowheads="1" noChangeShapeType="1" noTextEdit="1"/>
          </p:cNvSpPr>
          <p:nvPr/>
        </p:nvSpPr>
        <p:spPr bwMode="auto">
          <a:xfrm>
            <a:off x="1331913" y="692150"/>
            <a:ext cx="6624637" cy="649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2000" b="1" kern="10">
                <a:ln w="12700">
                  <a:solidFill>
                    <a:srgbClr val="CC33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99CC"/>
                    </a:gs>
                    <a:gs pos="50000">
                      <a:srgbClr val="FFD9F8"/>
                    </a:gs>
                    <a:gs pos="100000">
                      <a:srgbClr val="FF99CC"/>
                    </a:gs>
                  </a:gsLst>
                  <a:lin ang="5400000" scaled="1"/>
                </a:gradFill>
                <a:latin typeface="Arial Black"/>
              </a:rPr>
              <a:t>Acceptance rate regionale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47638" y="1493838"/>
            <a:ext cx="752475" cy="179387"/>
            <a:chOff x="93" y="437"/>
            <a:chExt cx="474" cy="113"/>
          </a:xfrm>
        </p:grpSpPr>
        <p:sp>
          <p:nvSpPr>
            <p:cNvPr id="25679" name="Oval 3"/>
            <p:cNvSpPr>
              <a:spLocks noChangeArrowheads="1"/>
            </p:cNvSpPr>
            <p:nvPr/>
          </p:nvSpPr>
          <p:spPr bwMode="auto">
            <a:xfrm>
              <a:off x="340" y="437"/>
              <a:ext cx="227" cy="1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A5A5A5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1200" b="1"/>
                <a:t>D</a:t>
              </a:r>
            </a:p>
          </p:txBody>
        </p:sp>
        <p:pic>
          <p:nvPicPr>
            <p:cNvPr id="25680" name="Picture 4" descr="Bundes- und Handelsflagg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3" y="437"/>
              <a:ext cx="164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47638" y="1706563"/>
            <a:ext cx="752475" cy="196850"/>
            <a:chOff x="165" y="1184"/>
            <a:chExt cx="474" cy="124"/>
          </a:xfrm>
        </p:grpSpPr>
        <p:sp>
          <p:nvSpPr>
            <p:cNvPr id="25677" name="Oval 6"/>
            <p:cNvSpPr>
              <a:spLocks noChangeArrowheads="1"/>
            </p:cNvSpPr>
            <p:nvPr/>
          </p:nvSpPr>
          <p:spPr bwMode="auto">
            <a:xfrm>
              <a:off x="412" y="1195"/>
              <a:ext cx="227" cy="1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A5A5A5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1200" b="1"/>
                <a:t>FR</a:t>
              </a:r>
            </a:p>
          </p:txBody>
        </p:sp>
        <p:pic>
          <p:nvPicPr>
            <p:cNvPr id="25678" name="Picture 7" descr="Die Trikolor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5" y="1184"/>
              <a:ext cx="149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147638" y="1962150"/>
            <a:ext cx="752475" cy="193675"/>
            <a:chOff x="165" y="1326"/>
            <a:chExt cx="474" cy="122"/>
          </a:xfrm>
        </p:grpSpPr>
        <p:sp>
          <p:nvSpPr>
            <p:cNvPr id="25675" name="Oval 9"/>
            <p:cNvSpPr>
              <a:spLocks noChangeArrowheads="1"/>
            </p:cNvSpPr>
            <p:nvPr/>
          </p:nvSpPr>
          <p:spPr bwMode="auto">
            <a:xfrm>
              <a:off x="412" y="1335"/>
              <a:ext cx="227" cy="1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A5A5A5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1200" b="1"/>
                <a:t>IT</a:t>
              </a:r>
            </a:p>
          </p:txBody>
        </p:sp>
        <p:pic>
          <p:nvPicPr>
            <p:cNvPr id="25676" name="Picture 10" descr="Nationalflagge Italiens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65" y="1326"/>
              <a:ext cx="149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147638" y="2185988"/>
            <a:ext cx="752475" cy="198437"/>
            <a:chOff x="165" y="1467"/>
            <a:chExt cx="474" cy="125"/>
          </a:xfrm>
        </p:grpSpPr>
        <p:sp>
          <p:nvSpPr>
            <p:cNvPr id="25673" name="Oval 12"/>
            <p:cNvSpPr>
              <a:spLocks noChangeArrowheads="1"/>
            </p:cNvSpPr>
            <p:nvPr/>
          </p:nvSpPr>
          <p:spPr bwMode="auto">
            <a:xfrm>
              <a:off x="412" y="1479"/>
              <a:ext cx="227" cy="1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A5A5A5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1200" b="1"/>
                <a:t>ES</a:t>
              </a:r>
            </a:p>
          </p:txBody>
        </p:sp>
        <p:pic>
          <p:nvPicPr>
            <p:cNvPr id="25674" name="Picture 13" descr="Staats- und Marineflagge Spaniens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65" y="1467"/>
              <a:ext cx="149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147638" y="2425700"/>
            <a:ext cx="752475" cy="185738"/>
            <a:chOff x="165" y="1618"/>
            <a:chExt cx="474" cy="117"/>
          </a:xfrm>
        </p:grpSpPr>
        <p:sp>
          <p:nvSpPr>
            <p:cNvPr id="25671" name="Oval 15"/>
            <p:cNvSpPr>
              <a:spLocks noChangeArrowheads="1"/>
            </p:cNvSpPr>
            <p:nvPr/>
          </p:nvSpPr>
          <p:spPr bwMode="auto">
            <a:xfrm>
              <a:off x="412" y="1622"/>
              <a:ext cx="227" cy="1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A5A5A5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1200" b="1"/>
                <a:t>UK</a:t>
              </a:r>
            </a:p>
          </p:txBody>
        </p:sp>
        <p:pic>
          <p:nvPicPr>
            <p:cNvPr id="25672" name="Picture 16" descr="Nationalflagge GB, vierter Union Jack, seit 180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65" y="1618"/>
              <a:ext cx="164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147638" y="2665413"/>
            <a:ext cx="752475" cy="182562"/>
            <a:chOff x="165" y="1769"/>
            <a:chExt cx="474" cy="115"/>
          </a:xfrm>
        </p:grpSpPr>
        <p:sp>
          <p:nvSpPr>
            <p:cNvPr id="25669" name="Oval 18"/>
            <p:cNvSpPr>
              <a:spLocks noChangeArrowheads="1"/>
            </p:cNvSpPr>
            <p:nvPr/>
          </p:nvSpPr>
          <p:spPr bwMode="auto">
            <a:xfrm>
              <a:off x="412" y="1771"/>
              <a:ext cx="227" cy="1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A5A5A5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1200" b="1"/>
                <a:t>AT</a:t>
              </a:r>
            </a:p>
          </p:txBody>
        </p:sp>
        <p:pic>
          <p:nvPicPr>
            <p:cNvPr id="25670" name="Picture 19" descr="National- und Handelsflagge Österreichs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5" y="1769"/>
              <a:ext cx="149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 20"/>
          <p:cNvGrpSpPr>
            <a:grpSpLocks/>
          </p:cNvGrpSpPr>
          <p:nvPr/>
        </p:nvGrpSpPr>
        <p:grpSpPr bwMode="auto">
          <a:xfrm>
            <a:off x="147638" y="2889250"/>
            <a:ext cx="752475" cy="196850"/>
            <a:chOff x="165" y="1910"/>
            <a:chExt cx="474" cy="124"/>
          </a:xfrm>
        </p:grpSpPr>
        <p:sp>
          <p:nvSpPr>
            <p:cNvPr id="25667" name="Oval 21"/>
            <p:cNvSpPr>
              <a:spLocks noChangeArrowheads="1"/>
            </p:cNvSpPr>
            <p:nvPr/>
          </p:nvSpPr>
          <p:spPr bwMode="auto">
            <a:xfrm>
              <a:off x="412" y="1921"/>
              <a:ext cx="227" cy="1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A5A5A5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1200" b="1"/>
                <a:t>NL</a:t>
              </a:r>
            </a:p>
          </p:txBody>
        </p:sp>
        <p:pic>
          <p:nvPicPr>
            <p:cNvPr id="25668" name="Picture 22" descr="Nationalflagge Russlands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65" y="1910"/>
              <a:ext cx="149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Group 23"/>
          <p:cNvGrpSpPr>
            <a:grpSpLocks/>
          </p:cNvGrpSpPr>
          <p:nvPr/>
        </p:nvGrpSpPr>
        <p:grpSpPr bwMode="auto">
          <a:xfrm>
            <a:off x="147638" y="3143250"/>
            <a:ext cx="752475" cy="198438"/>
            <a:chOff x="165" y="2070"/>
            <a:chExt cx="474" cy="125"/>
          </a:xfrm>
        </p:grpSpPr>
        <p:sp>
          <p:nvSpPr>
            <p:cNvPr id="25665" name="Oval 24"/>
            <p:cNvSpPr>
              <a:spLocks noChangeArrowheads="1"/>
            </p:cNvSpPr>
            <p:nvPr/>
          </p:nvSpPr>
          <p:spPr bwMode="auto">
            <a:xfrm>
              <a:off x="412" y="2082"/>
              <a:ext cx="227" cy="1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A5A5A5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1200" b="1"/>
                <a:t>CZ</a:t>
              </a:r>
            </a:p>
          </p:txBody>
        </p:sp>
        <p:pic>
          <p:nvPicPr>
            <p:cNvPr id="25666" name="Picture 25" descr="Nationalflagge der Tschechei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65" y="2070"/>
              <a:ext cx="149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Group 26"/>
          <p:cNvGrpSpPr>
            <a:grpSpLocks/>
          </p:cNvGrpSpPr>
          <p:nvPr/>
        </p:nvGrpSpPr>
        <p:grpSpPr bwMode="auto">
          <a:xfrm>
            <a:off x="147638" y="3376613"/>
            <a:ext cx="752475" cy="179387"/>
            <a:chOff x="165" y="2217"/>
            <a:chExt cx="474" cy="113"/>
          </a:xfrm>
        </p:grpSpPr>
        <p:sp>
          <p:nvSpPr>
            <p:cNvPr id="25663" name="Oval 27"/>
            <p:cNvSpPr>
              <a:spLocks noChangeArrowheads="1"/>
            </p:cNvSpPr>
            <p:nvPr/>
          </p:nvSpPr>
          <p:spPr bwMode="auto">
            <a:xfrm>
              <a:off x="412" y="2217"/>
              <a:ext cx="227" cy="1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A5A5A5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1200" b="1"/>
                <a:t>GR</a:t>
              </a:r>
            </a:p>
          </p:txBody>
        </p:sp>
        <p:pic>
          <p:nvPicPr>
            <p:cNvPr id="25664" name="Picture 28" descr="National- und Handelsflagge Griechenlands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65" y="2228"/>
              <a:ext cx="147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Group 29"/>
          <p:cNvGrpSpPr>
            <a:grpSpLocks/>
          </p:cNvGrpSpPr>
          <p:nvPr/>
        </p:nvGrpSpPr>
        <p:grpSpPr bwMode="auto">
          <a:xfrm>
            <a:off x="147638" y="3613150"/>
            <a:ext cx="752475" cy="179388"/>
            <a:chOff x="165" y="2357"/>
            <a:chExt cx="474" cy="113"/>
          </a:xfrm>
        </p:grpSpPr>
        <p:sp>
          <p:nvSpPr>
            <p:cNvPr id="25661" name="Oval 30"/>
            <p:cNvSpPr>
              <a:spLocks noChangeArrowheads="1"/>
            </p:cNvSpPr>
            <p:nvPr/>
          </p:nvSpPr>
          <p:spPr bwMode="auto">
            <a:xfrm>
              <a:off x="412" y="2357"/>
              <a:ext cx="227" cy="1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A5A5A5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1200" b="1"/>
                <a:t>PL</a:t>
              </a:r>
            </a:p>
          </p:txBody>
        </p:sp>
        <p:pic>
          <p:nvPicPr>
            <p:cNvPr id="25662" name="Picture 31" descr="Nationalflagge Polens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65" y="2363"/>
              <a:ext cx="157" cy="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Group 32"/>
          <p:cNvGrpSpPr>
            <a:grpSpLocks/>
          </p:cNvGrpSpPr>
          <p:nvPr/>
        </p:nvGrpSpPr>
        <p:grpSpPr bwMode="auto">
          <a:xfrm>
            <a:off x="147638" y="3851275"/>
            <a:ext cx="752475" cy="179388"/>
            <a:chOff x="165" y="2498"/>
            <a:chExt cx="474" cy="113"/>
          </a:xfrm>
        </p:grpSpPr>
        <p:sp>
          <p:nvSpPr>
            <p:cNvPr id="25659" name="Oval 33"/>
            <p:cNvSpPr>
              <a:spLocks noChangeArrowheads="1"/>
            </p:cNvSpPr>
            <p:nvPr/>
          </p:nvSpPr>
          <p:spPr bwMode="auto">
            <a:xfrm>
              <a:off x="412" y="2498"/>
              <a:ext cx="227" cy="1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A5A5A5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1200" b="1"/>
                <a:t>RU</a:t>
              </a:r>
            </a:p>
          </p:txBody>
        </p:sp>
        <p:pic>
          <p:nvPicPr>
            <p:cNvPr id="25660" name="Picture 34" descr="National-, Handels- und Marineflagge der Niederlande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65" y="2502"/>
              <a:ext cx="149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" name="Group 35"/>
          <p:cNvGrpSpPr>
            <a:grpSpLocks/>
          </p:cNvGrpSpPr>
          <p:nvPr/>
        </p:nvGrpSpPr>
        <p:grpSpPr bwMode="auto">
          <a:xfrm>
            <a:off x="147638" y="4083050"/>
            <a:ext cx="752475" cy="187325"/>
            <a:chOff x="165" y="2635"/>
            <a:chExt cx="474" cy="118"/>
          </a:xfrm>
        </p:grpSpPr>
        <p:sp>
          <p:nvSpPr>
            <p:cNvPr id="25657" name="Oval 36"/>
            <p:cNvSpPr>
              <a:spLocks noChangeArrowheads="1"/>
            </p:cNvSpPr>
            <p:nvPr/>
          </p:nvSpPr>
          <p:spPr bwMode="auto">
            <a:xfrm>
              <a:off x="412" y="2640"/>
              <a:ext cx="227" cy="1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A5A5A5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1200" b="1"/>
                <a:t>UA</a:t>
              </a:r>
            </a:p>
          </p:txBody>
        </p:sp>
        <p:pic>
          <p:nvPicPr>
            <p:cNvPr id="25658" name="Picture 37" descr="Nationalflagge der Ukraine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65" y="2635"/>
              <a:ext cx="149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Group 38"/>
          <p:cNvGrpSpPr>
            <a:grpSpLocks/>
          </p:cNvGrpSpPr>
          <p:nvPr/>
        </p:nvGrpSpPr>
        <p:grpSpPr bwMode="auto">
          <a:xfrm>
            <a:off x="147638" y="4327525"/>
            <a:ext cx="752475" cy="179388"/>
            <a:chOff x="165" y="2762"/>
            <a:chExt cx="474" cy="113"/>
          </a:xfrm>
        </p:grpSpPr>
        <p:sp>
          <p:nvSpPr>
            <p:cNvPr id="25655" name="Oval 39"/>
            <p:cNvSpPr>
              <a:spLocks noChangeArrowheads="1"/>
            </p:cNvSpPr>
            <p:nvPr/>
          </p:nvSpPr>
          <p:spPr bwMode="auto">
            <a:xfrm>
              <a:off x="412" y="2762"/>
              <a:ext cx="227" cy="1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A5A5A5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1200" b="1"/>
                <a:t>PT</a:t>
              </a:r>
            </a:p>
          </p:txBody>
        </p:sp>
        <p:pic>
          <p:nvPicPr>
            <p:cNvPr id="25656" name="Picture 40" descr="National-, Handels- und Marineflagge Portugals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65" y="2767"/>
              <a:ext cx="149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5" name="Group 41"/>
          <p:cNvGrpSpPr>
            <a:grpSpLocks/>
          </p:cNvGrpSpPr>
          <p:nvPr/>
        </p:nvGrpSpPr>
        <p:grpSpPr bwMode="auto">
          <a:xfrm>
            <a:off x="147638" y="4546600"/>
            <a:ext cx="752475" cy="188913"/>
            <a:chOff x="165" y="2891"/>
            <a:chExt cx="474" cy="119"/>
          </a:xfrm>
        </p:grpSpPr>
        <p:sp>
          <p:nvSpPr>
            <p:cNvPr id="25653" name="Oval 42"/>
            <p:cNvSpPr>
              <a:spLocks noChangeArrowheads="1"/>
            </p:cNvSpPr>
            <p:nvPr/>
          </p:nvSpPr>
          <p:spPr bwMode="auto">
            <a:xfrm>
              <a:off x="412" y="2897"/>
              <a:ext cx="227" cy="1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A5A5A5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1200" b="1"/>
                <a:t>CH</a:t>
              </a:r>
            </a:p>
          </p:txBody>
        </p:sp>
        <p:pic>
          <p:nvPicPr>
            <p:cNvPr id="25654" name="Picture 43" descr="Nationalflagge der Schweiz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65" y="2891"/>
              <a:ext cx="99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" name="Group 44"/>
          <p:cNvGrpSpPr>
            <a:grpSpLocks/>
          </p:cNvGrpSpPr>
          <p:nvPr/>
        </p:nvGrpSpPr>
        <p:grpSpPr bwMode="auto">
          <a:xfrm>
            <a:off x="147638" y="4778375"/>
            <a:ext cx="752475" cy="179388"/>
            <a:chOff x="165" y="3019"/>
            <a:chExt cx="474" cy="113"/>
          </a:xfrm>
        </p:grpSpPr>
        <p:sp>
          <p:nvSpPr>
            <p:cNvPr id="25651" name="Oval 45"/>
            <p:cNvSpPr>
              <a:spLocks noChangeArrowheads="1"/>
            </p:cNvSpPr>
            <p:nvPr/>
          </p:nvSpPr>
          <p:spPr bwMode="auto">
            <a:xfrm>
              <a:off x="412" y="3019"/>
              <a:ext cx="227" cy="1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A5A5A5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1200" b="1"/>
                <a:t>SE</a:t>
              </a:r>
            </a:p>
          </p:txBody>
        </p:sp>
        <p:pic>
          <p:nvPicPr>
            <p:cNvPr id="25652" name="Picture 46" descr="National- und Handelsflagge Schwedens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65" y="3024"/>
              <a:ext cx="157" cy="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Group 47"/>
          <p:cNvGrpSpPr>
            <a:grpSpLocks/>
          </p:cNvGrpSpPr>
          <p:nvPr/>
        </p:nvGrpSpPr>
        <p:grpSpPr bwMode="auto">
          <a:xfrm>
            <a:off x="147638" y="4999038"/>
            <a:ext cx="752475" cy="180975"/>
            <a:chOff x="165" y="3158"/>
            <a:chExt cx="474" cy="114"/>
          </a:xfrm>
        </p:grpSpPr>
        <p:sp>
          <p:nvSpPr>
            <p:cNvPr id="25649" name="Oval 48"/>
            <p:cNvSpPr>
              <a:spLocks noChangeArrowheads="1"/>
            </p:cNvSpPr>
            <p:nvPr/>
          </p:nvSpPr>
          <p:spPr bwMode="auto">
            <a:xfrm>
              <a:off x="412" y="3159"/>
              <a:ext cx="227" cy="1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A5A5A5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1200" b="1"/>
                <a:t>NO</a:t>
              </a:r>
            </a:p>
          </p:txBody>
        </p:sp>
        <p:pic>
          <p:nvPicPr>
            <p:cNvPr id="25650" name="Picture 49" descr="National- und Handelsflagge Norwegens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65" y="3158"/>
              <a:ext cx="136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8" name="Group 50"/>
          <p:cNvGrpSpPr>
            <a:grpSpLocks/>
          </p:cNvGrpSpPr>
          <p:nvPr/>
        </p:nvGrpSpPr>
        <p:grpSpPr bwMode="auto">
          <a:xfrm>
            <a:off x="147638" y="5224463"/>
            <a:ext cx="752475" cy="184150"/>
            <a:chOff x="165" y="3300"/>
            <a:chExt cx="474" cy="116"/>
          </a:xfrm>
        </p:grpSpPr>
        <p:sp>
          <p:nvSpPr>
            <p:cNvPr id="25647" name="Oval 51"/>
            <p:cNvSpPr>
              <a:spLocks noChangeArrowheads="1"/>
            </p:cNvSpPr>
            <p:nvPr/>
          </p:nvSpPr>
          <p:spPr bwMode="auto">
            <a:xfrm>
              <a:off x="412" y="3303"/>
              <a:ext cx="227" cy="1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A5A5A5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1200" b="1"/>
                <a:t>DK</a:t>
              </a:r>
            </a:p>
          </p:txBody>
        </p:sp>
        <p:pic>
          <p:nvPicPr>
            <p:cNvPr id="25648" name="Picture 52" descr="National- und Handelsflagge Dänemarks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65" y="3300"/>
              <a:ext cx="129" cy="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9" name="Group 53"/>
          <p:cNvGrpSpPr>
            <a:grpSpLocks/>
          </p:cNvGrpSpPr>
          <p:nvPr/>
        </p:nvGrpSpPr>
        <p:grpSpPr bwMode="auto">
          <a:xfrm>
            <a:off x="147638" y="5465763"/>
            <a:ext cx="752475" cy="179387"/>
            <a:chOff x="165" y="3452"/>
            <a:chExt cx="474" cy="113"/>
          </a:xfrm>
        </p:grpSpPr>
        <p:sp>
          <p:nvSpPr>
            <p:cNvPr id="25645" name="Oval 54"/>
            <p:cNvSpPr>
              <a:spLocks noChangeArrowheads="1"/>
            </p:cNvSpPr>
            <p:nvPr/>
          </p:nvSpPr>
          <p:spPr bwMode="auto">
            <a:xfrm>
              <a:off x="412" y="3452"/>
              <a:ext cx="227" cy="1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A5A5A5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1200" b="1"/>
                <a:t>TR</a:t>
              </a:r>
            </a:p>
          </p:txBody>
        </p:sp>
        <p:pic>
          <p:nvPicPr>
            <p:cNvPr id="25646" name="Picture 55" descr="National-, Handels- und Marineflagge der Türkei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65" y="3458"/>
              <a:ext cx="149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Group 56"/>
          <p:cNvGrpSpPr>
            <a:grpSpLocks/>
          </p:cNvGrpSpPr>
          <p:nvPr/>
        </p:nvGrpSpPr>
        <p:grpSpPr bwMode="auto">
          <a:xfrm>
            <a:off x="147638" y="5959475"/>
            <a:ext cx="752475" cy="179388"/>
            <a:chOff x="165" y="3592"/>
            <a:chExt cx="474" cy="113"/>
          </a:xfrm>
        </p:grpSpPr>
        <p:sp>
          <p:nvSpPr>
            <p:cNvPr id="25643" name="Oval 57"/>
            <p:cNvSpPr>
              <a:spLocks noChangeArrowheads="1"/>
            </p:cNvSpPr>
            <p:nvPr/>
          </p:nvSpPr>
          <p:spPr bwMode="auto">
            <a:xfrm>
              <a:off x="412" y="3592"/>
              <a:ext cx="227" cy="1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A5A5A5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sz="1200" b="1"/>
                <a:t>CA</a:t>
              </a:r>
            </a:p>
          </p:txBody>
        </p:sp>
        <p:pic>
          <p:nvPicPr>
            <p:cNvPr id="25644" name="Picture 58" descr="Flagge Kanadas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165" y="3600"/>
              <a:ext cx="196" cy="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621" name="Line 59"/>
          <p:cNvSpPr>
            <a:spLocks noChangeShapeType="1"/>
          </p:cNvSpPr>
          <p:nvPr/>
        </p:nvSpPr>
        <p:spPr bwMode="auto">
          <a:xfrm>
            <a:off x="179388" y="5938838"/>
            <a:ext cx="8793162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5622" name="Text Box 60"/>
          <p:cNvSpPr txBox="1">
            <a:spLocks noChangeArrowheads="1"/>
          </p:cNvSpPr>
          <p:nvPr/>
        </p:nvSpPr>
        <p:spPr bwMode="auto">
          <a:xfrm>
            <a:off x="80963" y="5729288"/>
            <a:ext cx="923925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36000" tIns="36000" rIns="36000" bIns="36000" anchor="ctr"/>
          <a:lstStyle/>
          <a:p>
            <a:pPr algn="ctr">
              <a:lnSpc>
                <a:spcPct val="90000"/>
              </a:lnSpc>
            </a:pPr>
            <a:r>
              <a:rPr lang="en-US" sz="1100" b="1"/>
              <a:t>Total Europe</a:t>
            </a:r>
          </a:p>
        </p:txBody>
      </p:sp>
      <p:sp>
        <p:nvSpPr>
          <p:cNvPr id="25623" name="Line 61"/>
          <p:cNvSpPr>
            <a:spLocks noChangeShapeType="1"/>
          </p:cNvSpPr>
          <p:nvPr/>
        </p:nvSpPr>
        <p:spPr bwMode="auto">
          <a:xfrm>
            <a:off x="179388" y="5697538"/>
            <a:ext cx="8793162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5624" name="Text Box 62"/>
          <p:cNvSpPr txBox="1">
            <a:spLocks noChangeArrowheads="1"/>
          </p:cNvSpPr>
          <p:nvPr/>
        </p:nvSpPr>
        <p:spPr bwMode="auto">
          <a:xfrm>
            <a:off x="282575" y="6319838"/>
            <a:ext cx="63722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b">
            <a:spAutoFit/>
          </a:bodyPr>
          <a:lstStyle/>
          <a:p>
            <a:pPr marL="450850" indent="-450850">
              <a:lnSpc>
                <a:spcPct val="90000"/>
              </a:lnSpc>
            </a:pPr>
            <a:r>
              <a:rPr lang="en-US" sz="900" b="1"/>
              <a:t>Base:</a:t>
            </a:r>
            <a:r>
              <a:rPr lang="en-US" sz="900"/>
              <a:t> 	All respondents (n=23972)	</a:t>
            </a:r>
          </a:p>
          <a:p>
            <a:pPr marL="450850" indent="-450850">
              <a:lnSpc>
                <a:spcPct val="90000"/>
              </a:lnSpc>
            </a:pPr>
            <a:r>
              <a:rPr lang="en-US" sz="900" b="1"/>
              <a:t>QD1:	</a:t>
            </a:r>
            <a:r>
              <a:rPr lang="en-US" sz="900"/>
              <a:t>What are/were your main sources of information about contraception (including everything that </a:t>
            </a:r>
            <a:br>
              <a:rPr lang="en-US" sz="900"/>
            </a:br>
            <a:r>
              <a:rPr lang="en-US" sz="900"/>
              <a:t>triggered your attention)? </a:t>
            </a:r>
          </a:p>
        </p:txBody>
      </p:sp>
      <p:sp>
        <p:nvSpPr>
          <p:cNvPr id="25625" name="Text Box 63"/>
          <p:cNvSpPr txBox="1">
            <a:spLocks noChangeArrowheads="1"/>
          </p:cNvSpPr>
          <p:nvPr/>
        </p:nvSpPr>
        <p:spPr bwMode="auto">
          <a:xfrm>
            <a:off x="333375" y="990600"/>
            <a:ext cx="2420938" cy="2127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lIns="43768" tIns="21884" rIns="43768" bIns="21884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100"/>
              <a:t> Gynaecologist</a:t>
            </a:r>
          </a:p>
        </p:txBody>
      </p:sp>
      <p:graphicFrame>
        <p:nvGraphicFramePr>
          <p:cNvPr id="25626" name="Object 64"/>
          <p:cNvGraphicFramePr>
            <a:graphicFrameLocks noChangeAspect="1"/>
          </p:cNvGraphicFramePr>
          <p:nvPr/>
        </p:nvGraphicFramePr>
        <p:xfrm>
          <a:off x="952500" y="1443038"/>
          <a:ext cx="3059113" cy="4867275"/>
        </p:xfrm>
        <a:graphic>
          <a:graphicData uri="http://schemas.openxmlformats.org/presentationml/2006/ole">
            <p:oleObj spid="_x0000_s26626" name="Diagramm" r:id="rId23" imgW="3057449" imgH="4867351" progId="MSGraph.Chart.8">
              <p:embed/>
            </p:oleObj>
          </a:graphicData>
        </a:graphic>
      </p:graphicFrame>
      <p:sp>
        <p:nvSpPr>
          <p:cNvPr id="25627" name="Text Box 65"/>
          <p:cNvSpPr txBox="1">
            <a:spLocks noChangeArrowheads="1"/>
          </p:cNvSpPr>
          <p:nvPr/>
        </p:nvSpPr>
        <p:spPr bwMode="auto">
          <a:xfrm>
            <a:off x="1555750" y="990600"/>
            <a:ext cx="2420938" cy="3810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lIns="43768" tIns="21884" rIns="43768" bIns="21884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100"/>
              <a:t>Close</a:t>
            </a:r>
            <a:br>
              <a:rPr lang="en-US" sz="1100"/>
            </a:br>
            <a:r>
              <a:rPr lang="en-US" sz="1100"/>
              <a:t>friends</a:t>
            </a:r>
          </a:p>
        </p:txBody>
      </p:sp>
      <p:sp>
        <p:nvSpPr>
          <p:cNvPr id="25628" name="Text Box 66"/>
          <p:cNvSpPr txBox="1">
            <a:spLocks noChangeArrowheads="1"/>
          </p:cNvSpPr>
          <p:nvPr/>
        </p:nvSpPr>
        <p:spPr bwMode="auto">
          <a:xfrm>
            <a:off x="2603500" y="990600"/>
            <a:ext cx="2420938" cy="2127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lIns="43768" tIns="21884" rIns="43768" bIns="21884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100"/>
              <a:t>Internet</a:t>
            </a:r>
          </a:p>
        </p:txBody>
      </p:sp>
      <p:sp>
        <p:nvSpPr>
          <p:cNvPr id="25629" name="Text Box 67"/>
          <p:cNvSpPr txBox="1">
            <a:spLocks noChangeArrowheads="1"/>
          </p:cNvSpPr>
          <p:nvPr/>
        </p:nvSpPr>
        <p:spPr bwMode="auto">
          <a:xfrm>
            <a:off x="3541713" y="990600"/>
            <a:ext cx="2420937" cy="2127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lIns="43768" tIns="21884" rIns="43768" bIns="21884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100"/>
              <a:t>Magazine</a:t>
            </a:r>
          </a:p>
        </p:txBody>
      </p:sp>
      <p:sp>
        <p:nvSpPr>
          <p:cNvPr id="25630" name="Text Box 68"/>
          <p:cNvSpPr txBox="1">
            <a:spLocks noChangeArrowheads="1"/>
          </p:cNvSpPr>
          <p:nvPr/>
        </p:nvSpPr>
        <p:spPr bwMode="auto">
          <a:xfrm>
            <a:off x="4503738" y="990600"/>
            <a:ext cx="2420937" cy="3810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lIns="43768" tIns="21884" rIns="43768" bIns="21884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100"/>
              <a:t>Partner/</a:t>
            </a:r>
            <a:br>
              <a:rPr lang="en-US" sz="1100"/>
            </a:br>
            <a:r>
              <a:rPr lang="en-US" sz="1100"/>
              <a:t>husband</a:t>
            </a:r>
          </a:p>
        </p:txBody>
      </p:sp>
      <p:graphicFrame>
        <p:nvGraphicFramePr>
          <p:cNvPr id="25631" name="Object 69"/>
          <p:cNvGraphicFramePr>
            <a:graphicFrameLocks noChangeAspect="1"/>
          </p:cNvGraphicFramePr>
          <p:nvPr/>
        </p:nvGraphicFramePr>
        <p:xfrm>
          <a:off x="6691313" y="1447800"/>
          <a:ext cx="3035300" cy="4864100"/>
        </p:xfrm>
        <a:graphic>
          <a:graphicData uri="http://schemas.openxmlformats.org/presentationml/2006/ole">
            <p:oleObj spid="_x0000_s26627" name="Diagramm" r:id="rId24" imgW="3038551" imgH="4867351" progId="MSGraph.Chart.8">
              <p:embed/>
            </p:oleObj>
          </a:graphicData>
        </a:graphic>
      </p:graphicFrame>
      <p:graphicFrame>
        <p:nvGraphicFramePr>
          <p:cNvPr id="25632" name="Object 70"/>
          <p:cNvGraphicFramePr>
            <a:graphicFrameLocks noChangeAspect="1"/>
          </p:cNvGraphicFramePr>
          <p:nvPr/>
        </p:nvGraphicFramePr>
        <p:xfrm>
          <a:off x="2314575" y="1452563"/>
          <a:ext cx="3059113" cy="4867275"/>
        </p:xfrm>
        <a:graphic>
          <a:graphicData uri="http://schemas.openxmlformats.org/presentationml/2006/ole">
            <p:oleObj spid="_x0000_s26628" name="Diagramm" r:id="rId25" imgW="3057449" imgH="4867351" progId="MSGraph.Chart.8">
              <p:embed/>
            </p:oleObj>
          </a:graphicData>
        </a:graphic>
      </p:graphicFrame>
      <p:graphicFrame>
        <p:nvGraphicFramePr>
          <p:cNvPr id="25633" name="Object 71"/>
          <p:cNvGraphicFramePr>
            <a:graphicFrameLocks noChangeAspect="1"/>
          </p:cNvGraphicFramePr>
          <p:nvPr/>
        </p:nvGraphicFramePr>
        <p:xfrm>
          <a:off x="3392488" y="1443038"/>
          <a:ext cx="3059112" cy="4867275"/>
        </p:xfrm>
        <a:graphic>
          <a:graphicData uri="http://schemas.openxmlformats.org/presentationml/2006/ole">
            <p:oleObj spid="_x0000_s26629" name="Diagramm" r:id="rId26" imgW="3057449" imgH="4867351" progId="MSGraph.Chart.8">
              <p:embed/>
            </p:oleObj>
          </a:graphicData>
        </a:graphic>
      </p:graphicFrame>
      <p:graphicFrame>
        <p:nvGraphicFramePr>
          <p:cNvPr id="25634" name="Object 72"/>
          <p:cNvGraphicFramePr>
            <a:graphicFrameLocks noChangeAspect="1"/>
          </p:cNvGraphicFramePr>
          <p:nvPr/>
        </p:nvGraphicFramePr>
        <p:xfrm>
          <a:off x="4402138" y="1443038"/>
          <a:ext cx="3059112" cy="4867275"/>
        </p:xfrm>
        <a:graphic>
          <a:graphicData uri="http://schemas.openxmlformats.org/presentationml/2006/ole">
            <p:oleObj spid="_x0000_s26630" name="Diagramm" r:id="rId27" imgW="3057449" imgH="4867351" progId="MSGraph.Chart.8">
              <p:embed/>
            </p:oleObj>
          </a:graphicData>
        </a:graphic>
      </p:graphicFrame>
      <p:graphicFrame>
        <p:nvGraphicFramePr>
          <p:cNvPr id="25635" name="Object 73"/>
          <p:cNvGraphicFramePr>
            <a:graphicFrameLocks noChangeAspect="1"/>
          </p:cNvGraphicFramePr>
          <p:nvPr/>
        </p:nvGraphicFramePr>
        <p:xfrm>
          <a:off x="5389563" y="1444625"/>
          <a:ext cx="3059112" cy="4867275"/>
        </p:xfrm>
        <a:graphic>
          <a:graphicData uri="http://schemas.openxmlformats.org/presentationml/2006/ole">
            <p:oleObj spid="_x0000_s26631" name="Diagramm" r:id="rId28" imgW="3057449" imgH="4867351" progId="MSGraph.Chart.8">
              <p:embed/>
            </p:oleObj>
          </a:graphicData>
        </a:graphic>
      </p:graphicFrame>
      <p:sp>
        <p:nvSpPr>
          <p:cNvPr id="25636" name="Text Box 74"/>
          <p:cNvSpPr txBox="1">
            <a:spLocks noChangeArrowheads="1"/>
          </p:cNvSpPr>
          <p:nvPr/>
        </p:nvSpPr>
        <p:spPr bwMode="auto">
          <a:xfrm>
            <a:off x="5470525" y="990600"/>
            <a:ext cx="2420938" cy="2127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lIns="43768" tIns="21884" rIns="43768" bIns="21884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100"/>
              <a:t>Mother</a:t>
            </a:r>
          </a:p>
        </p:txBody>
      </p:sp>
      <p:graphicFrame>
        <p:nvGraphicFramePr>
          <p:cNvPr id="25637" name="Object 75"/>
          <p:cNvGraphicFramePr>
            <a:graphicFrameLocks noChangeAspect="1"/>
          </p:cNvGraphicFramePr>
          <p:nvPr/>
        </p:nvGraphicFramePr>
        <p:xfrm>
          <a:off x="6229350" y="1444625"/>
          <a:ext cx="3059113" cy="4867275"/>
        </p:xfrm>
        <a:graphic>
          <a:graphicData uri="http://schemas.openxmlformats.org/presentationml/2006/ole">
            <p:oleObj spid="_x0000_s26632" name="Diagramm" r:id="rId29" imgW="3057449" imgH="4867351" progId="MSGraph.Chart.8">
              <p:embed/>
            </p:oleObj>
          </a:graphicData>
        </a:graphic>
      </p:graphicFrame>
      <p:sp>
        <p:nvSpPr>
          <p:cNvPr id="25638" name="Text Box 76"/>
          <p:cNvSpPr txBox="1">
            <a:spLocks noChangeArrowheads="1"/>
          </p:cNvSpPr>
          <p:nvPr/>
        </p:nvSpPr>
        <p:spPr bwMode="auto">
          <a:xfrm>
            <a:off x="6143625" y="990600"/>
            <a:ext cx="2420938" cy="2127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lIns="43768" tIns="21884" rIns="43768" bIns="21884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100"/>
              <a:t>GP/PCP</a:t>
            </a:r>
          </a:p>
        </p:txBody>
      </p:sp>
      <p:graphicFrame>
        <p:nvGraphicFramePr>
          <p:cNvPr id="25639" name="Object 77"/>
          <p:cNvGraphicFramePr>
            <a:graphicFrameLocks noChangeAspect="1"/>
          </p:cNvGraphicFramePr>
          <p:nvPr/>
        </p:nvGraphicFramePr>
        <p:xfrm>
          <a:off x="7029450" y="1444625"/>
          <a:ext cx="3059113" cy="4867275"/>
        </p:xfrm>
        <a:graphic>
          <a:graphicData uri="http://schemas.openxmlformats.org/presentationml/2006/ole">
            <p:oleObj spid="_x0000_s26633" name="Diagramm" r:id="rId30" imgW="3057449" imgH="4867351" progId="MSGraph.Chart.8">
              <p:embed/>
            </p:oleObj>
          </a:graphicData>
        </a:graphic>
      </p:graphicFrame>
      <p:sp>
        <p:nvSpPr>
          <p:cNvPr id="25640" name="Text Box 78"/>
          <p:cNvSpPr txBox="1">
            <a:spLocks noChangeArrowheads="1"/>
          </p:cNvSpPr>
          <p:nvPr/>
        </p:nvSpPr>
        <p:spPr bwMode="auto">
          <a:xfrm>
            <a:off x="7232650" y="990600"/>
            <a:ext cx="2420938" cy="5492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lIns="43768" tIns="21884" rIns="43768" bIns="21884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100" b="1" dirty="0">
                <a:solidFill>
                  <a:schemeClr val="accent4"/>
                </a:solidFill>
              </a:rPr>
              <a:t>Leaflets provided by </a:t>
            </a:r>
            <a:br>
              <a:rPr lang="en-US" sz="1100" b="1" dirty="0">
                <a:solidFill>
                  <a:schemeClr val="accent4"/>
                </a:solidFill>
              </a:rPr>
            </a:br>
            <a:r>
              <a:rPr lang="en-US" sz="1100" b="1" dirty="0">
                <a:solidFill>
                  <a:schemeClr val="accent4"/>
                </a:solidFill>
              </a:rPr>
              <a:t>the doctor/ </a:t>
            </a:r>
            <a:br>
              <a:rPr lang="en-US" sz="1100" b="1" dirty="0">
                <a:solidFill>
                  <a:schemeClr val="accent4"/>
                </a:solidFill>
              </a:rPr>
            </a:br>
            <a:r>
              <a:rPr lang="en-US" sz="1100" b="1" dirty="0">
                <a:solidFill>
                  <a:schemeClr val="accent4"/>
                </a:solidFill>
              </a:rPr>
              <a:t>in doctor’s surgery</a:t>
            </a:r>
          </a:p>
        </p:txBody>
      </p:sp>
      <p:graphicFrame>
        <p:nvGraphicFramePr>
          <p:cNvPr id="25641" name="Object 79"/>
          <p:cNvGraphicFramePr>
            <a:graphicFrameLocks noChangeAspect="1"/>
          </p:cNvGraphicFramePr>
          <p:nvPr/>
        </p:nvGraphicFramePr>
        <p:xfrm>
          <a:off x="8270875" y="1436688"/>
          <a:ext cx="3059113" cy="4867275"/>
        </p:xfrm>
        <a:graphic>
          <a:graphicData uri="http://schemas.openxmlformats.org/presentationml/2006/ole">
            <p:oleObj spid="_x0000_s26634" name="Diagramm" r:id="rId31" imgW="3057449" imgH="4867351" progId="MSGraph.Chart.8">
              <p:embed/>
            </p:oleObj>
          </a:graphicData>
        </a:graphic>
      </p:graphicFrame>
      <p:sp>
        <p:nvSpPr>
          <p:cNvPr id="25642" name="Rectangle 80"/>
          <p:cNvSpPr>
            <a:spLocks noGrp="1" noChangeArrowheads="1"/>
          </p:cNvSpPr>
          <p:nvPr>
            <p:ph type="title"/>
          </p:nvPr>
        </p:nvSpPr>
        <p:spPr>
          <a:xfrm>
            <a:off x="450850" y="182563"/>
            <a:ext cx="8255000" cy="701675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altLang="ja-JP" sz="2000" dirty="0" smtClean="0">
                <a:ea typeface="MS PGothic" pitchFamily="34" charset="-128"/>
              </a:rPr>
              <a:t>Main sources of information about contraception (1/3) </a:t>
            </a:r>
            <a:br>
              <a:rPr lang="en-US" altLang="ja-JP" sz="2000" dirty="0" smtClean="0">
                <a:ea typeface="MS PGothic" pitchFamily="34" charset="-128"/>
              </a:rPr>
            </a:br>
            <a:r>
              <a:rPr lang="en-US" sz="2000" dirty="0" smtClean="0"/>
              <a:t>- Rank 1-8 Total Europe in % -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In definitiva in </a:t>
            </a:r>
            <a:r>
              <a:rPr lang="it-IT" dirty="0" err="1" smtClean="0"/>
              <a:t>italia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L’Italia si pone perciò agli ultimi posti in Europa per l’utilizzo della contraccezione, anche per la non volontà di utilizzarla (il 53% delle intervistate in una recente ricerca)</a:t>
            </a:r>
          </a:p>
          <a:p>
            <a:r>
              <a:rPr lang="it-IT" dirty="0" smtClean="0"/>
              <a:t>In molte ricerche emerge che il coito interrotto risulta essere ancora utilizzato in circa il 25% dei casi, quasi come il condom e maggiormente della pillola. 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Una riflessione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L’Italia è un paese con un basso tasso di fecondità, uno dei più bassi nel mondo, ma un utilizzo molto maggiore di metodi contraccettivi cosiddetti tradizionali come il coito </a:t>
            </a:r>
            <a:r>
              <a:rPr lang="it-IT" dirty="0" err="1" smtClean="0"/>
              <a:t>interrotto…potrebbe</a:t>
            </a:r>
            <a:r>
              <a:rPr lang="it-IT" dirty="0" smtClean="0"/>
              <a:t> sembrare un </a:t>
            </a:r>
            <a:r>
              <a:rPr lang="it-IT" dirty="0" err="1" smtClean="0"/>
              <a:t>paradosso…</a:t>
            </a:r>
            <a:r>
              <a:rPr lang="it-IT" dirty="0" smtClean="0"/>
              <a:t>.</a:t>
            </a:r>
          </a:p>
          <a:p>
            <a:r>
              <a:rPr lang="it-IT" dirty="0" smtClean="0"/>
              <a:t>C’è chi sostiene la tesi che ciò sia influenzato dalla presenza del Vaticano in Italia e dalla sua potenza politica, o che fino al 1970 era proibito fare pubblicità o informazione sulla </a:t>
            </a:r>
            <a:r>
              <a:rPr lang="it-IT" dirty="0" err="1" smtClean="0"/>
              <a:t>contraccezione…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4536504" y="-27384"/>
            <a:ext cx="4499992" cy="92333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2"/>
                </a:solidFill>
              </a:rPr>
              <a:t>An” </a:t>
            </a:r>
            <a:r>
              <a:rPr lang="it-IT" dirty="0" err="1" smtClean="0">
                <a:solidFill>
                  <a:schemeClr val="bg2"/>
                </a:solidFill>
              </a:rPr>
              <a:t>imperfect</a:t>
            </a:r>
            <a:r>
              <a:rPr lang="it-IT" dirty="0" smtClean="0">
                <a:solidFill>
                  <a:schemeClr val="bg2"/>
                </a:solidFill>
              </a:rPr>
              <a:t> “ </a:t>
            </a:r>
            <a:r>
              <a:rPr lang="it-IT" dirty="0" err="1" smtClean="0">
                <a:solidFill>
                  <a:schemeClr val="bg2"/>
                </a:solidFill>
              </a:rPr>
              <a:t>contraceptives</a:t>
            </a:r>
            <a:r>
              <a:rPr lang="it-IT" dirty="0" smtClean="0">
                <a:solidFill>
                  <a:schemeClr val="bg2"/>
                </a:solidFill>
              </a:rPr>
              <a:t> society: </a:t>
            </a:r>
            <a:r>
              <a:rPr lang="it-IT" dirty="0" err="1" smtClean="0">
                <a:solidFill>
                  <a:schemeClr val="bg2"/>
                </a:solidFill>
              </a:rPr>
              <a:t>fertility</a:t>
            </a:r>
            <a:r>
              <a:rPr lang="it-IT" dirty="0" smtClean="0">
                <a:solidFill>
                  <a:schemeClr val="bg2"/>
                </a:solidFill>
              </a:rPr>
              <a:t> and </a:t>
            </a:r>
            <a:r>
              <a:rPr lang="it-IT" dirty="0" err="1" smtClean="0">
                <a:solidFill>
                  <a:schemeClr val="bg2"/>
                </a:solidFill>
              </a:rPr>
              <a:t>contraceptive</a:t>
            </a:r>
            <a:r>
              <a:rPr lang="it-IT" dirty="0" smtClean="0">
                <a:solidFill>
                  <a:schemeClr val="bg2"/>
                </a:solidFill>
              </a:rPr>
              <a:t> </a:t>
            </a:r>
            <a:r>
              <a:rPr lang="it-IT" dirty="0" err="1" smtClean="0">
                <a:solidFill>
                  <a:schemeClr val="bg2"/>
                </a:solidFill>
              </a:rPr>
              <a:t>practices</a:t>
            </a:r>
            <a:r>
              <a:rPr lang="it-IT" dirty="0" smtClean="0">
                <a:solidFill>
                  <a:schemeClr val="bg2"/>
                </a:solidFill>
              </a:rPr>
              <a:t> in Italy </a:t>
            </a:r>
            <a:r>
              <a:rPr lang="it-IT" dirty="0" err="1" smtClean="0">
                <a:solidFill>
                  <a:schemeClr val="bg2"/>
                </a:solidFill>
              </a:rPr>
              <a:t>A.Gribaldo</a:t>
            </a:r>
            <a:r>
              <a:rPr lang="it-IT" dirty="0" smtClean="0">
                <a:solidFill>
                  <a:schemeClr val="bg2"/>
                </a:solidFill>
              </a:rPr>
              <a:t> </a:t>
            </a:r>
            <a:r>
              <a:rPr lang="it-IT" dirty="0" err="1" smtClean="0">
                <a:solidFill>
                  <a:schemeClr val="bg2"/>
                </a:solidFill>
              </a:rPr>
              <a:t>et</a:t>
            </a:r>
            <a:r>
              <a:rPr lang="it-IT" dirty="0" smtClean="0">
                <a:solidFill>
                  <a:schemeClr val="bg2"/>
                </a:solidFill>
              </a:rPr>
              <a:t> al.</a:t>
            </a:r>
            <a:endParaRPr lang="it-IT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Una riflessione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 smtClean="0"/>
              <a:t>Perché allora scegliere il coito </a:t>
            </a:r>
            <a:r>
              <a:rPr lang="it-IT" dirty="0" err="1" smtClean="0"/>
              <a:t>interrotto…</a:t>
            </a:r>
            <a:r>
              <a:rPr lang="it-IT" dirty="0" smtClean="0"/>
              <a:t> non per ignoranza ma la scelta è dettata da motivazioni psicologiche più profonde : si sceglie di poter decidere sulla propria vita e sulla propria capacità riproduttiva, con un metodo “naturale” che non modifica l’organismo, e su cui bisogna esercitare un controllo.</a:t>
            </a:r>
          </a:p>
          <a:p>
            <a:r>
              <a:rPr lang="it-IT" dirty="0" smtClean="0"/>
              <a:t>La scelta contraccettiva è quindi influenzata non solo dal consiglio medico e dall’educazione ma da dinamiche interne ben più complesse che spesso non comprendiamo!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4536504" y="-27384"/>
            <a:ext cx="4499992" cy="92333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2"/>
                </a:solidFill>
              </a:rPr>
              <a:t>An” </a:t>
            </a:r>
            <a:r>
              <a:rPr lang="it-IT" dirty="0" err="1" smtClean="0">
                <a:solidFill>
                  <a:schemeClr val="bg2"/>
                </a:solidFill>
              </a:rPr>
              <a:t>imperfect</a:t>
            </a:r>
            <a:r>
              <a:rPr lang="it-IT" dirty="0" smtClean="0">
                <a:solidFill>
                  <a:schemeClr val="bg2"/>
                </a:solidFill>
              </a:rPr>
              <a:t> “ </a:t>
            </a:r>
            <a:r>
              <a:rPr lang="it-IT" dirty="0" err="1" smtClean="0">
                <a:solidFill>
                  <a:schemeClr val="bg2"/>
                </a:solidFill>
              </a:rPr>
              <a:t>contraceptives</a:t>
            </a:r>
            <a:r>
              <a:rPr lang="it-IT" dirty="0" smtClean="0">
                <a:solidFill>
                  <a:schemeClr val="bg2"/>
                </a:solidFill>
              </a:rPr>
              <a:t> society: </a:t>
            </a:r>
            <a:r>
              <a:rPr lang="it-IT" dirty="0" err="1" smtClean="0">
                <a:solidFill>
                  <a:schemeClr val="bg2"/>
                </a:solidFill>
              </a:rPr>
              <a:t>fertility</a:t>
            </a:r>
            <a:r>
              <a:rPr lang="it-IT" dirty="0" smtClean="0">
                <a:solidFill>
                  <a:schemeClr val="bg2"/>
                </a:solidFill>
              </a:rPr>
              <a:t> and </a:t>
            </a:r>
            <a:r>
              <a:rPr lang="it-IT" dirty="0" err="1" smtClean="0">
                <a:solidFill>
                  <a:schemeClr val="bg2"/>
                </a:solidFill>
              </a:rPr>
              <a:t>contraceptive</a:t>
            </a:r>
            <a:r>
              <a:rPr lang="it-IT" dirty="0" smtClean="0">
                <a:solidFill>
                  <a:schemeClr val="bg2"/>
                </a:solidFill>
              </a:rPr>
              <a:t> </a:t>
            </a:r>
            <a:r>
              <a:rPr lang="it-IT" dirty="0" err="1" smtClean="0">
                <a:solidFill>
                  <a:schemeClr val="bg2"/>
                </a:solidFill>
              </a:rPr>
              <a:t>practices</a:t>
            </a:r>
            <a:r>
              <a:rPr lang="it-IT" dirty="0" smtClean="0">
                <a:solidFill>
                  <a:schemeClr val="bg2"/>
                </a:solidFill>
              </a:rPr>
              <a:t> in Italy </a:t>
            </a:r>
            <a:r>
              <a:rPr lang="it-IT" dirty="0" err="1" smtClean="0">
                <a:solidFill>
                  <a:schemeClr val="bg2"/>
                </a:solidFill>
              </a:rPr>
              <a:t>A.Gribaldo</a:t>
            </a:r>
            <a:r>
              <a:rPr lang="it-IT" dirty="0" smtClean="0">
                <a:solidFill>
                  <a:schemeClr val="bg2"/>
                </a:solidFill>
              </a:rPr>
              <a:t> </a:t>
            </a:r>
            <a:r>
              <a:rPr lang="it-IT" dirty="0" err="1" smtClean="0">
                <a:solidFill>
                  <a:schemeClr val="bg2"/>
                </a:solidFill>
              </a:rPr>
              <a:t>et</a:t>
            </a:r>
            <a:r>
              <a:rPr lang="it-IT" dirty="0" smtClean="0">
                <a:solidFill>
                  <a:schemeClr val="bg2"/>
                </a:solidFill>
              </a:rPr>
              <a:t> al.</a:t>
            </a:r>
            <a:endParaRPr lang="it-IT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conclusione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L’aggiornamento e la conoscenza </a:t>
            </a:r>
            <a:r>
              <a:rPr lang="it-IT" dirty="0" err="1" smtClean="0"/>
              <a:t>dgli</a:t>
            </a:r>
            <a:r>
              <a:rPr lang="it-IT" dirty="0" smtClean="0"/>
              <a:t> argomenti con cui ci troviamo a lavorare tutti i giorni, ci consentirà di entrare e capire anche queste dinamiche sociali ed antropologiche più complesse</a:t>
            </a:r>
          </a:p>
          <a:p>
            <a:endParaRPr lang="it-IT" dirty="0" smtClean="0"/>
          </a:p>
          <a:p>
            <a:r>
              <a:rPr lang="it-IT" dirty="0" err="1" smtClean="0"/>
              <a:t>……grazie</a:t>
            </a:r>
            <a:r>
              <a:rPr lang="it-IT" dirty="0" smtClean="0"/>
              <a:t> per l’</a:t>
            </a:r>
            <a:r>
              <a:rPr lang="it-IT" dirty="0" err="1" smtClean="0"/>
              <a:t>attenzione………</a:t>
            </a:r>
            <a:r>
              <a:rPr lang="it-IT" smtClean="0"/>
              <a:t>..</a:t>
            </a:r>
            <a:endParaRPr lang="it-IT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CONTRACEPTIVE PREVALENCE RATE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9416"/>
            <a:ext cx="7643192" cy="5248584"/>
          </a:xfrm>
        </p:spPr>
        <p:txBody>
          <a:bodyPr>
            <a:normAutofit lnSpcReduction="10000"/>
          </a:bodyPr>
          <a:lstStyle/>
          <a:p>
            <a:r>
              <a:rPr lang="it-IT" dirty="0" smtClean="0"/>
              <a:t>TASSO </a:t>
            </a:r>
            <a:r>
              <a:rPr lang="it-IT" dirty="0" err="1" smtClean="0"/>
              <a:t>DI</a:t>
            </a:r>
            <a:r>
              <a:rPr lang="it-IT" dirty="0" smtClean="0"/>
              <a:t> UTILIZZO DEI CONTRACCETTIVI: percentuale di donne in età riproduttiva che utilizza contraccettivi o il cui partner utilizza metodi contraccettivi.</a:t>
            </a:r>
          </a:p>
          <a:p>
            <a:r>
              <a:rPr lang="it-IT" dirty="0" smtClean="0"/>
              <a:t>E’ usato come indicatore di salute di una popolazione, di sviluppo e di emancipazione femminile</a:t>
            </a:r>
          </a:p>
          <a:p>
            <a:r>
              <a:rPr lang="it-IT" dirty="0" smtClean="0"/>
              <a:t>Può essere un indicatore della possibilità di accedere a servizi per la salute riproduttiva di una popolazione, che è anche essenziale per portare a termine programmi di prevenzione della mortalità infantile o di diffusione delle malattie infettive come HIV.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Metodi contraccettivi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Cosiddetti metodi tecnologici o moderni: sterilizzazione maschile e femminile, IUD, contraccettivi ormonali (pillola, anello vaginale,cerotto contraccettivo, impianti, metodi iniettivi), condom e altri metodi di barriera.</a:t>
            </a:r>
          </a:p>
          <a:p>
            <a:r>
              <a:rPr lang="it-IT" dirty="0" smtClean="0"/>
              <a:t>Metodi tradizionali: coito interrotto, astinenza periodica, amenorrea da lattazione.</a:t>
            </a:r>
          </a:p>
          <a:p>
            <a:endParaRPr lang="it-IT" dirty="0" smtClean="0"/>
          </a:p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CONTRACEPTIVE PREVALENCE RATE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Il calcolo di questo parametro viene effettuato tramite interviste ad un campione significativo di donne in età riproduttiva. </a:t>
            </a:r>
          </a:p>
          <a:p>
            <a:r>
              <a:rPr lang="it-IT" dirty="0" smtClean="0"/>
              <a:t>Molti dati sono limitati alle donne sposate o comunque in unioni stabili</a:t>
            </a:r>
          </a:p>
          <a:p>
            <a:endParaRPr lang="it-IT" dirty="0" smtClean="0"/>
          </a:p>
          <a:p>
            <a:r>
              <a:rPr lang="it-IT" dirty="0" smtClean="0"/>
              <a:t>I dati più recenti sono </a:t>
            </a:r>
            <a:r>
              <a:rPr lang="it-IT" dirty="0" smtClean="0"/>
              <a:t>quelli del report </a:t>
            </a:r>
            <a:r>
              <a:rPr lang="it-IT" dirty="0" smtClean="0"/>
              <a:t>World </a:t>
            </a:r>
            <a:r>
              <a:rPr lang="it-IT" dirty="0" err="1" smtClean="0"/>
              <a:t>Contraceptive</a:t>
            </a:r>
            <a:r>
              <a:rPr lang="it-IT" dirty="0" smtClean="0"/>
              <a:t> </a:t>
            </a:r>
            <a:r>
              <a:rPr lang="it-IT" dirty="0" err="1" smtClean="0"/>
              <a:t>Use</a:t>
            </a:r>
            <a:r>
              <a:rPr lang="it-IT" dirty="0" smtClean="0"/>
              <a:t> 2011 delle Nazioni Unite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07504" y="0"/>
          <a:ext cx="7992888" cy="6857999"/>
        </p:xfrm>
        <a:graphic>
          <a:graphicData uri="http://schemas.openxmlformats.org/presentationml/2006/ole">
            <p:oleObj spid="_x0000_s1026" name="Acrobat Document" r:id="rId3" imgW="7543768" imgH="5829216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46037" y="514350"/>
          <a:ext cx="8126363" cy="6279462"/>
        </p:xfrm>
        <a:graphic>
          <a:graphicData uri="http://schemas.openxmlformats.org/presentationml/2006/ole">
            <p:oleObj spid="_x0000_s2050" name="Acrobat Document" r:id="rId3" imgW="7543768" imgH="5829216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107504" y="514349"/>
          <a:ext cx="7992888" cy="6176323"/>
        </p:xfrm>
        <a:graphic>
          <a:graphicData uri="http://schemas.openxmlformats.org/presentationml/2006/ole">
            <p:oleObj spid="_x0000_s3074" name="Acrobat Document" r:id="rId3" imgW="7543768" imgH="5829216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Perché la contraccezione</a:t>
            </a:r>
            <a:endParaRPr lang="it-IT" dirty="0"/>
          </a:p>
        </p:txBody>
      </p:sp>
      <p:pic>
        <p:nvPicPr>
          <p:cNvPr id="5" name="Segnaposto immagine 4" descr="highlights26_familyplanning.pn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7892" r="7892"/>
          <a:stretch>
            <a:fillRect/>
          </a:stretch>
        </p:blipFill>
        <p:spPr>
          <a:xfrm>
            <a:off x="251520" y="1041002"/>
            <a:ext cx="4968552" cy="4692254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it-IT" sz="2000" dirty="0" smtClean="0"/>
              <a:t>Circa il 40% di tutte le gravidanze sono non volute, implementare l’accesso alla contraccezione nel mondo significa stabilizzare la popolazione. L’accesso alla pianificazione familiare aumenta la salute materna e infantile e riduce il ricorso all’aborto.</a:t>
            </a:r>
            <a:endParaRPr lang="it-IT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ito">
  <a:themeElements>
    <a:clrScheme name="Mito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Mito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ito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230</TotalTime>
  <Words>1140</Words>
  <Application>Microsoft Office PowerPoint</Application>
  <PresentationFormat>Presentazione su schermo (4:3)</PresentationFormat>
  <Paragraphs>148</Paragraphs>
  <Slides>27</Slides>
  <Notes>3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5</vt:i4>
      </vt:variant>
      <vt:variant>
        <vt:lpstr>Titoli diapositive</vt:lpstr>
      </vt:variant>
      <vt:variant>
        <vt:i4>27</vt:i4>
      </vt:variant>
    </vt:vector>
  </HeadingPairs>
  <TitlesOfParts>
    <vt:vector size="33" baseType="lpstr">
      <vt:lpstr>Mito</vt:lpstr>
      <vt:lpstr>Acrobat Document</vt:lpstr>
      <vt:lpstr>Foglio di lavoro</vt:lpstr>
      <vt:lpstr>Grafico</vt:lpstr>
      <vt:lpstr>Diagramm</vt:lpstr>
      <vt:lpstr>Chart</vt:lpstr>
      <vt:lpstr>SCELTE CONTRACCETTIVE IN ITALIA VS EUROPA ED AMERICA</vt:lpstr>
      <vt:lpstr>contraccezione</vt:lpstr>
      <vt:lpstr>CONTRACEPTIVE PREVALENCE RATE</vt:lpstr>
      <vt:lpstr>Metodi contraccettivi</vt:lpstr>
      <vt:lpstr>CONTRACEPTIVE PREVALENCE RATE</vt:lpstr>
      <vt:lpstr>Diapositiva 6</vt:lpstr>
      <vt:lpstr>Diapositiva 7</vt:lpstr>
      <vt:lpstr>Diapositiva 8</vt:lpstr>
      <vt:lpstr>Perché la contraccezione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Altri metodi</vt:lpstr>
      <vt:lpstr>In italia..</vt:lpstr>
      <vt:lpstr>Il 60,2% delle donne italiane sposate utilizza metodi contraccettivi   </vt:lpstr>
      <vt:lpstr>Current usage of contraceptive methods - Total in % - </vt:lpstr>
      <vt:lpstr>Diapositiva 20</vt:lpstr>
      <vt:lpstr>Diapositiva 21</vt:lpstr>
      <vt:lpstr>Diapositiva 22</vt:lpstr>
      <vt:lpstr>Main sources of information about contraception (1/3)  - Rank 1-8 Total Europe in % -</vt:lpstr>
      <vt:lpstr>In definitiva in italia </vt:lpstr>
      <vt:lpstr>Una riflessione</vt:lpstr>
      <vt:lpstr>Una riflessione</vt:lpstr>
      <vt:lpstr>conclusione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SCELTE CONTRACCETTIVE IN ITALIA VS EUROPA ED AMERICA</dc:title>
  <dc:creator>Demetrio Costantino</dc:creator>
  <cp:lastModifiedBy>Demetrio Costantino</cp:lastModifiedBy>
  <cp:revision>24</cp:revision>
  <dcterms:created xsi:type="dcterms:W3CDTF">2012-06-13T14:26:19Z</dcterms:created>
  <dcterms:modified xsi:type="dcterms:W3CDTF">2012-06-13T18:19:51Z</dcterms:modified>
</cp:coreProperties>
</file>