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3" r:id="rId3"/>
    <p:sldId id="264" r:id="rId4"/>
    <p:sldId id="265" r:id="rId5"/>
    <p:sldId id="268" r:id="rId6"/>
    <p:sldId id="271" r:id="rId7"/>
    <p:sldId id="275" r:id="rId8"/>
    <p:sldId id="273" r:id="rId9"/>
    <p:sldId id="287" r:id="rId10"/>
    <p:sldId id="274" r:id="rId11"/>
    <p:sldId id="288" r:id="rId12"/>
    <p:sldId id="278" r:id="rId13"/>
    <p:sldId id="280" r:id="rId14"/>
    <p:sldId id="277" r:id="rId15"/>
    <p:sldId id="299" r:id="rId16"/>
    <p:sldId id="302" r:id="rId17"/>
    <p:sldId id="303" r:id="rId18"/>
    <p:sldId id="304" r:id="rId19"/>
    <p:sldId id="289" r:id="rId20"/>
    <p:sldId id="290" r:id="rId21"/>
    <p:sldId id="291" r:id="rId22"/>
    <p:sldId id="283" r:id="rId23"/>
    <p:sldId id="284" r:id="rId24"/>
    <p:sldId id="282" r:id="rId25"/>
    <p:sldId id="285" r:id="rId26"/>
    <p:sldId id="292" r:id="rId27"/>
    <p:sldId id="293" r:id="rId28"/>
    <p:sldId id="297" r:id="rId29"/>
    <p:sldId id="294" r:id="rId30"/>
    <p:sldId id="296" r:id="rId31"/>
    <p:sldId id="295" r:id="rId32"/>
    <p:sldId id="300" r:id="rId33"/>
    <p:sldId id="298"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99"/>
    <a:srgbClr val="66FF33"/>
    <a:srgbClr val="467D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8" d="100"/>
          <a:sy n="58" d="100"/>
        </p:scale>
        <p:origin x="-846"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1DB22-4DC8-47E1-8DB2-3D71E0825BA0}" type="datetimeFigureOut">
              <a:rPr lang="it-IT" smtClean="0"/>
              <a:pPr/>
              <a:t>14/06/2012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71BD1-11F9-4DFC-A009-8396466677D6}" type="slidenum">
              <a:rPr lang="it-IT" smtClean="0"/>
              <a:pPr/>
              <a:t>‹N›</a:t>
            </a:fld>
            <a:endParaRPr lang="it-IT"/>
          </a:p>
        </p:txBody>
      </p:sp>
    </p:spTree>
    <p:extLst>
      <p:ext uri="{BB962C8B-B14F-4D97-AF65-F5344CB8AC3E}">
        <p14:creationId xmlns="" xmlns:p14="http://schemas.microsoft.com/office/powerpoint/2010/main" val="297284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4F4A3689-CF0A-4112-A58D-B4220067E655}" type="slidenum">
              <a:rPr lang="hu-HU"/>
              <a:pPr/>
              <a:t>9</a:t>
            </a:fld>
            <a:endParaRPr lang="hu-HU"/>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470BEA2-9875-41E1-B2AE-6C0AD5492C42}" type="datetime1">
              <a:rPr lang="it-IT" smtClean="0"/>
              <a:pPr/>
              <a:t>14/06/2012</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A9DE0396-6ED9-44F3-AFF3-AD33A5B58FF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A81EBAA-B68C-44E1-B6BB-60D52230E7F5}" type="datetime1">
              <a:rPr lang="it-IT" smtClean="0"/>
              <a:pPr/>
              <a:t>14/06/2012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DE0396-6ED9-44F3-AFF3-AD33A5B58FF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FF71A56B-9B89-4FB2-8216-A33E17A6253E}" type="datetime1">
              <a:rPr lang="it-IT" smtClean="0"/>
              <a:pPr/>
              <a:t>14/06/2012</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A9DE0396-6ED9-44F3-AFF3-AD33A5B58FF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29518AEE-111D-4004-B473-3A924F63B724}" type="datetime1">
              <a:rPr lang="it-IT" smtClean="0"/>
              <a:pPr/>
              <a:t>14/06/2012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A9DE0396-6ED9-44F3-AFF3-AD33A5B58FF6}"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78395445-7383-46D6-9DA5-BFECBDCC5A57}" type="datetime1">
              <a:rPr lang="it-IT" smtClean="0"/>
              <a:pPr/>
              <a:t>14/06/2012</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9DE0396-6ED9-44F3-AFF3-AD33A5B58FF6}"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1E43B77D-65C6-4C17-9110-317C8D654942}" type="datetime1">
              <a:rPr lang="it-IT" smtClean="0"/>
              <a:pPr/>
              <a:t>14/06/2012</a:t>
            </a:fld>
            <a:endParaRPr lang="it-IT"/>
          </a:p>
        </p:txBody>
      </p:sp>
      <p:sp>
        <p:nvSpPr>
          <p:cNvPr id="10" name="Segnaposto numero diapositiva 9"/>
          <p:cNvSpPr>
            <a:spLocks noGrp="1"/>
          </p:cNvSpPr>
          <p:nvPr>
            <p:ph type="sldNum" sz="quarter" idx="16"/>
          </p:nvPr>
        </p:nvSpPr>
        <p:spPr/>
        <p:txBody>
          <a:bodyPr rtlCol="0"/>
          <a:lstStyle/>
          <a:p>
            <a:fld id="{A9DE0396-6ED9-44F3-AFF3-AD33A5B58FF6}"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2E4C088A-DF7F-4638-ACE6-C88197FD766B}" type="datetime1">
              <a:rPr lang="it-IT" smtClean="0"/>
              <a:pPr/>
              <a:t>14/06/2012</a:t>
            </a:fld>
            <a:endParaRPr lang="it-IT"/>
          </a:p>
        </p:txBody>
      </p:sp>
      <p:sp>
        <p:nvSpPr>
          <p:cNvPr id="12" name="Segnaposto numero diapositiva 11"/>
          <p:cNvSpPr>
            <a:spLocks noGrp="1"/>
          </p:cNvSpPr>
          <p:nvPr>
            <p:ph type="sldNum" sz="quarter" idx="16"/>
          </p:nvPr>
        </p:nvSpPr>
        <p:spPr/>
        <p:txBody>
          <a:bodyPr rtlCol="0"/>
          <a:lstStyle/>
          <a:p>
            <a:fld id="{A9DE0396-6ED9-44F3-AFF3-AD33A5B58FF6}"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7EF3517-3EAA-4E34-BE28-7A843D6EF48C}" type="datetime1">
              <a:rPr lang="it-IT" smtClean="0"/>
              <a:pPr/>
              <a:t>14/06/2012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A9DE0396-6ED9-44F3-AFF3-AD33A5B58FF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557954D-67F7-48DF-AD2D-385BE5E033BD}" type="datetime1">
              <a:rPr lang="it-IT" smtClean="0"/>
              <a:pPr/>
              <a:t>14/06/2012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A9DE0396-6ED9-44F3-AFF3-AD33A5B58FF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51AA49C0-169A-4ED2-B74F-4D81064E5D82}" type="datetime1">
              <a:rPr lang="it-IT" smtClean="0"/>
              <a:pPr/>
              <a:t>14/06/2012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A9DE0396-6ED9-44F3-AFF3-AD33A5B58FF6}"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37E62410-8330-4364-9ADD-45CB687F39B3}" type="datetime1">
              <a:rPr lang="it-IT" smtClean="0"/>
              <a:pPr/>
              <a:t>14/06/2012</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A9DE0396-6ED9-44F3-AFF3-AD33A5B58FF6}"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4571391-DC62-4C3D-BDE8-7C1324C17E18}" type="datetime1">
              <a:rPr lang="it-IT" smtClean="0"/>
              <a:pPr/>
              <a:t>14/06/2012</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9DE0396-6ED9-44F3-AFF3-AD33A5B58FF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62200" y="1785926"/>
            <a:ext cx="6477000" cy="4081474"/>
          </a:xfrm>
        </p:spPr>
        <p:txBody>
          <a:bodyPr>
            <a:noAutofit/>
          </a:bodyPr>
          <a:lstStyle/>
          <a:p>
            <a:r>
              <a:rPr lang="it-IT" sz="2800" dirty="0" smtClean="0">
                <a:solidFill>
                  <a:srgbClr val="C00000"/>
                </a:solidFill>
                <a:effectLst>
                  <a:outerShdw blurRad="38100" dist="38100" dir="2700000" algn="tl">
                    <a:srgbClr val="000000">
                      <a:alpha val="43137"/>
                    </a:srgbClr>
                  </a:outerShdw>
                </a:effectLst>
                <a:latin typeface="Arial Black" pitchFamily="34" charset="0"/>
              </a:rPr>
              <a:t>Lo </a:t>
            </a:r>
            <a:r>
              <a:rPr lang="it-IT" sz="2800" dirty="0" err="1" smtClean="0">
                <a:solidFill>
                  <a:srgbClr val="C00000"/>
                </a:solidFill>
                <a:effectLst>
                  <a:outerShdw blurRad="38100" dist="38100" dir="2700000" algn="tl">
                    <a:srgbClr val="000000">
                      <a:alpha val="43137"/>
                    </a:srgbClr>
                  </a:outerShdw>
                </a:effectLst>
                <a:latin typeface="Arial Black" pitchFamily="34" charset="0"/>
              </a:rPr>
              <a:t>iud</a:t>
            </a:r>
            <a:r>
              <a:rPr lang="it-IT" sz="2800" dirty="0" smtClean="0">
                <a:solidFill>
                  <a:srgbClr val="C00000"/>
                </a:solidFill>
                <a:effectLst>
                  <a:outerShdw blurRad="38100" dist="38100" dir="2700000" algn="tl">
                    <a:srgbClr val="000000">
                      <a:alpha val="43137"/>
                    </a:srgbClr>
                  </a:outerShdw>
                </a:effectLst>
                <a:latin typeface="Arial Black" pitchFamily="34" charset="0"/>
              </a:rPr>
              <a:t> e’ ancora richiesto? </a:t>
            </a:r>
            <a:r>
              <a:rPr lang="it-IT" sz="2800" dirty="0" err="1" smtClean="0">
                <a:solidFill>
                  <a:srgbClr val="C00000"/>
                </a:solidFill>
                <a:effectLst>
                  <a:outerShdw blurRad="38100" dist="38100" dir="2700000" algn="tl">
                    <a:srgbClr val="000000">
                      <a:alpha val="43137"/>
                    </a:srgbClr>
                  </a:outerShdw>
                </a:effectLst>
                <a:latin typeface="Arial Black" pitchFamily="34" charset="0"/>
              </a:rPr>
              <a:t>Perche’</a:t>
            </a:r>
            <a:r>
              <a:rPr lang="it-IT" sz="2800" dirty="0" smtClean="0">
                <a:solidFill>
                  <a:srgbClr val="C00000"/>
                </a:solidFill>
                <a:effectLst>
                  <a:outerShdw blurRad="38100" dist="38100" dir="2700000" algn="tl">
                    <a:srgbClr val="000000">
                      <a:alpha val="43137"/>
                    </a:srgbClr>
                  </a:outerShdw>
                </a:effectLst>
                <a:latin typeface="Arial Black" pitchFamily="34" charset="0"/>
              </a:rPr>
              <a:t> e quante donne lo preferiscono?</a:t>
            </a:r>
            <a:endParaRPr lang="it-IT" sz="2800" dirty="0">
              <a:solidFill>
                <a:srgbClr val="C00000"/>
              </a:solidFill>
              <a:effectLst>
                <a:outerShdw blurRad="38100" dist="38100" dir="2700000" algn="tl">
                  <a:srgbClr val="000000">
                    <a:alpha val="43137"/>
                  </a:srgbClr>
                </a:outerShdw>
              </a:effectLst>
              <a:latin typeface="Arial Black" pitchFamily="34" charset="0"/>
            </a:endParaRPr>
          </a:p>
        </p:txBody>
      </p:sp>
      <p:sp>
        <p:nvSpPr>
          <p:cNvPr id="3" name="Sottotitolo 2"/>
          <p:cNvSpPr>
            <a:spLocks noGrp="1"/>
          </p:cNvSpPr>
          <p:nvPr>
            <p:ph type="subTitle" idx="1"/>
          </p:nvPr>
        </p:nvSpPr>
        <p:spPr/>
        <p:txBody>
          <a:bodyPr>
            <a:normAutofit/>
          </a:bodyPr>
          <a:lstStyle/>
          <a:p>
            <a:r>
              <a:rPr lang="it-IT" sz="1400" dirty="0" smtClean="0"/>
              <a:t>Centro Salute Donna Azienda USL Ferrara</a:t>
            </a:r>
          </a:p>
          <a:p>
            <a:r>
              <a:rPr lang="it-IT" sz="1400" dirty="0" err="1" smtClean="0"/>
              <a:t>Ost</a:t>
            </a:r>
            <a:r>
              <a:rPr lang="it-IT" sz="1400" dirty="0" smtClean="0"/>
              <a:t>. NEDEA DOINA</a:t>
            </a:r>
            <a:endParaRPr lang="it-IT" sz="1400" dirty="0"/>
          </a:p>
        </p:txBody>
      </p:sp>
      <p:pic>
        <p:nvPicPr>
          <p:cNvPr id="6146" name="Picture 2"/>
          <p:cNvPicPr>
            <a:picLocks noChangeAspect="1" noChangeArrowheads="1"/>
          </p:cNvPicPr>
          <p:nvPr/>
        </p:nvPicPr>
        <p:blipFill>
          <a:blip r:embed="rId2"/>
          <a:srcRect/>
          <a:stretch>
            <a:fillRect/>
          </a:stretch>
        </p:blipFill>
        <p:spPr bwMode="auto">
          <a:xfrm>
            <a:off x="285720" y="1643050"/>
            <a:ext cx="2514600" cy="1819275"/>
          </a:xfrm>
          <a:prstGeom prst="rect">
            <a:avLst/>
          </a:prstGeom>
          <a:noFill/>
          <a:ln w="9525">
            <a:noFill/>
            <a:miter lim="800000"/>
            <a:headEnd/>
            <a:tailEnd/>
          </a:ln>
          <a:effectLst/>
        </p:spPr>
      </p:pic>
      <p:sp>
        <p:nvSpPr>
          <p:cNvPr id="5" name="Rettangolo 4"/>
          <p:cNvSpPr/>
          <p:nvPr/>
        </p:nvSpPr>
        <p:spPr>
          <a:xfrm>
            <a:off x="2857488" y="1643050"/>
            <a:ext cx="4572000" cy="1785104"/>
          </a:xfrm>
          <a:prstGeom prst="rect">
            <a:avLst/>
          </a:prstGeom>
        </p:spPr>
        <p:txBody>
          <a:bodyPr>
            <a:spAutoFit/>
          </a:bodyPr>
          <a:lstStyle/>
          <a:p>
            <a:endParaRPr lang="it-IT" dirty="0" smtClean="0"/>
          </a:p>
          <a:p>
            <a:r>
              <a:rPr lang="it-IT" b="1" dirty="0" smtClean="0"/>
              <a:t>FERRARA, 15/06/2012 </a:t>
            </a:r>
          </a:p>
          <a:p>
            <a:r>
              <a:rPr lang="it-IT" b="1" i="1" dirty="0" smtClean="0">
                <a:solidFill>
                  <a:schemeClr val="bg1">
                    <a:lumMod val="50000"/>
                  </a:schemeClr>
                </a:solidFill>
              </a:rPr>
              <a:t>HOTEL OROLOGIO </a:t>
            </a:r>
          </a:p>
          <a:p>
            <a:r>
              <a:rPr lang="it-IT" sz="2000" b="1" dirty="0" smtClean="0">
                <a:solidFill>
                  <a:srgbClr val="0070C0"/>
                </a:solidFill>
              </a:rPr>
              <a:t>CONTRACCEZIONE 2012 </a:t>
            </a:r>
          </a:p>
          <a:p>
            <a:r>
              <a:rPr lang="it-IT" b="1" i="1" dirty="0" smtClean="0">
                <a:solidFill>
                  <a:srgbClr val="00B050"/>
                </a:solidFill>
              </a:rPr>
              <a:t>Centro Salute Donna </a:t>
            </a:r>
          </a:p>
          <a:p>
            <a:r>
              <a:rPr lang="it-IT" b="1" i="1" dirty="0" smtClean="0">
                <a:solidFill>
                  <a:srgbClr val="00B050"/>
                </a:solidFill>
              </a:rPr>
              <a:t>Azienda USL Ferrara </a:t>
            </a:r>
            <a:endParaRPr lang="it-IT" dirty="0">
              <a:solidFill>
                <a:srgbClr val="00B050"/>
              </a:solidFill>
            </a:endParaRPr>
          </a:p>
        </p:txBody>
      </p:sp>
      <p:sp>
        <p:nvSpPr>
          <p:cNvPr id="6" name="Segnaposto numero diapositiva 5"/>
          <p:cNvSpPr>
            <a:spLocks noGrp="1"/>
          </p:cNvSpPr>
          <p:nvPr>
            <p:ph type="sldNum" sz="quarter" idx="12"/>
          </p:nvPr>
        </p:nvSpPr>
        <p:spPr/>
        <p:txBody>
          <a:bodyPr/>
          <a:lstStyle/>
          <a:p>
            <a:fld id="{A9DE0396-6ED9-44F3-AFF3-AD33A5B58FF6}"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4959484" cy="990600"/>
          </a:xfrm>
        </p:spPr>
        <p:txBody>
          <a:bodyPr>
            <a:normAutofit/>
          </a:bodyPr>
          <a:lstStyle/>
          <a:p>
            <a:r>
              <a:rPr lang="it-IT" sz="3200" dirty="0" smtClean="0"/>
              <a:t>Uso dello IUD in </a:t>
            </a:r>
            <a:r>
              <a:rPr lang="it-IT" sz="3200" b="1" dirty="0" smtClean="0"/>
              <a:t>Italia</a:t>
            </a:r>
            <a:r>
              <a:rPr lang="it-IT" sz="3200" dirty="0" smtClean="0"/>
              <a:t>. </a:t>
            </a:r>
            <a:endParaRPr lang="it-IT" sz="3200" dirty="0"/>
          </a:p>
        </p:txBody>
      </p:sp>
      <p:sp>
        <p:nvSpPr>
          <p:cNvPr id="3" name="Segnaposto contenuto 2"/>
          <p:cNvSpPr>
            <a:spLocks noGrp="1"/>
          </p:cNvSpPr>
          <p:nvPr>
            <p:ph sz="quarter" idx="1"/>
          </p:nvPr>
        </p:nvSpPr>
        <p:spPr>
          <a:xfrm>
            <a:off x="428596" y="1571612"/>
            <a:ext cx="4929222" cy="4929222"/>
          </a:xfrm>
        </p:spPr>
        <p:txBody>
          <a:bodyPr>
            <a:noAutofit/>
          </a:bodyPr>
          <a:lstStyle/>
          <a:p>
            <a:pPr>
              <a:buNone/>
            </a:pPr>
            <a:r>
              <a:rPr lang="it-IT" sz="2400" b="1" dirty="0" smtClean="0"/>
              <a:t>Una stima del </a:t>
            </a:r>
            <a:r>
              <a:rPr lang="it-IT" sz="2400" b="1" dirty="0" err="1" smtClean="0"/>
              <a:t>Population</a:t>
            </a:r>
            <a:r>
              <a:rPr lang="it-IT" sz="2400" b="1" dirty="0" smtClean="0"/>
              <a:t> Reference Bureau pubblicata nel 2002  attribuiva allo IUD una diffusione del 5,5%</a:t>
            </a:r>
          </a:p>
          <a:p>
            <a:pPr>
              <a:buNone/>
            </a:pPr>
            <a:endParaRPr lang="it-IT" sz="2400" b="1" dirty="0" smtClean="0"/>
          </a:p>
          <a:p>
            <a:pPr>
              <a:buNone/>
            </a:pPr>
            <a:endParaRPr lang="it-IT" sz="800" b="1" dirty="0" smtClean="0"/>
          </a:p>
          <a:p>
            <a:pPr>
              <a:buNone/>
            </a:pPr>
            <a:r>
              <a:rPr lang="it-IT" sz="2400" b="1" dirty="0" smtClean="0"/>
              <a:t>Attualmente in Italia sono in vendita gli IUD </a:t>
            </a:r>
          </a:p>
          <a:p>
            <a:pPr>
              <a:buNone/>
            </a:pPr>
            <a:r>
              <a:rPr lang="it-IT" sz="2400" b="1" dirty="0" smtClean="0"/>
              <a:t>- medicati al rame, al rame e argento</a:t>
            </a:r>
          </a:p>
          <a:p>
            <a:pPr>
              <a:buNone/>
            </a:pPr>
            <a:r>
              <a:rPr lang="it-IT" sz="2400" b="1" dirty="0" smtClean="0"/>
              <a:t>- al progesterone e al </a:t>
            </a:r>
            <a:r>
              <a:rPr lang="it-IT" sz="2400" b="1" dirty="0" err="1" smtClean="0"/>
              <a:t>levonorgestrel</a:t>
            </a:r>
            <a:r>
              <a:rPr lang="it-IT" sz="2400" b="1" dirty="0" smtClean="0"/>
              <a:t>.</a:t>
            </a:r>
            <a:endParaRPr lang="it-IT" sz="800" b="1" dirty="0" smtClean="0"/>
          </a:p>
        </p:txBody>
      </p:sp>
      <p:pic>
        <p:nvPicPr>
          <p:cNvPr id="2050" name="Picture 2"/>
          <p:cNvPicPr>
            <a:picLocks noChangeAspect="1" noChangeArrowheads="1"/>
          </p:cNvPicPr>
          <p:nvPr/>
        </p:nvPicPr>
        <p:blipFill>
          <a:blip r:embed="rId2">
            <a:lum/>
          </a:blip>
          <a:srcRect/>
          <a:stretch>
            <a:fillRect/>
          </a:stretch>
        </p:blipFill>
        <p:spPr bwMode="auto">
          <a:xfrm>
            <a:off x="6429387" y="500041"/>
            <a:ext cx="2143141" cy="428629"/>
          </a:xfrm>
          <a:prstGeom prst="rect">
            <a:avLst/>
          </a:prstGeom>
          <a:noFill/>
          <a:ln w="9525">
            <a:noFill/>
            <a:miter lim="800000"/>
            <a:headEnd/>
            <a:tailEnd/>
          </a:ln>
          <a:effectLst>
            <a:outerShdw blurRad="50800" dist="50800" dir="5400000" algn="ctr" rotWithShape="0">
              <a:srgbClr val="000000"/>
            </a:outerShdw>
          </a:effectLst>
        </p:spPr>
      </p:pic>
      <p:pic>
        <p:nvPicPr>
          <p:cNvPr id="5" name="Picture 5"/>
          <p:cNvPicPr>
            <a:picLocks noChangeAspect="1" noChangeArrowheads="1"/>
          </p:cNvPicPr>
          <p:nvPr/>
        </p:nvPicPr>
        <p:blipFill>
          <a:blip r:embed="rId3"/>
          <a:srcRect/>
          <a:stretch>
            <a:fillRect/>
          </a:stretch>
        </p:blipFill>
        <p:spPr bwMode="auto">
          <a:xfrm>
            <a:off x="6072198" y="4429132"/>
            <a:ext cx="2500330" cy="1500198"/>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5857884" y="1928802"/>
            <a:ext cx="2857500" cy="1905000"/>
          </a:xfrm>
          <a:prstGeom prst="rect">
            <a:avLst/>
          </a:prstGeom>
          <a:noFill/>
          <a:ln w="9525">
            <a:noFill/>
            <a:miter lim="800000"/>
            <a:headEnd/>
            <a:tailEnd/>
          </a:ln>
          <a:effectLst/>
        </p:spPr>
      </p:pic>
      <p:sp>
        <p:nvSpPr>
          <p:cNvPr id="8" name="Segnaposto numero diapositiva 7"/>
          <p:cNvSpPr>
            <a:spLocks noGrp="1"/>
          </p:cNvSpPr>
          <p:nvPr>
            <p:ph type="sldNum" sz="quarter" idx="12"/>
          </p:nvPr>
        </p:nvSpPr>
        <p:spPr/>
        <p:txBody>
          <a:bodyPr>
            <a:normAutofit fontScale="85000" lnSpcReduction="20000"/>
          </a:bodyPr>
          <a:lstStyle/>
          <a:p>
            <a:fld id="{A9DE0396-6ED9-44F3-AFF3-AD33A5B58FF6}"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solidFill>
                  <a:srgbClr val="C00000"/>
                </a:solidFill>
              </a:rPr>
              <a:t>Meccanismo d’azione.</a:t>
            </a:r>
            <a:endParaRPr lang="it-IT" sz="3200" b="1" dirty="0">
              <a:solidFill>
                <a:srgbClr val="C00000"/>
              </a:solidFill>
            </a:endParaRPr>
          </a:p>
        </p:txBody>
      </p:sp>
      <p:sp>
        <p:nvSpPr>
          <p:cNvPr id="3" name="Segnaposto contenuto 2"/>
          <p:cNvSpPr>
            <a:spLocks noGrp="1"/>
          </p:cNvSpPr>
          <p:nvPr>
            <p:ph sz="quarter" idx="1"/>
          </p:nvPr>
        </p:nvSpPr>
        <p:spPr/>
        <p:txBody>
          <a:bodyPr>
            <a:normAutofit fontScale="85000" lnSpcReduction="20000"/>
          </a:bodyPr>
          <a:lstStyle/>
          <a:p>
            <a:pPr>
              <a:buNone/>
            </a:pPr>
            <a:r>
              <a:rPr lang="it-IT" dirty="0" smtClean="0">
                <a:solidFill>
                  <a:srgbClr val="FF0000"/>
                </a:solidFill>
              </a:rPr>
              <a:t>Gran parte del meccanismo di azione è ignoto; numerose sono le ipotesi e variano a seconda del tipo di dispositivo.</a:t>
            </a:r>
          </a:p>
          <a:p>
            <a:pPr>
              <a:buNone/>
            </a:pPr>
            <a:r>
              <a:rPr lang="it-IT" dirty="0" smtClean="0"/>
              <a:t>Gli IUD agiscono come spermicidi inducendo una infiammazione sterile locale causata dalla presenza del corpo estraneo nell’utero.</a:t>
            </a:r>
          </a:p>
          <a:p>
            <a:pPr>
              <a:buNone/>
            </a:pPr>
            <a:r>
              <a:rPr lang="it-IT" dirty="0" smtClean="0">
                <a:solidFill>
                  <a:srgbClr val="467D33"/>
                </a:solidFill>
              </a:rPr>
              <a:t>Il rame provoca modificazioni della mucosa uterina ostacolando quei processi che facilitano l’annidamento dell’uovo e induce un aumento di viscosità del muco cervicale che diviene più impermeabile agli spermatozoi.</a:t>
            </a:r>
          </a:p>
          <a:p>
            <a:pPr>
              <a:buNone/>
            </a:pPr>
            <a:r>
              <a:rPr lang="it-IT" dirty="0" smtClean="0">
                <a:solidFill>
                  <a:srgbClr val="0070C0"/>
                </a:solidFill>
              </a:rPr>
              <a:t>I dispositivi che contengono progesterone ne rilasciano ogni giorno una quantità sufficiente ad inibire la gravidanza grazie ad una azione locale sull’endometrio che viene mantenuto in una condizione inadatta all’impianto dell’uovo.</a:t>
            </a:r>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chemeClr val="accent2">
                    <a:lumMod val="50000"/>
                  </a:schemeClr>
                </a:solidFill>
              </a:rPr>
              <a:t>Efficacia.</a:t>
            </a:r>
            <a:endParaRPr lang="it-IT" sz="3600" b="1" dirty="0">
              <a:solidFill>
                <a:schemeClr val="accent2">
                  <a:lumMod val="50000"/>
                </a:schemeClr>
              </a:solidFill>
            </a:endParaRPr>
          </a:p>
        </p:txBody>
      </p:sp>
      <p:sp>
        <p:nvSpPr>
          <p:cNvPr id="3" name="Segnaposto contenuto 2"/>
          <p:cNvSpPr>
            <a:spLocks noGrp="1"/>
          </p:cNvSpPr>
          <p:nvPr>
            <p:ph sz="quarter" idx="1"/>
          </p:nvPr>
        </p:nvSpPr>
        <p:spPr>
          <a:xfrm>
            <a:off x="612648" y="2143116"/>
            <a:ext cx="8153400" cy="3952884"/>
          </a:xfrm>
        </p:spPr>
        <p:txBody>
          <a:bodyPr>
            <a:normAutofit/>
          </a:bodyPr>
          <a:lstStyle/>
          <a:p>
            <a:pPr>
              <a:lnSpc>
                <a:spcPct val="80000"/>
              </a:lnSpc>
            </a:pPr>
            <a:r>
              <a:rPr lang="it-IT" sz="2400" b="1" dirty="0" smtClean="0">
                <a:solidFill>
                  <a:schemeClr val="accent5">
                    <a:lumMod val="50000"/>
                  </a:schemeClr>
                </a:solidFill>
              </a:rPr>
              <a:t>Per quanto riguarda l’efficacia l’OMS lo classifica come metodo molto efficace quando impiegato correttamente e regolarmente, con un numero di gravidanze di 0,6/100 donne nei primi dodici mesi di impiego.</a:t>
            </a:r>
          </a:p>
          <a:p>
            <a:pPr>
              <a:lnSpc>
                <a:spcPct val="80000"/>
              </a:lnSpc>
              <a:buNone/>
            </a:pPr>
            <a:endParaRPr lang="it-IT" sz="2400" b="1" dirty="0" smtClean="0"/>
          </a:p>
          <a:p>
            <a:pPr>
              <a:lnSpc>
                <a:spcPct val="80000"/>
              </a:lnSpc>
            </a:pPr>
            <a:r>
              <a:rPr lang="it-IT" sz="2400" b="1" dirty="0" smtClean="0"/>
              <a:t>L’inserimento dello IUD entro tre giorni da un rapporto a rischio ha un’efficacia di circa il 99%.</a:t>
            </a:r>
          </a:p>
          <a:p>
            <a:pPr>
              <a:buNone/>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t>Vantaggi.</a:t>
            </a:r>
            <a:endParaRPr lang="it-IT" sz="3600" b="1" dirty="0"/>
          </a:p>
        </p:txBody>
      </p:sp>
      <p:sp>
        <p:nvSpPr>
          <p:cNvPr id="3" name="Segnaposto contenuto 2"/>
          <p:cNvSpPr>
            <a:spLocks noGrp="1"/>
          </p:cNvSpPr>
          <p:nvPr>
            <p:ph sz="quarter" idx="1"/>
          </p:nvPr>
        </p:nvSpPr>
        <p:spPr>
          <a:xfrm>
            <a:off x="612648" y="1600200"/>
            <a:ext cx="8153400" cy="4614882"/>
          </a:xfrm>
        </p:spPr>
        <p:txBody>
          <a:bodyPr>
            <a:normAutofit fontScale="62500" lnSpcReduction="20000"/>
          </a:bodyPr>
          <a:lstStyle/>
          <a:p>
            <a:pPr marL="457200" indent="-457200">
              <a:buFontTx/>
              <a:buChar char="•"/>
            </a:pPr>
            <a:r>
              <a:rPr lang="it-IT" sz="3800" b="1" dirty="0" smtClean="0"/>
              <a:t>La lunga durata d’azione ( anni).</a:t>
            </a:r>
          </a:p>
          <a:p>
            <a:pPr marL="457200" indent="-457200">
              <a:buFontTx/>
              <a:buChar char="•"/>
            </a:pPr>
            <a:r>
              <a:rPr lang="it-IT" sz="3800" b="1" dirty="0" smtClean="0">
                <a:solidFill>
                  <a:schemeClr val="accent1">
                    <a:lumMod val="50000"/>
                  </a:schemeClr>
                </a:solidFill>
              </a:rPr>
              <a:t>La non influenza sul rapporto sessuale. </a:t>
            </a:r>
          </a:p>
          <a:p>
            <a:pPr marL="457200" indent="-457200">
              <a:buFontTx/>
              <a:buChar char="•"/>
            </a:pPr>
            <a:r>
              <a:rPr lang="it-IT" sz="3800" b="1" dirty="0" smtClean="0">
                <a:solidFill>
                  <a:srgbClr val="00B050"/>
                </a:solidFill>
              </a:rPr>
              <a:t>La donna non deve ricordarsi di assumere giornalmente medicinali. </a:t>
            </a:r>
          </a:p>
          <a:p>
            <a:pPr marL="457200" indent="-457200">
              <a:buFontTx/>
              <a:buChar char="•"/>
            </a:pPr>
            <a:r>
              <a:rPr lang="it-IT" sz="3800" b="1" dirty="0" smtClean="0"/>
              <a:t>Non e’ un mezzo abortivo.</a:t>
            </a:r>
          </a:p>
          <a:p>
            <a:pPr marL="457200" indent="-457200">
              <a:buFontTx/>
              <a:buChar char="•"/>
            </a:pPr>
            <a:r>
              <a:rPr lang="it-IT" sz="3800" b="1" dirty="0" smtClean="0">
                <a:solidFill>
                  <a:schemeClr val="accent1">
                    <a:lumMod val="50000"/>
                  </a:schemeClr>
                </a:solidFill>
              </a:rPr>
              <a:t>L’assenza di utilizzo di sostanze ormonali nel caso della spirale al rame.</a:t>
            </a:r>
          </a:p>
          <a:p>
            <a:pPr marL="457200" indent="-457200">
              <a:buFontTx/>
              <a:buChar char="•"/>
            </a:pPr>
            <a:r>
              <a:rPr lang="it-IT" sz="3800" b="1" dirty="0" smtClean="0">
                <a:solidFill>
                  <a:srgbClr val="00B050"/>
                </a:solidFill>
              </a:rPr>
              <a:t>Utilizzabile come contraccettivo d’emergenza.</a:t>
            </a:r>
          </a:p>
          <a:p>
            <a:pPr marL="457200" indent="-457200">
              <a:buFontTx/>
              <a:buChar char="•"/>
            </a:pPr>
            <a:r>
              <a:rPr lang="it-IT" sz="3800" b="1" dirty="0" smtClean="0">
                <a:solidFill>
                  <a:srgbClr val="00B050"/>
                </a:solidFill>
              </a:rPr>
              <a:t>Immediatamente reversibile.</a:t>
            </a:r>
          </a:p>
          <a:p>
            <a:pPr marL="457200" indent="-457200">
              <a:buFontTx/>
              <a:buChar char="•"/>
            </a:pPr>
            <a:r>
              <a:rPr lang="it-IT" sz="3800" b="1" dirty="0" smtClean="0"/>
              <a:t>Il costo iniziale, viene ammortizzato dal lungo periodo di utilizzo. </a:t>
            </a:r>
          </a:p>
          <a:p>
            <a:pPr marL="457200" indent="-457200">
              <a:buFontTx/>
              <a:buChar char="•"/>
            </a:pPr>
            <a:r>
              <a:rPr lang="it-IT" sz="3800" b="1" dirty="0" smtClean="0">
                <a:solidFill>
                  <a:srgbClr val="7030A0"/>
                </a:solidFill>
              </a:rPr>
              <a:t>Utilizzabile durante l’allattamento. </a:t>
            </a:r>
            <a:r>
              <a:rPr lang="it-IT" sz="3800" b="1" dirty="0" smtClean="0">
                <a:solidFill>
                  <a:srgbClr val="002060"/>
                </a:solidFill>
              </a:rPr>
              <a:t>(IUD al progesterone 6 settimane dopo il parto)</a:t>
            </a:r>
          </a:p>
          <a:p>
            <a:pPr>
              <a:buNone/>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i="1" dirty="0" smtClean="0"/>
              <a:t>Complicazioni ed effetti collaterali.</a:t>
            </a:r>
            <a:endParaRPr lang="it-IT" sz="3200" b="1" i="1" dirty="0"/>
          </a:p>
        </p:txBody>
      </p:sp>
      <p:sp>
        <p:nvSpPr>
          <p:cNvPr id="3" name="Segnaposto contenuto 2"/>
          <p:cNvSpPr>
            <a:spLocks noGrp="1"/>
          </p:cNvSpPr>
          <p:nvPr>
            <p:ph sz="quarter" idx="1"/>
          </p:nvPr>
        </p:nvSpPr>
        <p:spPr>
          <a:xfrm>
            <a:off x="612648" y="1928802"/>
            <a:ext cx="8153400" cy="4167198"/>
          </a:xfrm>
        </p:spPr>
        <p:txBody>
          <a:bodyPr>
            <a:normAutofit fontScale="92500"/>
          </a:bodyPr>
          <a:lstStyle/>
          <a:p>
            <a:r>
              <a:rPr lang="it-IT" sz="2600" b="1" dirty="0" smtClean="0"/>
              <a:t>Ciclo più abbondante.</a:t>
            </a:r>
          </a:p>
          <a:p>
            <a:r>
              <a:rPr lang="it-IT" sz="2600" b="1" dirty="0" smtClean="0">
                <a:solidFill>
                  <a:srgbClr val="7030A0"/>
                </a:solidFill>
              </a:rPr>
              <a:t>Applicazione a volte dolorosa.</a:t>
            </a:r>
          </a:p>
          <a:p>
            <a:r>
              <a:rPr lang="it-IT" sz="2600" b="1" dirty="0" smtClean="0"/>
              <a:t>Possibile rigetto spontaneo.</a:t>
            </a:r>
          </a:p>
          <a:p>
            <a:r>
              <a:rPr lang="it-IT" sz="2600" b="1" dirty="0" smtClean="0">
                <a:solidFill>
                  <a:srgbClr val="7030A0"/>
                </a:solidFill>
              </a:rPr>
              <a:t>Pericolo di perforazione uterina.</a:t>
            </a:r>
          </a:p>
          <a:p>
            <a:r>
              <a:rPr lang="it-IT" sz="2600" b="1" dirty="0" smtClean="0"/>
              <a:t>Rischio di rimozione per </a:t>
            </a:r>
            <a:r>
              <a:rPr lang="it-IT" sz="2600" b="1" dirty="0" err="1" smtClean="0"/>
              <a:t>menometrorragie</a:t>
            </a:r>
            <a:r>
              <a:rPr lang="it-IT" sz="2600" b="1" dirty="0" smtClean="0"/>
              <a:t> e/o dolori.</a:t>
            </a:r>
          </a:p>
          <a:p>
            <a:r>
              <a:rPr lang="it-IT" sz="2600" b="1" dirty="0" smtClean="0">
                <a:solidFill>
                  <a:srgbClr val="7030A0"/>
                </a:solidFill>
              </a:rPr>
              <a:t>Rischio di rimozione per ritrosia verso  “un corpo estraneo”.</a:t>
            </a:r>
          </a:p>
          <a:p>
            <a:r>
              <a:rPr lang="it-IT" sz="2600" b="1" dirty="0" smtClean="0"/>
              <a:t>Difficoltà nella rimozione: è dovuta al “assorbimento” del dispositivo uterino.</a:t>
            </a:r>
          </a:p>
          <a:p>
            <a:r>
              <a:rPr lang="it-IT" sz="2600" b="1" dirty="0" smtClean="0">
                <a:solidFill>
                  <a:srgbClr val="7030A0"/>
                </a:solidFill>
              </a:rPr>
              <a:t>Scomparsa dei fili di ancoraggio.</a:t>
            </a:r>
          </a:p>
          <a:p>
            <a:pPr>
              <a:buNone/>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a:ln>
            <a:solidFill>
              <a:schemeClr val="bg2">
                <a:lumMod val="10000"/>
              </a:schemeClr>
            </a:solidFill>
          </a:ln>
        </p:spPr>
        <p:txBody>
          <a:bodyPr>
            <a:normAutofit/>
          </a:bodyPr>
          <a:lstStyle/>
          <a:p>
            <a:r>
              <a:rPr lang="it-IT" sz="3200" b="1" dirty="0" smtClean="0">
                <a:solidFill>
                  <a:srgbClr val="467D33"/>
                </a:solidFill>
              </a:rPr>
              <a:t>Indicazioni “assolute”.</a:t>
            </a:r>
            <a:endParaRPr lang="it-IT" sz="3200" b="1" dirty="0">
              <a:solidFill>
                <a:srgbClr val="467D33"/>
              </a:solidFill>
            </a:endParaRPr>
          </a:p>
        </p:txBody>
      </p:sp>
      <p:sp>
        <p:nvSpPr>
          <p:cNvPr id="3" name="Segnaposto contenuto 2"/>
          <p:cNvSpPr>
            <a:spLocks noGrp="1"/>
          </p:cNvSpPr>
          <p:nvPr>
            <p:ph sz="quarter" idx="1"/>
          </p:nvPr>
        </p:nvSpPr>
        <p:spPr/>
        <p:txBody>
          <a:bodyPr>
            <a:normAutofit fontScale="85000" lnSpcReduction="20000"/>
          </a:bodyPr>
          <a:lstStyle/>
          <a:p>
            <a:pPr>
              <a:buFont typeface="Wingdings" pitchFamily="2" charset="2"/>
              <a:buChar char="q"/>
            </a:pPr>
            <a:r>
              <a:rPr lang="it-IT" dirty="0" smtClean="0">
                <a:solidFill>
                  <a:schemeClr val="accent5">
                    <a:lumMod val="75000"/>
                  </a:schemeClr>
                </a:solidFill>
              </a:rPr>
              <a:t>Rischio cardiovascolare</a:t>
            </a:r>
          </a:p>
          <a:p>
            <a:pPr>
              <a:buFont typeface="Wingdings" pitchFamily="2" charset="2"/>
              <a:buChar char="q"/>
            </a:pPr>
            <a:r>
              <a:rPr lang="it-IT" dirty="0" err="1" smtClean="0"/>
              <a:t>Tromboebolico</a:t>
            </a:r>
            <a:endParaRPr lang="it-IT" dirty="0" smtClean="0"/>
          </a:p>
          <a:p>
            <a:pPr>
              <a:buFont typeface="Wingdings" pitchFamily="2" charset="2"/>
              <a:buChar char="q"/>
            </a:pPr>
            <a:r>
              <a:rPr lang="it-IT" dirty="0" smtClean="0">
                <a:solidFill>
                  <a:schemeClr val="accent5">
                    <a:lumMod val="75000"/>
                  </a:schemeClr>
                </a:solidFill>
              </a:rPr>
              <a:t>Obese</a:t>
            </a:r>
          </a:p>
          <a:p>
            <a:pPr>
              <a:buFont typeface="Wingdings" pitchFamily="2" charset="2"/>
              <a:buChar char="q"/>
            </a:pPr>
            <a:r>
              <a:rPr lang="it-IT" dirty="0" smtClean="0"/>
              <a:t>Fumatrici</a:t>
            </a:r>
          </a:p>
          <a:p>
            <a:pPr>
              <a:buFont typeface="Wingdings" pitchFamily="2" charset="2"/>
              <a:buChar char="q"/>
            </a:pPr>
            <a:r>
              <a:rPr lang="it-IT" dirty="0" err="1" smtClean="0">
                <a:solidFill>
                  <a:schemeClr val="accent5">
                    <a:lumMod val="75000"/>
                  </a:schemeClr>
                </a:solidFill>
              </a:rPr>
              <a:t>Dislipidemiche</a:t>
            </a:r>
            <a:endParaRPr lang="it-IT" dirty="0" smtClean="0">
              <a:solidFill>
                <a:schemeClr val="accent5">
                  <a:lumMod val="75000"/>
                </a:schemeClr>
              </a:solidFill>
            </a:endParaRPr>
          </a:p>
          <a:p>
            <a:pPr>
              <a:buFont typeface="Wingdings" pitchFamily="2" charset="2"/>
              <a:buChar char="q"/>
            </a:pPr>
            <a:r>
              <a:rPr lang="it-IT" dirty="0" smtClean="0"/>
              <a:t>Patologie endocrine (diabete)</a:t>
            </a:r>
          </a:p>
          <a:p>
            <a:pPr>
              <a:buFont typeface="Wingdings" pitchFamily="2" charset="2"/>
              <a:buChar char="q"/>
            </a:pPr>
            <a:r>
              <a:rPr lang="it-IT" dirty="0" smtClean="0">
                <a:solidFill>
                  <a:schemeClr val="accent5">
                    <a:lumMod val="75000"/>
                  </a:schemeClr>
                </a:solidFill>
              </a:rPr>
              <a:t>Patologie correlate agli ormoni femminili (</a:t>
            </a:r>
            <a:r>
              <a:rPr lang="it-IT" dirty="0" err="1" smtClean="0">
                <a:solidFill>
                  <a:schemeClr val="accent5">
                    <a:lumMod val="75000"/>
                  </a:schemeClr>
                </a:solidFill>
              </a:rPr>
              <a:t>es</a:t>
            </a:r>
            <a:r>
              <a:rPr lang="it-IT" dirty="0" smtClean="0">
                <a:solidFill>
                  <a:schemeClr val="accent5">
                    <a:lumMod val="75000"/>
                  </a:schemeClr>
                </a:solidFill>
              </a:rPr>
              <a:t> </a:t>
            </a:r>
            <a:r>
              <a:rPr lang="it-IT" dirty="0" err="1" smtClean="0">
                <a:solidFill>
                  <a:schemeClr val="accent5">
                    <a:lumMod val="75000"/>
                  </a:schemeClr>
                </a:solidFill>
              </a:rPr>
              <a:t>ca</a:t>
            </a:r>
            <a:r>
              <a:rPr lang="it-IT" dirty="0" smtClean="0">
                <a:solidFill>
                  <a:schemeClr val="accent5">
                    <a:lumMod val="75000"/>
                  </a:schemeClr>
                </a:solidFill>
              </a:rPr>
              <a:t> mammario).</a:t>
            </a:r>
          </a:p>
          <a:p>
            <a:pPr>
              <a:buNone/>
            </a:pPr>
            <a:r>
              <a:rPr lang="it-IT" dirty="0" smtClean="0">
                <a:solidFill>
                  <a:srgbClr val="C00000"/>
                </a:solidFill>
              </a:rPr>
              <a:t>In tali situazioni la spirale con rame ricade nella Categoria 1 dell’OMS (senza limitazioni d’uso).</a:t>
            </a:r>
          </a:p>
          <a:p>
            <a:pPr>
              <a:buNone/>
            </a:pPr>
            <a:r>
              <a:rPr lang="it-IT" dirty="0" smtClean="0">
                <a:solidFill>
                  <a:srgbClr val="003399"/>
                </a:solidFill>
              </a:rPr>
              <a:t>Lo IUD al progesterone per la maggior parte ricade nella Categoria 2 (i benefici della contraccezione sono superiori al rischio teorico o dimostrato).</a:t>
            </a:r>
            <a:endParaRPr lang="it-IT" dirty="0">
              <a:solidFill>
                <a:srgbClr val="003399"/>
              </a:solidFill>
            </a:endParaRPr>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2060"/>
          </a:solidFill>
        </p:spPr>
        <p:txBody>
          <a:bodyPr>
            <a:noAutofit/>
          </a:bodyPr>
          <a:lstStyle/>
          <a:p>
            <a:r>
              <a:rPr lang="it-IT" sz="3600" dirty="0" smtClean="0">
                <a:solidFill>
                  <a:srgbClr val="FF0000"/>
                </a:solidFill>
              </a:rPr>
              <a:t>Indicazioni terapeutiche associate al dispositivo intrauterino al rame - 1</a:t>
            </a:r>
            <a:endParaRPr lang="it-IT" sz="3600" dirty="0">
              <a:solidFill>
                <a:srgbClr val="FF0000"/>
              </a:solidFill>
            </a:endParaRPr>
          </a:p>
        </p:txBody>
      </p:sp>
      <p:sp>
        <p:nvSpPr>
          <p:cNvPr id="3" name="Segnaposto numero diapositiva 2"/>
          <p:cNvSpPr>
            <a:spLocks noGrp="1"/>
          </p:cNvSpPr>
          <p:nvPr>
            <p:ph type="sldNum" sz="quarter" idx="12"/>
          </p:nvPr>
        </p:nvSpPr>
        <p:spPr/>
        <p:txBody>
          <a:bodyPr>
            <a:normAutofit fontScale="85000" lnSpcReduction="20000"/>
          </a:bodyPr>
          <a:lstStyle/>
          <a:p>
            <a:fld id="{A9DE0396-6ED9-44F3-AFF3-AD33A5B58FF6}" type="slidenum">
              <a:rPr lang="it-IT" smtClean="0"/>
              <a:pPr/>
              <a:t>16</a:t>
            </a:fld>
            <a:endParaRPr lang="it-IT"/>
          </a:p>
        </p:txBody>
      </p:sp>
      <p:sp>
        <p:nvSpPr>
          <p:cNvPr id="4" name="Segnaposto contenuto 3"/>
          <p:cNvSpPr>
            <a:spLocks noGrp="1"/>
          </p:cNvSpPr>
          <p:nvPr>
            <p:ph sz="quarter" idx="1"/>
          </p:nvPr>
        </p:nvSpPr>
        <p:spPr>
          <a:xfrm>
            <a:off x="611560" y="1857364"/>
            <a:ext cx="8154488" cy="4238636"/>
          </a:xfrm>
        </p:spPr>
        <p:txBody>
          <a:bodyPr>
            <a:normAutofit/>
          </a:bodyPr>
          <a:lstStyle/>
          <a:p>
            <a:pPr>
              <a:buNone/>
            </a:pPr>
            <a:r>
              <a:rPr lang="it-IT" sz="2800" dirty="0" smtClean="0"/>
              <a:t>Lo IUD al rame può essere utilizzato efficacemente  nella gestione di </a:t>
            </a:r>
            <a:r>
              <a:rPr lang="it-IT" sz="2800" b="1" dirty="0" smtClean="0">
                <a:solidFill>
                  <a:srgbClr val="002060"/>
                </a:solidFill>
                <a:effectLst>
                  <a:outerShdw blurRad="38100" dist="38100" dir="2700000" algn="tl">
                    <a:srgbClr val="000000">
                      <a:alpha val="43137"/>
                    </a:srgbClr>
                  </a:outerShdw>
                </a:effectLst>
              </a:rPr>
              <a:t>amenorrea secondaria</a:t>
            </a:r>
            <a:r>
              <a:rPr lang="it-IT" sz="2800" dirty="0" smtClean="0">
                <a:solidFill>
                  <a:srgbClr val="002060"/>
                </a:solidFill>
              </a:rPr>
              <a:t>  </a:t>
            </a:r>
            <a:r>
              <a:rPr lang="it-IT" sz="2800" dirty="0" smtClean="0"/>
              <a:t>è quanto emerge da uno studio condotto  dal </a:t>
            </a:r>
            <a:r>
              <a:rPr lang="it-IT" sz="2800" dirty="0" smtClean="0">
                <a:solidFill>
                  <a:srgbClr val="FF0000"/>
                </a:solidFill>
              </a:rPr>
              <a:t>Prof. </a:t>
            </a:r>
            <a:r>
              <a:rPr lang="it-IT" sz="2800" b="1" dirty="0" smtClean="0">
                <a:solidFill>
                  <a:srgbClr val="FF0000"/>
                </a:solidFill>
              </a:rPr>
              <a:t>Fortunato Vesce </a:t>
            </a:r>
            <a:r>
              <a:rPr lang="it-IT" sz="2800" dirty="0" smtClean="0">
                <a:solidFill>
                  <a:srgbClr val="FF0000"/>
                </a:solidFill>
              </a:rPr>
              <a:t>e altri ricercatori del Dipartimento di Ginecologia e Ostetricia dell’Università di Ferrara e pubblicato su </a:t>
            </a:r>
            <a:r>
              <a:rPr lang="it-IT" sz="2800" dirty="0" err="1" smtClean="0">
                <a:solidFill>
                  <a:srgbClr val="FF0000"/>
                </a:solidFill>
              </a:rPr>
              <a:t>Fertility</a:t>
            </a:r>
            <a:r>
              <a:rPr lang="it-IT" sz="2800" dirty="0" smtClean="0">
                <a:solidFill>
                  <a:srgbClr val="FF0000"/>
                </a:solidFill>
              </a:rPr>
              <a:t> and </a:t>
            </a:r>
            <a:r>
              <a:rPr lang="it-IT" sz="2800" dirty="0" err="1" smtClean="0">
                <a:solidFill>
                  <a:srgbClr val="FF0000"/>
                </a:solidFill>
              </a:rPr>
              <a:t>Sterility</a:t>
            </a:r>
            <a:r>
              <a:rPr lang="it-IT" sz="2800" dirty="0" smtClean="0">
                <a:solidFill>
                  <a:srgbClr val="FF0000"/>
                </a:solidFill>
              </a:rPr>
              <a:t> </a:t>
            </a:r>
            <a:r>
              <a:rPr lang="it-IT" sz="2000" dirty="0" smtClean="0">
                <a:solidFill>
                  <a:srgbClr val="FF0000"/>
                </a:solidFill>
              </a:rPr>
              <a:t>(U.S.A. – </a:t>
            </a:r>
            <a:r>
              <a:rPr lang="it-IT" sz="2000" dirty="0" smtClean="0">
                <a:solidFill>
                  <a:srgbClr val="FF0000"/>
                </a:solidFill>
              </a:rPr>
              <a:t>Gennaio </a:t>
            </a:r>
            <a:r>
              <a:rPr lang="it-IT" sz="2000" dirty="0" smtClean="0">
                <a:solidFill>
                  <a:srgbClr val="FF0000"/>
                </a:solidFill>
              </a:rPr>
              <a:t>2000</a:t>
            </a:r>
            <a:r>
              <a:rPr lang="it-IT" sz="2000" dirty="0" smtClean="0">
                <a:solidFill>
                  <a:srgbClr val="FF0000"/>
                </a:solidFill>
              </a:rPr>
              <a:t>).</a:t>
            </a:r>
          </a:p>
          <a:p>
            <a:pPr>
              <a:buNone/>
            </a:pPr>
            <a:endParaRPr lang="it-IT" sz="2800" dirty="0" smtClean="0">
              <a:solidFill>
                <a:srgbClr val="FF0000"/>
              </a:solidFill>
            </a:endParaRPr>
          </a:p>
          <a:p>
            <a:pPr>
              <a:buNone/>
            </a:pPr>
            <a:r>
              <a:rPr lang="it-IT" sz="2800" dirty="0" smtClean="0">
                <a:solidFill>
                  <a:srgbClr val="0070C0"/>
                </a:solidFill>
              </a:rPr>
              <a:t>La ricerca ha coinvolto 48 donne affette da amenorrea secondaria.</a:t>
            </a:r>
          </a:p>
          <a:p>
            <a:endParaRPr lang="it-IT" dirty="0"/>
          </a:p>
          <a:p>
            <a:endParaRPr lang="it-IT" dirty="0"/>
          </a:p>
        </p:txBody>
      </p:sp>
    </p:spTree>
    <p:extLst>
      <p:ext uri="{BB962C8B-B14F-4D97-AF65-F5344CB8AC3E}">
        <p14:creationId xmlns="" xmlns:p14="http://schemas.microsoft.com/office/powerpoint/2010/main" val="2588013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2060"/>
          </a:solidFill>
          <a:ln>
            <a:solidFill>
              <a:schemeClr val="accent1"/>
            </a:solidFill>
          </a:ln>
        </p:spPr>
        <p:txBody>
          <a:bodyPr>
            <a:noAutofit/>
          </a:bodyPr>
          <a:lstStyle/>
          <a:p>
            <a:r>
              <a:rPr lang="it-IT" sz="3600" dirty="0" smtClean="0">
                <a:solidFill>
                  <a:srgbClr val="FF0000"/>
                </a:solidFill>
              </a:rPr>
              <a:t>Indicazioni terapeutiche associate al dispositivo intrauterino al rame - 2</a:t>
            </a:r>
            <a:endParaRPr lang="it-IT" sz="3600" dirty="0"/>
          </a:p>
        </p:txBody>
      </p:sp>
      <p:sp>
        <p:nvSpPr>
          <p:cNvPr id="3" name="Segnaposto numero diapositiva 2"/>
          <p:cNvSpPr>
            <a:spLocks noGrp="1"/>
          </p:cNvSpPr>
          <p:nvPr>
            <p:ph type="sldNum" sz="quarter" idx="12"/>
          </p:nvPr>
        </p:nvSpPr>
        <p:spPr/>
        <p:txBody>
          <a:bodyPr>
            <a:normAutofit fontScale="85000" lnSpcReduction="20000"/>
          </a:bodyPr>
          <a:lstStyle/>
          <a:p>
            <a:fld id="{A9DE0396-6ED9-44F3-AFF3-AD33A5B58FF6}" type="slidenum">
              <a:rPr lang="it-IT" smtClean="0"/>
              <a:pPr/>
              <a:t>17</a:t>
            </a:fld>
            <a:endParaRPr lang="it-IT"/>
          </a:p>
        </p:txBody>
      </p:sp>
      <p:sp>
        <p:nvSpPr>
          <p:cNvPr id="4" name="Segnaposto contenuto 3"/>
          <p:cNvSpPr>
            <a:spLocks noGrp="1"/>
          </p:cNvSpPr>
          <p:nvPr>
            <p:ph sz="quarter" idx="1"/>
          </p:nvPr>
        </p:nvSpPr>
        <p:spPr>
          <a:xfrm>
            <a:off x="612648" y="1600200"/>
            <a:ext cx="7888442" cy="2043114"/>
          </a:xfrm>
        </p:spPr>
        <p:txBody>
          <a:bodyPr>
            <a:normAutofit/>
          </a:bodyPr>
          <a:lstStyle/>
          <a:p>
            <a:pPr>
              <a:buNone/>
            </a:pPr>
            <a:r>
              <a:rPr lang="it-IT" sz="2400" b="1" dirty="0" smtClean="0"/>
              <a:t>In 40 donne il flusso mestruale si è ristabilito entro qualche settimana dopo l’inserzione dello IUD al rame ed è rimasto regolare per una durata di un anno anche dopo la rimozione.</a:t>
            </a:r>
          </a:p>
          <a:p>
            <a:endParaRPr lang="it-IT" dirty="0"/>
          </a:p>
        </p:txBody>
      </p:sp>
      <p:pic>
        <p:nvPicPr>
          <p:cNvPr id="6" name="Picture 2"/>
          <p:cNvPicPr>
            <a:picLocks noChangeAspect="1" noChangeArrowheads="1"/>
          </p:cNvPicPr>
          <p:nvPr/>
        </p:nvPicPr>
        <p:blipFill>
          <a:blip r:embed="rId2"/>
          <a:srcRect/>
          <a:stretch>
            <a:fillRect/>
          </a:stretch>
        </p:blipFill>
        <p:spPr bwMode="auto">
          <a:xfrm>
            <a:off x="1857356" y="3214686"/>
            <a:ext cx="5286412" cy="335758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2060"/>
          </a:solidFill>
        </p:spPr>
        <p:txBody>
          <a:bodyPr>
            <a:noAutofit/>
          </a:bodyPr>
          <a:lstStyle/>
          <a:p>
            <a:r>
              <a:rPr lang="it-IT" sz="3600" dirty="0" smtClean="0">
                <a:solidFill>
                  <a:srgbClr val="FF0000"/>
                </a:solidFill>
              </a:rPr>
              <a:t>Indicazioni terapeutiche associate al dispositivo intrauterino al rame - 3</a:t>
            </a:r>
            <a:endParaRPr lang="it-IT" sz="3600" dirty="0"/>
          </a:p>
        </p:txBody>
      </p:sp>
      <p:sp>
        <p:nvSpPr>
          <p:cNvPr id="3" name="Segnaposto numero diapositiva 2"/>
          <p:cNvSpPr>
            <a:spLocks noGrp="1"/>
          </p:cNvSpPr>
          <p:nvPr>
            <p:ph type="sldNum" sz="quarter" idx="12"/>
          </p:nvPr>
        </p:nvSpPr>
        <p:spPr/>
        <p:txBody>
          <a:bodyPr>
            <a:normAutofit fontScale="85000" lnSpcReduction="20000"/>
          </a:bodyPr>
          <a:lstStyle/>
          <a:p>
            <a:fld id="{A9DE0396-6ED9-44F3-AFF3-AD33A5B58FF6}" type="slidenum">
              <a:rPr lang="it-IT" smtClean="0"/>
              <a:pPr/>
              <a:t>18</a:t>
            </a:fld>
            <a:endParaRPr lang="it-IT"/>
          </a:p>
        </p:txBody>
      </p:sp>
      <p:sp>
        <p:nvSpPr>
          <p:cNvPr id="4" name="Segnaposto contenuto 3"/>
          <p:cNvSpPr>
            <a:spLocks noGrp="1"/>
          </p:cNvSpPr>
          <p:nvPr>
            <p:ph sz="quarter" idx="1"/>
          </p:nvPr>
        </p:nvSpPr>
        <p:spPr/>
        <p:txBody>
          <a:bodyPr/>
          <a:lstStyle/>
          <a:p>
            <a:pPr>
              <a:buNone/>
            </a:pPr>
            <a:endParaRPr lang="it-IT" dirty="0" smtClean="0"/>
          </a:p>
          <a:p>
            <a:pPr>
              <a:buNone/>
            </a:pPr>
            <a:r>
              <a:rPr lang="it-IT" dirty="0" smtClean="0"/>
              <a:t>Il meccanismo probabilmente è dovuto al rilascio di prostaglandine nell’endometrio;</a:t>
            </a:r>
          </a:p>
          <a:p>
            <a:pPr>
              <a:buNone/>
            </a:pPr>
            <a:endParaRPr lang="it-IT" dirty="0" smtClean="0"/>
          </a:p>
          <a:p>
            <a:pPr>
              <a:buNone/>
            </a:pPr>
            <a:r>
              <a:rPr lang="it-IT" dirty="0" smtClean="0">
                <a:solidFill>
                  <a:srgbClr val="0070C0"/>
                </a:solidFill>
              </a:rPr>
              <a:t> un altro meccanismo potrebbe essere collegato al ruolo che le prostaglandine hanno nell’inibire la produzione del progesterone da parte del corpo luteo.</a:t>
            </a:r>
          </a:p>
          <a:p>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lumMod val="95000"/>
              <a:lumOff val="5000"/>
            </a:schemeClr>
          </a:solidFill>
        </p:spPr>
        <p:txBody>
          <a:bodyPr>
            <a:normAutofit/>
          </a:bodyPr>
          <a:lstStyle/>
          <a:p>
            <a:r>
              <a:rPr lang="it-IT" sz="3600" b="1" dirty="0" smtClean="0">
                <a:solidFill>
                  <a:srgbClr val="FFFF00"/>
                </a:solidFill>
              </a:rPr>
              <a:t>Lo IUD  Medicato al PROGESTERONE</a:t>
            </a:r>
            <a:endParaRPr lang="it-IT" sz="3600" b="1" dirty="0">
              <a:solidFill>
                <a:srgbClr val="FFFF00"/>
              </a:solidFill>
            </a:endParaRPr>
          </a:p>
        </p:txBody>
      </p:sp>
      <p:sp>
        <p:nvSpPr>
          <p:cNvPr id="3" name="Segnaposto contenuto 2"/>
          <p:cNvSpPr>
            <a:spLocks noGrp="1"/>
          </p:cNvSpPr>
          <p:nvPr>
            <p:ph sz="quarter" idx="1"/>
          </p:nvPr>
        </p:nvSpPr>
        <p:spPr>
          <a:xfrm>
            <a:off x="612648" y="1669504"/>
            <a:ext cx="8153400" cy="4495800"/>
          </a:xfrm>
        </p:spPr>
        <p:txBody>
          <a:bodyPr>
            <a:normAutofit/>
          </a:bodyPr>
          <a:lstStyle/>
          <a:p>
            <a:pPr>
              <a:buNone/>
            </a:pPr>
            <a:r>
              <a:rPr lang="it-IT" sz="3200" b="1" dirty="0" smtClean="0">
                <a:solidFill>
                  <a:srgbClr val="C00000"/>
                </a:solidFill>
              </a:rPr>
              <a:t> </a:t>
            </a:r>
            <a:r>
              <a:rPr lang="it-IT" sz="2400" b="1" dirty="0" smtClean="0"/>
              <a:t> </a:t>
            </a:r>
            <a:r>
              <a:rPr lang="it-IT" sz="2800" dirty="0" smtClean="0"/>
              <a:t>Può essere visto come un sistema intrauterino di elevata efficacia  anticoncezionale, ma anche come</a:t>
            </a:r>
          </a:p>
          <a:p>
            <a:pPr>
              <a:buNone/>
            </a:pPr>
            <a:r>
              <a:rPr lang="it-IT" sz="2800" dirty="0" smtClean="0">
                <a:solidFill>
                  <a:srgbClr val="0070C0"/>
                </a:solidFill>
              </a:rPr>
              <a:t> una ottima terapia per una patologia molto frequente quale la  </a:t>
            </a:r>
            <a:r>
              <a:rPr lang="it-IT" sz="2800" dirty="0" smtClean="0">
                <a:solidFill>
                  <a:srgbClr val="FF0000"/>
                </a:solidFill>
              </a:rPr>
              <a:t>menorragia</a:t>
            </a:r>
            <a:r>
              <a:rPr lang="it-IT" sz="2800" dirty="0" smtClean="0">
                <a:solidFill>
                  <a:srgbClr val="0070C0"/>
                </a:solidFill>
              </a:rPr>
              <a:t>, permettendo, in un elevato numero di casi, di evitare l’intervento chirurgico, con una possibile riduzione di costi e di complicazioni.</a:t>
            </a:r>
          </a:p>
          <a:p>
            <a:pPr>
              <a:buNone/>
            </a:pPr>
            <a:r>
              <a:rPr lang="it-IT" sz="2400" dirty="0" smtClean="0">
                <a:solidFill>
                  <a:srgbClr val="0070C0"/>
                </a:solidFill>
              </a:rPr>
              <a:t>	</a:t>
            </a:r>
          </a:p>
          <a:p>
            <a:pPr>
              <a:buNone/>
            </a:pPr>
            <a:endParaRPr lang="it-IT" sz="2400" dirty="0" smtClean="0">
              <a:solidFill>
                <a:srgbClr val="0070C0"/>
              </a:solidFill>
            </a:endParaRPr>
          </a:p>
          <a:p>
            <a:pPr>
              <a:buNone/>
            </a:pPr>
            <a:endParaRPr lang="it-IT" sz="2400" dirty="0" smtClean="0">
              <a:solidFill>
                <a:srgbClr val="FF0000"/>
              </a:solidFill>
            </a:endParaRPr>
          </a:p>
          <a:p>
            <a:pPr>
              <a:buNone/>
            </a:pPr>
            <a:endParaRPr lang="it-IT" sz="3200" dirty="0" smtClean="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Lo</a:t>
            </a:r>
            <a:r>
              <a:rPr lang="it-IT" sz="3600" b="1" dirty="0" smtClean="0"/>
              <a:t> IUD.</a:t>
            </a:r>
            <a:endParaRPr lang="it-IT" sz="3600" b="1" dirty="0"/>
          </a:p>
        </p:txBody>
      </p:sp>
      <p:sp>
        <p:nvSpPr>
          <p:cNvPr id="3" name="Segnaposto contenuto 2"/>
          <p:cNvSpPr>
            <a:spLocks noGrp="1"/>
          </p:cNvSpPr>
          <p:nvPr>
            <p:ph sz="quarter" idx="1"/>
          </p:nvPr>
        </p:nvSpPr>
        <p:spPr>
          <a:xfrm>
            <a:off x="428596" y="1600200"/>
            <a:ext cx="8337452" cy="3043246"/>
          </a:xfrm>
        </p:spPr>
        <p:txBody>
          <a:bodyPr>
            <a:normAutofit fontScale="92500" lnSpcReduction="10000"/>
          </a:bodyPr>
          <a:lstStyle/>
          <a:p>
            <a:pPr>
              <a:buNone/>
            </a:pPr>
            <a:r>
              <a:rPr lang="it-IT" b="1" dirty="0" smtClean="0">
                <a:solidFill>
                  <a:srgbClr val="7030A0"/>
                </a:solidFill>
              </a:rPr>
              <a:t>La spirale o IUD (dall’inglese </a:t>
            </a:r>
            <a:r>
              <a:rPr lang="it-IT" b="1" dirty="0" err="1" smtClean="0">
                <a:solidFill>
                  <a:srgbClr val="7030A0"/>
                </a:solidFill>
              </a:rPr>
              <a:t>Intra</a:t>
            </a:r>
            <a:r>
              <a:rPr lang="it-IT" b="1" dirty="0" smtClean="0">
                <a:solidFill>
                  <a:srgbClr val="7030A0"/>
                </a:solidFill>
              </a:rPr>
              <a:t> Uterine </a:t>
            </a:r>
            <a:r>
              <a:rPr lang="it-IT" b="1" dirty="0" err="1" smtClean="0">
                <a:solidFill>
                  <a:srgbClr val="7030A0"/>
                </a:solidFill>
              </a:rPr>
              <a:t>Device</a:t>
            </a:r>
            <a:r>
              <a:rPr lang="it-IT" b="1" dirty="0" smtClean="0">
                <a:solidFill>
                  <a:srgbClr val="7030A0"/>
                </a:solidFill>
              </a:rPr>
              <a:t>) è uno strumento contraccettivo e </a:t>
            </a:r>
            <a:r>
              <a:rPr lang="it-IT" b="1" dirty="0" err="1" smtClean="0">
                <a:solidFill>
                  <a:srgbClr val="7030A0"/>
                </a:solidFill>
              </a:rPr>
              <a:t>intercettivo</a:t>
            </a:r>
            <a:r>
              <a:rPr lang="it-IT" b="1" dirty="0" smtClean="0">
                <a:solidFill>
                  <a:srgbClr val="7030A0"/>
                </a:solidFill>
              </a:rPr>
              <a:t>:</a:t>
            </a:r>
          </a:p>
          <a:p>
            <a:pPr>
              <a:buNone/>
            </a:pPr>
            <a:endParaRPr lang="it-IT" sz="900" dirty="0" smtClean="0"/>
          </a:p>
          <a:p>
            <a:pPr>
              <a:buNone/>
            </a:pPr>
            <a:r>
              <a:rPr lang="it-IT" b="1" dirty="0" smtClean="0"/>
              <a:t>esso impedisce la fecondazione (contraccezione),</a:t>
            </a:r>
          </a:p>
          <a:p>
            <a:pPr algn="ctr">
              <a:buNone/>
            </a:pPr>
            <a:r>
              <a:rPr lang="it-IT" b="1" dirty="0" smtClean="0">
                <a:solidFill>
                  <a:srgbClr val="C00000"/>
                </a:solidFill>
              </a:rPr>
              <a:t>oppure, </a:t>
            </a:r>
          </a:p>
          <a:p>
            <a:pPr algn="ctr">
              <a:buNone/>
            </a:pPr>
            <a:r>
              <a:rPr lang="it-IT" b="1" dirty="0" smtClean="0">
                <a:solidFill>
                  <a:schemeClr val="accent1">
                    <a:lumMod val="50000"/>
                  </a:schemeClr>
                </a:solidFill>
              </a:rPr>
              <a:t>laddove questa sia avvenuta, </a:t>
            </a:r>
          </a:p>
          <a:p>
            <a:pPr algn="ctr">
              <a:buNone/>
            </a:pPr>
            <a:r>
              <a:rPr lang="it-IT" b="1" dirty="0" smtClean="0">
                <a:solidFill>
                  <a:schemeClr val="accent2">
                    <a:lumMod val="75000"/>
                  </a:schemeClr>
                </a:solidFill>
              </a:rPr>
              <a:t>ostacola l’annidamento dell’embrione nell’utero.</a:t>
            </a:r>
            <a:endParaRPr lang="it-IT" b="1" dirty="0">
              <a:solidFill>
                <a:schemeClr val="accent2">
                  <a:lumMod val="75000"/>
                </a:schemeClr>
              </a:solidFill>
            </a:endParaRPr>
          </a:p>
        </p:txBody>
      </p:sp>
      <p:pic>
        <p:nvPicPr>
          <p:cNvPr id="5"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71802" y="4643446"/>
            <a:ext cx="3106688" cy="2000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normAutofit fontScale="85000" lnSpcReduction="20000"/>
          </a:bodyPr>
          <a:lstStyle/>
          <a:p>
            <a:fld id="{A9DE0396-6ED9-44F3-AFF3-AD33A5B58FF6}"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p:spPr>
        <p:txBody>
          <a:bodyPr>
            <a:noAutofit/>
          </a:bodyPr>
          <a:lstStyle/>
          <a:p>
            <a:r>
              <a:rPr lang="it-IT" sz="3200" b="1" dirty="0" smtClean="0">
                <a:solidFill>
                  <a:srgbClr val="00B0F0"/>
                </a:solidFill>
                <a:effectLst>
                  <a:outerShdw blurRad="38100" dist="38100" dir="2700000" algn="tl">
                    <a:srgbClr val="000000"/>
                  </a:outerShdw>
                </a:effectLst>
              </a:rPr>
              <a:t>Effetti Benefici Non-Contraccettivi dello IUD MEDICATO AL PROGESTERONE</a:t>
            </a:r>
            <a:endParaRPr lang="it-IT" sz="3200" dirty="0">
              <a:solidFill>
                <a:srgbClr val="00B0F0"/>
              </a:solidFill>
            </a:endParaRPr>
          </a:p>
        </p:txBody>
      </p:sp>
      <p:sp>
        <p:nvSpPr>
          <p:cNvPr id="3" name="Segnaposto contenuto 2"/>
          <p:cNvSpPr>
            <a:spLocks noGrp="1"/>
          </p:cNvSpPr>
          <p:nvPr>
            <p:ph sz="quarter" idx="1"/>
          </p:nvPr>
        </p:nvSpPr>
        <p:spPr/>
        <p:txBody>
          <a:bodyPr>
            <a:normAutofit lnSpcReduction="10000"/>
          </a:bodyPr>
          <a:lstStyle/>
          <a:p>
            <a:pPr>
              <a:lnSpc>
                <a:spcPct val="90000"/>
              </a:lnSpc>
            </a:pPr>
            <a:r>
              <a:rPr lang="it-IT" dirty="0" smtClean="0">
                <a:effectLst>
                  <a:outerShdw blurRad="38100" dist="38100" dir="2700000" algn="tl">
                    <a:srgbClr val="000000">
                      <a:alpha val="43137"/>
                    </a:srgbClr>
                  </a:outerShdw>
                </a:effectLst>
              </a:rPr>
              <a:t>Riduzione di </a:t>
            </a:r>
            <a:r>
              <a:rPr lang="it-IT" dirty="0" err="1" smtClean="0">
                <a:effectLst>
                  <a:outerShdw blurRad="38100" dist="38100" dir="2700000" algn="tl">
                    <a:srgbClr val="000000">
                      <a:alpha val="43137"/>
                    </a:srgbClr>
                  </a:outerShdw>
                </a:effectLst>
              </a:rPr>
              <a:t>quantita’</a:t>
            </a:r>
            <a:r>
              <a:rPr lang="it-IT" dirty="0" smtClean="0">
                <a:effectLst>
                  <a:outerShdw blurRad="38100" dist="38100" dir="2700000" algn="tl">
                    <a:srgbClr val="000000">
                      <a:alpha val="43137"/>
                    </a:srgbClr>
                  </a:outerShdw>
                </a:effectLst>
              </a:rPr>
              <a:t> e durata del mestruo</a:t>
            </a:r>
          </a:p>
          <a:p>
            <a:pPr>
              <a:lnSpc>
                <a:spcPct val="90000"/>
              </a:lnSpc>
            </a:pPr>
            <a:r>
              <a:rPr lang="it-IT" dirty="0" smtClean="0">
                <a:solidFill>
                  <a:srgbClr val="FF0000"/>
                </a:solidFill>
                <a:effectLst>
                  <a:outerShdw blurRad="38100" dist="38100" dir="2700000" algn="tl">
                    <a:srgbClr val="000000">
                      <a:alpha val="43137"/>
                    </a:srgbClr>
                  </a:outerShdw>
                </a:effectLst>
              </a:rPr>
              <a:t>Riduzione della menorragia</a:t>
            </a:r>
          </a:p>
          <a:p>
            <a:pPr>
              <a:lnSpc>
                <a:spcPct val="90000"/>
              </a:lnSpc>
            </a:pPr>
            <a:r>
              <a:rPr lang="it-IT" dirty="0" smtClean="0">
                <a:effectLst>
                  <a:outerShdw blurRad="38100" dist="38100" dir="2700000" algn="tl">
                    <a:srgbClr val="000000">
                      <a:alpha val="43137"/>
                    </a:srgbClr>
                  </a:outerShdw>
                </a:effectLst>
              </a:rPr>
              <a:t>Riduzione della metrorragia e del sanguinamento uterino anomalo/disfunzionale</a:t>
            </a:r>
          </a:p>
          <a:p>
            <a:pPr>
              <a:lnSpc>
                <a:spcPct val="90000"/>
              </a:lnSpc>
            </a:pPr>
            <a:r>
              <a:rPr lang="it-IT" dirty="0" smtClean="0">
                <a:solidFill>
                  <a:srgbClr val="FF0000"/>
                </a:solidFill>
                <a:effectLst>
                  <a:outerShdw blurRad="38100" dist="38100" dir="2700000" algn="tl">
                    <a:srgbClr val="000000">
                      <a:alpha val="43137"/>
                    </a:srgbClr>
                  </a:outerShdw>
                </a:effectLst>
              </a:rPr>
              <a:t>Aumento di ferritina ed emoglobina</a:t>
            </a:r>
          </a:p>
          <a:p>
            <a:pPr>
              <a:lnSpc>
                <a:spcPct val="90000"/>
              </a:lnSpc>
            </a:pPr>
            <a:r>
              <a:rPr lang="it-IT" dirty="0" smtClean="0">
                <a:effectLst>
                  <a:outerShdw blurRad="38100" dist="38100" dir="2700000" algn="tl">
                    <a:srgbClr val="000000">
                      <a:alpha val="43137"/>
                    </a:srgbClr>
                  </a:outerShdw>
                </a:effectLst>
              </a:rPr>
              <a:t>Prevenzione e terapia della iperplasia end.</a:t>
            </a:r>
          </a:p>
          <a:p>
            <a:pPr>
              <a:lnSpc>
                <a:spcPct val="90000"/>
              </a:lnSpc>
            </a:pPr>
            <a:r>
              <a:rPr lang="it-IT" dirty="0" smtClean="0">
                <a:solidFill>
                  <a:srgbClr val="FF0000"/>
                </a:solidFill>
                <a:effectLst>
                  <a:outerShdw blurRad="38100" dist="38100" dir="2700000" algn="tl">
                    <a:srgbClr val="000000">
                      <a:alpha val="43137"/>
                    </a:srgbClr>
                  </a:outerShdw>
                </a:effectLst>
              </a:rPr>
              <a:t>Prevenzione dello sviluppo di fibromi</a:t>
            </a:r>
          </a:p>
          <a:p>
            <a:pPr>
              <a:lnSpc>
                <a:spcPct val="90000"/>
              </a:lnSpc>
            </a:pPr>
            <a:r>
              <a:rPr lang="it-IT" dirty="0" smtClean="0">
                <a:effectLst>
                  <a:outerShdw blurRad="38100" dist="38100" dir="2700000" algn="tl">
                    <a:srgbClr val="000000">
                      <a:alpha val="43137"/>
                    </a:srgbClr>
                  </a:outerShdw>
                </a:effectLst>
              </a:rPr>
              <a:t>Riduzione di effetti negativi dell’</a:t>
            </a:r>
            <a:r>
              <a:rPr lang="it-IT" dirty="0" err="1" smtClean="0">
                <a:effectLst>
                  <a:outerShdw blurRad="38100" dist="38100" dir="2700000" algn="tl">
                    <a:srgbClr val="000000">
                      <a:alpha val="43137"/>
                    </a:srgbClr>
                  </a:outerShdw>
                </a:effectLst>
              </a:rPr>
              <a:t>adenomiosi</a:t>
            </a:r>
            <a:r>
              <a:rPr lang="it-IT" dirty="0" smtClean="0">
                <a:effectLst>
                  <a:outerShdw blurRad="38100" dist="38100" dir="2700000" algn="tl">
                    <a:srgbClr val="000000">
                      <a:alpha val="43137"/>
                    </a:srgbClr>
                  </a:outerShdw>
                </a:effectLst>
              </a:rPr>
              <a:t> </a:t>
            </a:r>
          </a:p>
          <a:p>
            <a:pPr>
              <a:lnSpc>
                <a:spcPct val="90000"/>
              </a:lnSpc>
            </a:pPr>
            <a:r>
              <a:rPr lang="it-IT" dirty="0" smtClean="0">
                <a:solidFill>
                  <a:srgbClr val="FF0000"/>
                </a:solidFill>
                <a:effectLst>
                  <a:outerShdw blurRad="38100" dist="38100" dir="2700000" algn="tl">
                    <a:srgbClr val="000000">
                      <a:alpha val="43137"/>
                    </a:srgbClr>
                  </a:outerShdw>
                </a:effectLst>
              </a:rPr>
              <a:t>Riduzione del rischio di GEU</a:t>
            </a:r>
          </a:p>
          <a:p>
            <a:pPr>
              <a:lnSpc>
                <a:spcPct val="90000"/>
              </a:lnSpc>
            </a:pPr>
            <a:r>
              <a:rPr lang="it-IT" dirty="0" smtClean="0">
                <a:effectLst>
                  <a:outerShdw blurRad="38100" dist="38100" dir="2700000" algn="tl">
                    <a:srgbClr val="000000">
                      <a:alpha val="43137"/>
                    </a:srgbClr>
                  </a:outerShdw>
                </a:effectLst>
              </a:rPr>
              <a:t>Riduzione del rischio di PID</a:t>
            </a:r>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153400" cy="990600"/>
          </a:xfrm>
          <a:solidFill>
            <a:schemeClr val="tx1"/>
          </a:solidFill>
        </p:spPr>
        <p:txBody>
          <a:bodyPr>
            <a:normAutofit/>
          </a:bodyPr>
          <a:lstStyle/>
          <a:p>
            <a:r>
              <a:rPr lang="it-IT" sz="2800" dirty="0" smtClean="0">
                <a:solidFill>
                  <a:srgbClr val="FF3300"/>
                </a:solidFill>
                <a:latin typeface="Comic Sans MS" pitchFamily="66" charset="0"/>
              </a:rPr>
              <a:t>Controindicazioni all’inserimento dello IUD medicato al progesterone</a:t>
            </a:r>
            <a:endParaRPr lang="it-IT" sz="4000" dirty="0"/>
          </a:p>
        </p:txBody>
      </p:sp>
      <p:sp>
        <p:nvSpPr>
          <p:cNvPr id="3" name="Segnaposto contenuto 2"/>
          <p:cNvSpPr>
            <a:spLocks noGrp="1"/>
          </p:cNvSpPr>
          <p:nvPr>
            <p:ph sz="quarter" idx="1"/>
          </p:nvPr>
        </p:nvSpPr>
        <p:spPr/>
        <p:txBody>
          <a:bodyPr>
            <a:normAutofit/>
          </a:bodyPr>
          <a:lstStyle/>
          <a:p>
            <a:pPr algn="just" eaLnBrk="0" hangingPunct="0">
              <a:lnSpc>
                <a:spcPct val="120000"/>
              </a:lnSpc>
              <a:buClr>
                <a:srgbClr val="FF3300"/>
              </a:buClr>
              <a:buFont typeface="Wingdings" pitchFamily="2" charset="2"/>
              <a:buChar char="Ø"/>
            </a:pPr>
            <a:r>
              <a:rPr lang="it-IT" sz="2400" dirty="0" smtClean="0">
                <a:solidFill>
                  <a:schemeClr val="tx1">
                    <a:lumMod val="75000"/>
                    <a:lumOff val="25000"/>
                  </a:schemeClr>
                </a:solidFill>
                <a:latin typeface="Arial" charset="0"/>
              </a:rPr>
              <a:t>Gravidanza nota o presunta</a:t>
            </a:r>
          </a:p>
          <a:p>
            <a:pPr algn="just" eaLnBrk="0" hangingPunct="0">
              <a:lnSpc>
                <a:spcPct val="120000"/>
              </a:lnSpc>
              <a:buClr>
                <a:srgbClr val="FF3300"/>
              </a:buClr>
              <a:buFont typeface="Wingdings" pitchFamily="2" charset="2"/>
              <a:buChar char="Ø"/>
            </a:pPr>
            <a:r>
              <a:rPr lang="it-IT" sz="2400" dirty="0" smtClean="0">
                <a:solidFill>
                  <a:srgbClr val="00B050"/>
                </a:solidFill>
                <a:latin typeface="Arial" charset="0"/>
              </a:rPr>
              <a:t> </a:t>
            </a:r>
            <a:r>
              <a:rPr lang="it-IT" sz="2400" i="1" dirty="0" smtClean="0">
                <a:solidFill>
                  <a:srgbClr val="00B050"/>
                </a:solidFill>
                <a:latin typeface="Arial" charset="0"/>
              </a:rPr>
              <a:t>Infezioni genitali</a:t>
            </a:r>
          </a:p>
          <a:p>
            <a:pPr algn="just" eaLnBrk="0" hangingPunct="0">
              <a:lnSpc>
                <a:spcPct val="120000"/>
              </a:lnSpc>
              <a:buClr>
                <a:srgbClr val="FF3300"/>
              </a:buClr>
              <a:buFont typeface="Wingdings" pitchFamily="2" charset="2"/>
              <a:buChar char="Ø"/>
            </a:pPr>
            <a:r>
              <a:rPr lang="it-IT" sz="2400" dirty="0" smtClean="0">
                <a:solidFill>
                  <a:schemeClr val="tx1">
                    <a:lumMod val="75000"/>
                    <a:lumOff val="25000"/>
                  </a:schemeClr>
                </a:solidFill>
                <a:latin typeface="Arial" charset="0"/>
              </a:rPr>
              <a:t> </a:t>
            </a:r>
            <a:r>
              <a:rPr lang="it-IT" sz="2400" dirty="0" smtClean="0">
                <a:solidFill>
                  <a:schemeClr val="accent2">
                    <a:lumMod val="50000"/>
                  </a:schemeClr>
                </a:solidFill>
                <a:latin typeface="Arial" charset="0"/>
              </a:rPr>
              <a:t>Sospetto di patologia maligna genitale</a:t>
            </a:r>
          </a:p>
          <a:p>
            <a:pPr algn="just" eaLnBrk="0" hangingPunct="0">
              <a:lnSpc>
                <a:spcPct val="120000"/>
              </a:lnSpc>
              <a:buClr>
                <a:srgbClr val="FF3300"/>
              </a:buClr>
              <a:buFont typeface="Wingdings" pitchFamily="2" charset="2"/>
              <a:buChar char="Ø"/>
            </a:pPr>
            <a:r>
              <a:rPr lang="it-IT" sz="2400" i="1" dirty="0" smtClean="0">
                <a:solidFill>
                  <a:schemeClr val="tx1">
                    <a:lumMod val="75000"/>
                    <a:lumOff val="25000"/>
                  </a:schemeClr>
                </a:solidFill>
                <a:latin typeface="Arial" charset="0"/>
              </a:rPr>
              <a:t> Sanguinamenti anomali non diagnosticati</a:t>
            </a:r>
          </a:p>
          <a:p>
            <a:pPr algn="just" eaLnBrk="0" hangingPunct="0">
              <a:lnSpc>
                <a:spcPct val="120000"/>
              </a:lnSpc>
              <a:buClr>
                <a:srgbClr val="FF3300"/>
              </a:buClr>
              <a:buFont typeface="Wingdings" pitchFamily="2" charset="2"/>
              <a:buChar char="Ø"/>
            </a:pPr>
            <a:r>
              <a:rPr lang="it-IT" sz="2400" dirty="0" smtClean="0">
                <a:solidFill>
                  <a:schemeClr val="tx1">
                    <a:lumMod val="75000"/>
                    <a:lumOff val="25000"/>
                  </a:schemeClr>
                </a:solidFill>
                <a:latin typeface="Arial" charset="0"/>
              </a:rPr>
              <a:t> </a:t>
            </a:r>
            <a:r>
              <a:rPr lang="it-IT" sz="2400" dirty="0" smtClean="0">
                <a:solidFill>
                  <a:srgbClr val="00B050"/>
                </a:solidFill>
                <a:latin typeface="Arial" charset="0"/>
              </a:rPr>
              <a:t>Malformazioni congenite uterine</a:t>
            </a:r>
          </a:p>
          <a:p>
            <a:pPr algn="just" eaLnBrk="0" hangingPunct="0">
              <a:lnSpc>
                <a:spcPct val="120000"/>
              </a:lnSpc>
              <a:buClr>
                <a:srgbClr val="FF3300"/>
              </a:buClr>
              <a:buFont typeface="Wingdings" pitchFamily="2" charset="2"/>
              <a:buChar char="Ø"/>
            </a:pPr>
            <a:r>
              <a:rPr lang="it-IT" sz="2400" i="1" dirty="0" smtClean="0">
                <a:solidFill>
                  <a:schemeClr val="accent2">
                    <a:lumMod val="50000"/>
                  </a:schemeClr>
                </a:solidFill>
                <a:latin typeface="Arial" charset="0"/>
              </a:rPr>
              <a:t> Fibromi uterini </a:t>
            </a:r>
          </a:p>
          <a:p>
            <a:pPr algn="just" eaLnBrk="0" hangingPunct="0">
              <a:lnSpc>
                <a:spcPct val="120000"/>
              </a:lnSpc>
              <a:buClr>
                <a:srgbClr val="FF3300"/>
              </a:buClr>
              <a:buFont typeface="Wingdings" pitchFamily="2" charset="2"/>
              <a:buChar char="Ø"/>
            </a:pPr>
            <a:r>
              <a:rPr lang="it-IT" sz="2400" dirty="0" smtClean="0">
                <a:solidFill>
                  <a:schemeClr val="tx1">
                    <a:lumMod val="75000"/>
                    <a:lumOff val="25000"/>
                  </a:schemeClr>
                </a:solidFill>
                <a:latin typeface="Arial" charset="0"/>
              </a:rPr>
              <a:t> </a:t>
            </a:r>
            <a:r>
              <a:rPr lang="it-IT" sz="2400" dirty="0" smtClean="0">
                <a:latin typeface="Arial" charset="0"/>
              </a:rPr>
              <a:t>Patologie epatiche acute o tumori epatici </a:t>
            </a:r>
          </a:p>
          <a:p>
            <a:pPr algn="just" eaLnBrk="0" hangingPunct="0">
              <a:lnSpc>
                <a:spcPct val="120000"/>
              </a:lnSpc>
              <a:buClr>
                <a:srgbClr val="FF3300"/>
              </a:buClr>
              <a:buFont typeface="Wingdings" pitchFamily="2" charset="2"/>
              <a:buChar char="Ø"/>
            </a:pPr>
            <a:r>
              <a:rPr lang="it-IT" sz="2400" dirty="0" smtClean="0">
                <a:solidFill>
                  <a:schemeClr val="tx1">
                    <a:lumMod val="75000"/>
                    <a:lumOff val="25000"/>
                  </a:schemeClr>
                </a:solidFill>
                <a:latin typeface="Arial" charset="0"/>
              </a:rPr>
              <a:t> </a:t>
            </a:r>
            <a:r>
              <a:rPr lang="it-IT" sz="2400" i="1" dirty="0" smtClean="0">
                <a:solidFill>
                  <a:srgbClr val="00B050"/>
                </a:solidFill>
                <a:latin typeface="Arial" charset="0"/>
              </a:rPr>
              <a:t>Patologia </a:t>
            </a:r>
            <a:r>
              <a:rPr lang="it-IT" sz="2400" i="1" dirty="0" err="1" smtClean="0">
                <a:solidFill>
                  <a:srgbClr val="00B050"/>
                </a:solidFill>
                <a:latin typeface="Arial" charset="0"/>
              </a:rPr>
              <a:t>tromboembolica</a:t>
            </a:r>
            <a:r>
              <a:rPr lang="it-IT" sz="2400" i="1" dirty="0" smtClean="0">
                <a:solidFill>
                  <a:srgbClr val="00B050"/>
                </a:solidFill>
                <a:latin typeface="Arial" charset="0"/>
              </a:rPr>
              <a:t> acuta o tromboflebiti</a:t>
            </a:r>
          </a:p>
          <a:p>
            <a:pPr>
              <a:buFont typeface="Wingdings" pitchFamily="2" charset="2"/>
              <a:buChar char="Ø"/>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188640"/>
            <a:ext cx="8153400" cy="990600"/>
          </a:xfrm>
          <a:solidFill>
            <a:srgbClr val="002060"/>
          </a:solidFill>
        </p:spPr>
        <p:txBody>
          <a:bodyPr>
            <a:noAutofit/>
          </a:bodyPr>
          <a:lstStyle/>
          <a:p>
            <a:r>
              <a:rPr lang="it-IT" sz="2800" b="1" dirty="0" smtClean="0">
                <a:solidFill>
                  <a:srgbClr val="C00000"/>
                </a:solidFill>
              </a:rPr>
              <a:t>Fattori che influenzano l’accettabilità </a:t>
            </a:r>
            <a:br>
              <a:rPr lang="it-IT" sz="2800" b="1" dirty="0" smtClean="0">
                <a:solidFill>
                  <a:srgbClr val="C00000"/>
                </a:solidFill>
              </a:rPr>
            </a:br>
            <a:r>
              <a:rPr lang="it-IT" sz="2800" b="1" dirty="0" smtClean="0">
                <a:solidFill>
                  <a:srgbClr val="C00000"/>
                </a:solidFill>
              </a:rPr>
              <a:t>			e la continuazione del metodo – 1.</a:t>
            </a:r>
            <a:endParaRPr lang="it-IT" sz="2800" b="1" dirty="0">
              <a:solidFill>
                <a:srgbClr val="C00000"/>
              </a:solidFill>
            </a:endParaRPr>
          </a:p>
        </p:txBody>
      </p:sp>
      <p:sp>
        <p:nvSpPr>
          <p:cNvPr id="3" name="Segnaposto contenuto 2"/>
          <p:cNvSpPr>
            <a:spLocks noGrp="1"/>
          </p:cNvSpPr>
          <p:nvPr>
            <p:ph sz="quarter" idx="1"/>
          </p:nvPr>
        </p:nvSpPr>
        <p:spPr/>
        <p:txBody>
          <a:bodyPr>
            <a:normAutofit fontScale="85000" lnSpcReduction="20000"/>
          </a:bodyPr>
          <a:lstStyle/>
          <a:p>
            <a:r>
              <a:rPr lang="it-IT" sz="2800" dirty="0" smtClean="0"/>
              <a:t>Popolazioni che sono già abituate all’uso di questo metodo</a:t>
            </a:r>
          </a:p>
          <a:p>
            <a:r>
              <a:rPr lang="it-IT" sz="2800" dirty="0" smtClean="0"/>
              <a:t>Disponibilità e costo del metodo (l’alto costo iniziale può scoraggiare le donne all’uso o spingerle ad acquistare IUD nei paesi di origine che hanno un costo minore)</a:t>
            </a:r>
          </a:p>
          <a:p>
            <a:r>
              <a:rPr lang="it-IT" sz="2800" dirty="0" smtClean="0"/>
              <a:t>Effetti collaterali e rischi (dolore e sanguinamento)</a:t>
            </a:r>
          </a:p>
          <a:p>
            <a:r>
              <a:rPr lang="it-IT" sz="2800" dirty="0" smtClean="0"/>
              <a:t>Efficacia del metodo e la sua facilità d’uso</a:t>
            </a:r>
          </a:p>
          <a:p>
            <a:r>
              <a:rPr lang="it-IT" sz="2800" dirty="0" smtClean="0"/>
              <a:t>Esperienza personale e delle altre donne</a:t>
            </a:r>
          </a:p>
          <a:p>
            <a:r>
              <a:rPr lang="it-IT" sz="2800" dirty="0" smtClean="0"/>
              <a:t>Influenze culturali e religiose, scelte morali o resistenze legate a dinamiche emotive più personali e profonde, creano un ambiente più o meno favorevole per l’uso IUD </a:t>
            </a:r>
            <a:r>
              <a:rPr lang="it-IT" sz="2100" dirty="0" smtClean="0"/>
              <a:t>(</a:t>
            </a:r>
            <a:r>
              <a:rPr lang="it-IT" sz="2100" dirty="0" err="1" smtClean="0"/>
              <a:t>Sullivan</a:t>
            </a:r>
            <a:r>
              <a:rPr lang="it-IT" sz="2100" dirty="0" smtClean="0"/>
              <a:t> </a:t>
            </a:r>
            <a:r>
              <a:rPr lang="it-IT" sz="2100" dirty="0" err="1" smtClean="0"/>
              <a:t>et</a:t>
            </a:r>
            <a:r>
              <a:rPr lang="it-IT" sz="2100" dirty="0" smtClean="0"/>
              <a:t> al., 2006)</a:t>
            </a:r>
            <a:endParaRPr lang="it-IT" sz="2800" dirty="0" smtClean="0"/>
          </a:p>
          <a:p>
            <a:r>
              <a:rPr lang="it-IT" sz="2800" dirty="0" smtClean="0"/>
              <a:t>Il rifiuto della spirale vista come corpo estraneo sono spesso frutto delle somatizzazioni</a:t>
            </a:r>
            <a:endParaRPr lang="it-IT" dirty="0" smtClean="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2060"/>
          </a:solidFill>
        </p:spPr>
        <p:txBody>
          <a:bodyPr>
            <a:noAutofit/>
          </a:bodyPr>
          <a:lstStyle/>
          <a:p>
            <a:r>
              <a:rPr lang="it-IT" sz="2400" dirty="0" smtClean="0"/>
              <a:t> </a:t>
            </a:r>
            <a:r>
              <a:rPr lang="it-IT" sz="2800" b="1" dirty="0" smtClean="0">
                <a:solidFill>
                  <a:srgbClr val="C00000"/>
                </a:solidFill>
              </a:rPr>
              <a:t>Fattori che influenzano l’accettabilità </a:t>
            </a:r>
            <a:br>
              <a:rPr lang="it-IT" sz="2800" b="1" dirty="0" smtClean="0">
                <a:solidFill>
                  <a:srgbClr val="C00000"/>
                </a:solidFill>
              </a:rPr>
            </a:br>
            <a:r>
              <a:rPr lang="it-IT" sz="2800" b="1" dirty="0" smtClean="0">
                <a:solidFill>
                  <a:srgbClr val="C00000"/>
                </a:solidFill>
              </a:rPr>
              <a:t>			e la continuazione del metodo – 2 .</a:t>
            </a:r>
            <a:endParaRPr lang="it-IT" sz="2800" dirty="0"/>
          </a:p>
        </p:txBody>
      </p:sp>
      <p:sp>
        <p:nvSpPr>
          <p:cNvPr id="3" name="Segnaposto contenuto 2"/>
          <p:cNvSpPr>
            <a:spLocks noGrp="1"/>
          </p:cNvSpPr>
          <p:nvPr>
            <p:ph sz="quarter" idx="1"/>
          </p:nvPr>
        </p:nvSpPr>
        <p:spPr>
          <a:xfrm>
            <a:off x="428596" y="1600200"/>
            <a:ext cx="4643470" cy="4972072"/>
          </a:xfrm>
        </p:spPr>
        <p:txBody>
          <a:bodyPr>
            <a:normAutofit fontScale="92500" lnSpcReduction="10000"/>
          </a:bodyPr>
          <a:lstStyle/>
          <a:p>
            <a:pPr>
              <a:buNone/>
            </a:pPr>
            <a:r>
              <a:rPr lang="it-IT" sz="2400" dirty="0" smtClean="0"/>
              <a:t>Motivi di bassa accettabilità in Inghilterra sono stati riassunti in una ricerca attraverso un’intervista semi-strutturata somministrata a donne che non avevano mai usato lo IUD.</a:t>
            </a:r>
          </a:p>
          <a:p>
            <a:pPr>
              <a:buNone/>
            </a:pPr>
            <a:endParaRPr lang="it-IT" sz="800" dirty="0" smtClean="0"/>
          </a:p>
          <a:p>
            <a:pPr>
              <a:buNone/>
            </a:pPr>
            <a:r>
              <a:rPr lang="it-IT" sz="2400" b="1" dirty="0" smtClean="0">
                <a:solidFill>
                  <a:srgbClr val="00B050"/>
                </a:solidFill>
              </a:rPr>
              <a:t>I principali motivi per respingere il metodo sono la mancanza di informazioni,</a:t>
            </a:r>
            <a:r>
              <a:rPr lang="it-IT" sz="2400" dirty="0" smtClean="0"/>
              <a:t> influenze da parte di amici che hanno portato effetti collaterali, rischio di infezione, ansie per l’inserimento (durante la mestruazione) e la mancanza del controllo personale sul metodo (</a:t>
            </a:r>
            <a:r>
              <a:rPr lang="it-IT" sz="2400" dirty="0" err="1" smtClean="0"/>
              <a:t>Asker</a:t>
            </a:r>
            <a:r>
              <a:rPr lang="it-IT" sz="2400" dirty="0" smtClean="0"/>
              <a:t> </a:t>
            </a:r>
            <a:r>
              <a:rPr lang="it-IT" sz="2400" dirty="0" err="1" smtClean="0"/>
              <a:t>et</a:t>
            </a:r>
            <a:r>
              <a:rPr lang="it-IT" sz="2400" dirty="0" smtClean="0"/>
              <a:t> al., 2006).</a:t>
            </a:r>
          </a:p>
        </p:txBody>
      </p:sp>
      <p:pic>
        <p:nvPicPr>
          <p:cNvPr id="5" name="Picture 2" descr="IUD_ppt_graphic_19"/>
          <p:cNvPicPr>
            <a:picLocks noChangeAspect="1" noChangeArrowheads="1"/>
          </p:cNvPicPr>
          <p:nvPr/>
        </p:nvPicPr>
        <p:blipFill>
          <a:blip r:embed="rId2"/>
          <a:srcRect l="49138" t="20015"/>
          <a:stretch>
            <a:fillRect/>
          </a:stretch>
        </p:blipFill>
        <p:spPr bwMode="auto">
          <a:xfrm>
            <a:off x="5214942" y="1785926"/>
            <a:ext cx="3929058" cy="4643470"/>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normAutofit fontScale="85000" lnSpcReduction="20000"/>
          </a:bodyPr>
          <a:lstStyle/>
          <a:p>
            <a:fld id="{A9DE0396-6ED9-44F3-AFF3-AD33A5B58FF6}" type="slidenum">
              <a:rPr lang="it-IT" smtClean="0"/>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8153400" cy="990600"/>
          </a:xfrm>
          <a:solidFill>
            <a:srgbClr val="66FF33"/>
          </a:solidFill>
        </p:spPr>
        <p:txBody>
          <a:bodyPr>
            <a:noAutofit/>
          </a:bodyPr>
          <a:lstStyle/>
          <a:p>
            <a:r>
              <a:rPr lang="it-IT" sz="2400" b="1" dirty="0" err="1" smtClean="0">
                <a:solidFill>
                  <a:srgbClr val="FF0000"/>
                </a:solidFill>
                <a:latin typeface="Arial Black" pitchFamily="34" charset="0"/>
              </a:rPr>
              <a:t>Perche’</a:t>
            </a:r>
            <a:r>
              <a:rPr lang="it-IT" sz="2400" b="1" dirty="0" smtClean="0">
                <a:solidFill>
                  <a:srgbClr val="FF0000"/>
                </a:solidFill>
                <a:latin typeface="Arial Black" pitchFamily="34" charset="0"/>
              </a:rPr>
              <a:t> e quante donne lo preferiscono?</a:t>
            </a:r>
            <a:endParaRPr lang="it-IT" sz="2400" b="1" dirty="0">
              <a:solidFill>
                <a:srgbClr val="FF0000"/>
              </a:solidFill>
            </a:endParaRPr>
          </a:p>
        </p:txBody>
      </p:sp>
      <p:sp>
        <p:nvSpPr>
          <p:cNvPr id="3" name="Segnaposto contenuto 2"/>
          <p:cNvSpPr>
            <a:spLocks noGrp="1"/>
          </p:cNvSpPr>
          <p:nvPr>
            <p:ph sz="quarter" idx="1"/>
          </p:nvPr>
        </p:nvSpPr>
        <p:spPr>
          <a:xfrm>
            <a:off x="612648" y="1600200"/>
            <a:ext cx="8153400" cy="3114684"/>
          </a:xfrm>
        </p:spPr>
        <p:txBody>
          <a:bodyPr/>
          <a:lstStyle/>
          <a:p>
            <a:pPr>
              <a:buNone/>
            </a:pPr>
            <a:r>
              <a:rPr lang="it-IT" sz="2800" dirty="0" smtClean="0"/>
              <a:t>Lo IUD è un metodo contraccettivo di lunga durata molto comune tra le donne migranti nel nostro paese.</a:t>
            </a:r>
          </a:p>
          <a:p>
            <a:pPr>
              <a:buNone/>
            </a:pPr>
            <a:endParaRPr lang="it-IT" sz="800" dirty="0" smtClean="0"/>
          </a:p>
          <a:p>
            <a:pPr>
              <a:buNone/>
            </a:pPr>
            <a:r>
              <a:rPr lang="it-IT" sz="2800" dirty="0" smtClean="0">
                <a:solidFill>
                  <a:srgbClr val="003399"/>
                </a:solidFill>
              </a:rPr>
              <a:t>In un ricerca ad hoc, hanno dichiarato di conoscerlo in circa il 50%</a:t>
            </a:r>
            <a:r>
              <a:rPr lang="it-IT" sz="3200" dirty="0" smtClean="0"/>
              <a:t> </a:t>
            </a:r>
            <a:r>
              <a:rPr lang="it-IT" sz="2000" dirty="0" smtClean="0"/>
              <a:t>(A. Spinelli, E. Forcella, S. Di Rollo, ME. </a:t>
            </a:r>
            <a:r>
              <a:rPr lang="it-IT" sz="2000" dirty="0" err="1" smtClean="0"/>
              <a:t>Grandolfo</a:t>
            </a:r>
            <a:r>
              <a:rPr lang="it-IT" sz="2000" dirty="0" smtClean="0"/>
              <a:t> – </a:t>
            </a:r>
            <a:r>
              <a:rPr lang="it-IT" sz="2000" dirty="0" err="1" smtClean="0"/>
              <a:t>I.V.G.</a:t>
            </a:r>
            <a:r>
              <a:rPr lang="it-IT" sz="2000" dirty="0" smtClean="0"/>
              <a:t> tra le donne straniere in Italia -Rapporto ISTISAN 17/2006).</a:t>
            </a:r>
          </a:p>
          <a:p>
            <a:pPr>
              <a:buNone/>
            </a:pPr>
            <a:endParaRPr lang="it-IT" sz="1800" dirty="0" smtClean="0"/>
          </a:p>
          <a:p>
            <a:pPr>
              <a:buNone/>
            </a:pPr>
            <a:endParaRPr lang="it-IT" sz="1800" dirty="0" smtClean="0"/>
          </a:p>
          <a:p>
            <a:pPr>
              <a:buNone/>
            </a:pPr>
            <a:endParaRPr lang="it-IT" sz="1800" dirty="0" smtClean="0"/>
          </a:p>
          <a:p>
            <a:pPr>
              <a:buNone/>
            </a:pPr>
            <a:endParaRPr lang="it-IT" sz="2400" dirty="0"/>
          </a:p>
        </p:txBody>
      </p:sp>
      <p:pic>
        <p:nvPicPr>
          <p:cNvPr id="4" name="Picture 2" descr="IUD_ppt_graphic_03"/>
          <p:cNvPicPr>
            <a:picLocks noChangeAspect="1" noChangeArrowheads="1"/>
          </p:cNvPicPr>
          <p:nvPr/>
        </p:nvPicPr>
        <p:blipFill>
          <a:blip r:embed="rId2"/>
          <a:srcRect l="47671" t="29630"/>
          <a:stretch>
            <a:fillRect/>
          </a:stretch>
        </p:blipFill>
        <p:spPr bwMode="auto">
          <a:xfrm>
            <a:off x="6072198" y="4071942"/>
            <a:ext cx="3071802" cy="2571768"/>
          </a:xfrm>
          <a:prstGeom prst="rect">
            <a:avLst/>
          </a:prstGeom>
          <a:noFill/>
          <a:ln>
            <a:noFill/>
          </a:ln>
        </p:spPr>
      </p:pic>
      <p:sp>
        <p:nvSpPr>
          <p:cNvPr id="5" name="Segnaposto numero diapositiva 4"/>
          <p:cNvSpPr>
            <a:spLocks noGrp="1"/>
          </p:cNvSpPr>
          <p:nvPr>
            <p:ph type="sldNum" sz="quarter" idx="12"/>
          </p:nvPr>
        </p:nvSpPr>
        <p:spPr/>
        <p:txBody>
          <a:bodyPr>
            <a:normAutofit fontScale="85000" lnSpcReduction="20000"/>
          </a:bodyPr>
          <a:lstStyle/>
          <a:p>
            <a:fld id="{A9DE0396-6ED9-44F3-AFF3-AD33A5B58FF6}" type="slidenum">
              <a:rPr lang="it-IT" smtClean="0"/>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66FF33"/>
          </a:solidFill>
        </p:spPr>
        <p:txBody>
          <a:bodyPr>
            <a:normAutofit fontScale="90000"/>
          </a:bodyPr>
          <a:lstStyle/>
          <a:p>
            <a:r>
              <a:rPr lang="it-IT" dirty="0" smtClean="0"/>
              <a:t> </a:t>
            </a:r>
            <a:r>
              <a:rPr lang="it-IT" sz="2200" b="1" dirty="0" err="1" smtClean="0">
                <a:latin typeface="Arial Black" pitchFamily="34" charset="0"/>
              </a:rPr>
              <a:t>Perche’</a:t>
            </a:r>
            <a:r>
              <a:rPr lang="it-IT" sz="2200" b="1" dirty="0" smtClean="0">
                <a:latin typeface="Arial Black" pitchFamily="34" charset="0"/>
              </a:rPr>
              <a:t> e quante donne lo preferiscono?</a:t>
            </a:r>
            <a:br>
              <a:rPr lang="it-IT" sz="2200" b="1" dirty="0" smtClean="0">
                <a:latin typeface="Arial Black" pitchFamily="34" charset="0"/>
              </a:rPr>
            </a:br>
            <a:r>
              <a:rPr lang="it-IT" sz="2700" b="1" dirty="0" smtClean="0">
                <a:solidFill>
                  <a:srgbClr val="C00000"/>
                </a:solidFill>
                <a:latin typeface="Arial Black" pitchFamily="34" charset="0"/>
              </a:rPr>
              <a:t>Le donne musulmane – 1.</a:t>
            </a:r>
            <a:endParaRPr lang="it-IT" dirty="0">
              <a:solidFill>
                <a:srgbClr val="C00000"/>
              </a:solidFill>
            </a:endParaRPr>
          </a:p>
        </p:txBody>
      </p:sp>
      <p:sp>
        <p:nvSpPr>
          <p:cNvPr id="3" name="Segnaposto contenuto 2"/>
          <p:cNvSpPr>
            <a:spLocks noGrp="1"/>
          </p:cNvSpPr>
          <p:nvPr>
            <p:ph sz="quarter" idx="1"/>
          </p:nvPr>
        </p:nvSpPr>
        <p:spPr/>
        <p:txBody>
          <a:bodyPr>
            <a:normAutofit lnSpcReduction="10000"/>
          </a:bodyPr>
          <a:lstStyle/>
          <a:p>
            <a:pPr>
              <a:buNone/>
            </a:pPr>
            <a:r>
              <a:rPr lang="it-IT" sz="2400" dirty="0" smtClean="0">
                <a:solidFill>
                  <a:srgbClr val="7030A0"/>
                </a:solidFill>
              </a:rPr>
              <a:t>Alcune donne, in particolare </a:t>
            </a:r>
            <a:r>
              <a:rPr lang="it-IT" sz="2400" dirty="0" smtClean="0">
                <a:solidFill>
                  <a:srgbClr val="467D33"/>
                </a:solidFill>
              </a:rPr>
              <a:t>le donne musulmane </a:t>
            </a:r>
            <a:r>
              <a:rPr lang="it-IT" sz="2400" dirty="0" smtClean="0">
                <a:solidFill>
                  <a:srgbClr val="7030A0"/>
                </a:solidFill>
              </a:rPr>
              <a:t>lo </a:t>
            </a:r>
            <a:r>
              <a:rPr lang="it-IT" sz="2400" dirty="0" err="1" smtClean="0">
                <a:solidFill>
                  <a:srgbClr val="7030A0"/>
                </a:solidFill>
              </a:rPr>
              <a:t>spotting</a:t>
            </a:r>
            <a:r>
              <a:rPr lang="it-IT" sz="2400" dirty="0" smtClean="0">
                <a:solidFill>
                  <a:srgbClr val="7030A0"/>
                </a:solidFill>
              </a:rPr>
              <a:t> intermestruale che spesso si verifica con lo IUD, </a:t>
            </a:r>
            <a:r>
              <a:rPr lang="it-IT" sz="2400" dirty="0" smtClean="0">
                <a:solidFill>
                  <a:srgbClr val="FF0000"/>
                </a:solidFill>
              </a:rPr>
              <a:t>può essere un ostacolo all’utilizzo del metodo (motivi religiosi e culturali) </a:t>
            </a:r>
            <a:r>
              <a:rPr lang="it-IT" sz="2400" dirty="0" smtClean="0">
                <a:solidFill>
                  <a:schemeClr val="accent1">
                    <a:lumMod val="50000"/>
                  </a:schemeClr>
                </a:solidFill>
              </a:rPr>
              <a:t>se non adeguatamente informate.</a:t>
            </a:r>
          </a:p>
          <a:p>
            <a:pPr>
              <a:buNone/>
            </a:pPr>
            <a:r>
              <a:rPr lang="it-IT" sz="2400" dirty="0" smtClean="0">
                <a:solidFill>
                  <a:srgbClr val="7030A0"/>
                </a:solidFill>
              </a:rPr>
              <a:t>Per molte donne l’utilizzo è subordinato al permesso del marito</a:t>
            </a:r>
            <a:r>
              <a:rPr lang="it-IT" sz="2400" dirty="0" smtClean="0"/>
              <a:t>, come nel caso di </a:t>
            </a:r>
            <a:r>
              <a:rPr lang="it-IT" sz="2400" dirty="0" err="1" smtClean="0"/>
              <a:t>Kadija</a:t>
            </a:r>
            <a:r>
              <a:rPr lang="it-IT" sz="2400" dirty="0" smtClean="0"/>
              <a:t>, una bella donna marocchina, minuta, che vive in Italia da quattro anni con cinque figli e il marito che lavora come operaio in una fabbrica da dieci anni. </a:t>
            </a:r>
          </a:p>
          <a:p>
            <a:pPr>
              <a:buNone/>
            </a:pPr>
            <a:r>
              <a:rPr lang="it-IT" sz="2400" dirty="0" err="1" smtClean="0"/>
              <a:t>Kadija</a:t>
            </a:r>
            <a:r>
              <a:rPr lang="it-IT" sz="2400" dirty="0" smtClean="0"/>
              <a:t> si è fatta inserire lo IUD presso il Consultorio familiare dopo la nascita del quinto figlio, su richiesta del marito.</a:t>
            </a:r>
          </a:p>
          <a:p>
            <a:pPr>
              <a:buNone/>
            </a:pPr>
            <a:r>
              <a:rPr lang="it-IT" sz="2400" dirty="0" smtClean="0"/>
              <a:t>Lo IUD però le crea molti problemi, dolori, mestruazioni abbondanti, ….</a:t>
            </a:r>
          </a:p>
          <a:p>
            <a:pPr>
              <a:buNone/>
            </a:pPr>
            <a:endParaRPr lang="it-IT" sz="2400" dirty="0" smtClean="0"/>
          </a:p>
          <a:p>
            <a:pPr>
              <a:buNone/>
            </a:pPr>
            <a:endParaRPr lang="it-IT" sz="2400"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66FF33"/>
          </a:solidFill>
        </p:spPr>
        <p:txBody>
          <a:bodyPr>
            <a:normAutofit fontScale="90000"/>
          </a:bodyPr>
          <a:lstStyle/>
          <a:p>
            <a:r>
              <a:rPr lang="it-IT" dirty="0" smtClean="0"/>
              <a:t>  </a:t>
            </a:r>
            <a:r>
              <a:rPr lang="it-IT" sz="2200" b="1" dirty="0" err="1" smtClean="0">
                <a:latin typeface="Arial Black" pitchFamily="34" charset="0"/>
              </a:rPr>
              <a:t>Perche’</a:t>
            </a:r>
            <a:r>
              <a:rPr lang="it-IT" sz="2200" b="1" dirty="0" smtClean="0">
                <a:latin typeface="Arial Black" pitchFamily="34" charset="0"/>
              </a:rPr>
              <a:t> e quante donne lo preferiscono?</a:t>
            </a:r>
            <a:br>
              <a:rPr lang="it-IT" sz="2200" b="1" dirty="0" smtClean="0">
                <a:latin typeface="Arial Black" pitchFamily="34" charset="0"/>
              </a:rPr>
            </a:br>
            <a:r>
              <a:rPr lang="it-IT" sz="2700" b="1" dirty="0" smtClean="0">
                <a:solidFill>
                  <a:srgbClr val="C00000"/>
                </a:solidFill>
                <a:latin typeface="Arial Black" pitchFamily="34" charset="0"/>
              </a:rPr>
              <a:t>Le donne musulmane – 2.</a:t>
            </a:r>
            <a:endParaRPr lang="it-IT" dirty="0"/>
          </a:p>
        </p:txBody>
      </p:sp>
      <p:sp>
        <p:nvSpPr>
          <p:cNvPr id="3" name="Segnaposto contenuto 2"/>
          <p:cNvSpPr>
            <a:spLocks noGrp="1"/>
          </p:cNvSpPr>
          <p:nvPr>
            <p:ph sz="quarter" idx="1"/>
          </p:nvPr>
        </p:nvSpPr>
        <p:spPr>
          <a:xfrm>
            <a:off x="3500430" y="1714488"/>
            <a:ext cx="5286412" cy="4381512"/>
          </a:xfrm>
        </p:spPr>
        <p:txBody>
          <a:bodyPr>
            <a:noAutofit/>
          </a:bodyPr>
          <a:lstStyle/>
          <a:p>
            <a:pPr>
              <a:buNone/>
            </a:pPr>
            <a:r>
              <a:rPr lang="it-IT" sz="2200" dirty="0" smtClean="0">
                <a:solidFill>
                  <a:schemeClr val="accent1">
                    <a:lumMod val="50000"/>
                  </a:schemeClr>
                </a:solidFill>
              </a:rPr>
              <a:t>Essa si reca in Consultorio più volte per farsi controllare ma la ginecologa non trova niente di patologico alla visita.</a:t>
            </a:r>
          </a:p>
          <a:p>
            <a:pPr>
              <a:buNone/>
            </a:pPr>
            <a:endParaRPr lang="it-IT" sz="1050" dirty="0" smtClean="0"/>
          </a:p>
          <a:p>
            <a:pPr>
              <a:buNone/>
            </a:pPr>
            <a:r>
              <a:rPr lang="it-IT" sz="2200" dirty="0" smtClean="0"/>
              <a:t>All’ennesimo controllo negativo la ginecologa cerca di approfondire il discorso con l’aiuto della mediatrice e capisce che il consenso dell’applicazione dello IUD è stato ottenuto dal marito un po’ forzatamente e che quest’ultimo in realtà vorrebbe un altro figlio.</a:t>
            </a:r>
          </a:p>
          <a:p>
            <a:pPr>
              <a:buNone/>
            </a:pPr>
            <a:endParaRPr lang="it-IT" sz="2000" dirty="0" smtClean="0"/>
          </a:p>
        </p:txBody>
      </p:sp>
      <p:pic>
        <p:nvPicPr>
          <p:cNvPr id="4" name="Picture 2" descr="IUD_ppt_graphic_20"/>
          <p:cNvPicPr>
            <a:picLocks noChangeAspect="1" noChangeArrowheads="1"/>
          </p:cNvPicPr>
          <p:nvPr/>
        </p:nvPicPr>
        <p:blipFill>
          <a:blip r:embed="rId2"/>
          <a:srcRect l="45000" t="31221"/>
          <a:stretch>
            <a:fillRect/>
          </a:stretch>
        </p:blipFill>
        <p:spPr bwMode="auto">
          <a:xfrm>
            <a:off x="0" y="1857364"/>
            <a:ext cx="3071802" cy="2428892"/>
          </a:xfrm>
          <a:prstGeom prst="rect">
            <a:avLst/>
          </a:prstGeom>
          <a:noFill/>
          <a:ln w="9525">
            <a:noFill/>
            <a:miter lim="800000"/>
            <a:headEnd/>
            <a:tailEnd/>
          </a:ln>
        </p:spPr>
      </p:pic>
      <p:sp>
        <p:nvSpPr>
          <p:cNvPr id="5" name="Rettangolo 4"/>
          <p:cNvSpPr/>
          <p:nvPr/>
        </p:nvSpPr>
        <p:spPr>
          <a:xfrm>
            <a:off x="142844" y="5643578"/>
            <a:ext cx="7572428" cy="769441"/>
          </a:xfrm>
          <a:prstGeom prst="rect">
            <a:avLst/>
          </a:prstGeom>
        </p:spPr>
        <p:txBody>
          <a:bodyPr wrap="square">
            <a:spAutoFit/>
          </a:bodyPr>
          <a:lstStyle/>
          <a:p>
            <a:pPr algn="ctr">
              <a:buNone/>
            </a:pPr>
            <a:r>
              <a:rPr lang="it-IT" sz="2200" dirty="0" smtClean="0">
                <a:solidFill>
                  <a:srgbClr val="C00000"/>
                </a:solidFill>
              </a:rPr>
              <a:t>Dopo qualche mese la donna decide di farsi togliere lo IUD e rimane gravida di due gemelli.</a:t>
            </a:r>
            <a:endParaRPr lang="it-IT" sz="2200" dirty="0">
              <a:solidFill>
                <a:srgbClr val="C00000"/>
              </a:solidFill>
            </a:endParaRPr>
          </a:p>
        </p:txBody>
      </p:sp>
      <p:sp>
        <p:nvSpPr>
          <p:cNvPr id="6" name="Segnaposto numero diapositiva 5"/>
          <p:cNvSpPr>
            <a:spLocks noGrp="1"/>
          </p:cNvSpPr>
          <p:nvPr>
            <p:ph type="sldNum" sz="quarter" idx="12"/>
          </p:nvPr>
        </p:nvSpPr>
        <p:spPr/>
        <p:txBody>
          <a:bodyPr>
            <a:normAutofit fontScale="85000" lnSpcReduction="20000"/>
          </a:bodyPr>
          <a:lstStyle/>
          <a:p>
            <a:fld id="{A9DE0396-6ED9-44F3-AFF3-AD33A5B58FF6}" type="slidenum">
              <a:rPr lang="it-IT" smtClean="0"/>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a:bodyPr>
          <a:lstStyle/>
          <a:p>
            <a:r>
              <a:rPr lang="it-IT" sz="3600" b="1" i="1" dirty="0" smtClean="0">
                <a:solidFill>
                  <a:srgbClr val="FF0000"/>
                </a:solidFill>
              </a:rPr>
              <a:t>Gli IUD cinesi</a:t>
            </a:r>
            <a:r>
              <a:rPr lang="it-IT" sz="4000" i="1" dirty="0" smtClean="0">
                <a:solidFill>
                  <a:srgbClr val="FF0000"/>
                </a:solidFill>
              </a:rPr>
              <a:t>.</a:t>
            </a:r>
            <a:endParaRPr lang="it-IT" sz="4000" i="1" dirty="0">
              <a:solidFill>
                <a:srgbClr val="FF0000"/>
              </a:solidFill>
            </a:endParaRPr>
          </a:p>
        </p:txBody>
      </p:sp>
      <p:sp>
        <p:nvSpPr>
          <p:cNvPr id="3" name="Segnaposto contenuto 2"/>
          <p:cNvSpPr>
            <a:spLocks noGrp="1"/>
          </p:cNvSpPr>
          <p:nvPr>
            <p:ph sz="quarter" idx="1"/>
          </p:nvPr>
        </p:nvSpPr>
        <p:spPr>
          <a:xfrm>
            <a:off x="612648" y="1428736"/>
            <a:ext cx="6102492" cy="4667264"/>
          </a:xfrm>
        </p:spPr>
        <p:txBody>
          <a:bodyPr>
            <a:noAutofit/>
          </a:bodyPr>
          <a:lstStyle/>
          <a:p>
            <a:pPr>
              <a:buNone/>
            </a:pPr>
            <a:r>
              <a:rPr lang="it-IT" sz="2000" dirty="0" smtClean="0"/>
              <a:t>Sono molto frequenti i casi di donne cinesi, portatrici di IUD ad anello in uso in Cina, che per diversi motivi chiedono l’estrazione o la sostituzione dello IUD nel nostro paese a causa di dolori addominali, perdite ematiche irregolari, infezioni pelviche o principalmente per un desiderio di gravidanza.</a:t>
            </a:r>
          </a:p>
          <a:p>
            <a:pPr>
              <a:buNone/>
            </a:pPr>
            <a:endParaRPr lang="it-IT" sz="800" dirty="0" smtClean="0"/>
          </a:p>
          <a:p>
            <a:pPr>
              <a:buNone/>
            </a:pPr>
            <a:r>
              <a:rPr lang="it-IT" sz="2000" dirty="0" smtClean="0"/>
              <a:t>Gli IUD cinesi, di svariate forme e misure, sono spesso privi di filo di “</a:t>
            </a:r>
            <a:r>
              <a:rPr lang="it-IT" sz="2000" dirty="0" err="1" smtClean="0"/>
              <a:t>repere</a:t>
            </a:r>
            <a:r>
              <a:rPr lang="it-IT" sz="2000" dirty="0" smtClean="0"/>
              <a:t>” che può renderne difficoltosa la rimozione ambulatoriale: è quindi molto frequente di fronte a questa situazione dover prescrivere alle donne il ricorso ad una isteroscopia in </a:t>
            </a:r>
            <a:r>
              <a:rPr lang="it-IT" sz="2000" dirty="0" err="1" smtClean="0"/>
              <a:t>day-hospital</a:t>
            </a:r>
            <a:r>
              <a:rPr lang="it-IT" sz="2000" dirty="0" smtClean="0"/>
              <a:t>.</a:t>
            </a:r>
          </a:p>
          <a:p>
            <a:pPr>
              <a:buNone/>
            </a:pPr>
            <a:endParaRPr lang="it-IT" sz="800" dirty="0" smtClean="0"/>
          </a:p>
          <a:p>
            <a:pPr>
              <a:buNone/>
            </a:pPr>
            <a:r>
              <a:rPr lang="it-IT" sz="2000" dirty="0" smtClean="0"/>
              <a:t>Solo con l’utilizzo di uno strumento adeguato, simile ad una pinza da biopsia </a:t>
            </a:r>
            <a:r>
              <a:rPr lang="it-IT" sz="2000" dirty="0" err="1" smtClean="0"/>
              <a:t>endometriale</a:t>
            </a:r>
            <a:r>
              <a:rPr lang="it-IT" sz="2000" dirty="0" smtClean="0"/>
              <a:t>, sotto guida ecografica, è possibile la rimozione dello IUD cinese in ambulatorio.</a:t>
            </a:r>
            <a:endParaRPr lang="it-IT" sz="2000" dirty="0"/>
          </a:p>
        </p:txBody>
      </p:sp>
      <p:pic>
        <p:nvPicPr>
          <p:cNvPr id="2050" name="Picture 2"/>
          <p:cNvPicPr>
            <a:picLocks noChangeAspect="1" noChangeArrowheads="1"/>
          </p:cNvPicPr>
          <p:nvPr/>
        </p:nvPicPr>
        <p:blipFill>
          <a:blip r:embed="rId2"/>
          <a:srcRect/>
          <a:stretch>
            <a:fillRect/>
          </a:stretch>
        </p:blipFill>
        <p:spPr bwMode="auto">
          <a:xfrm>
            <a:off x="7143768" y="1643050"/>
            <a:ext cx="1809750" cy="1905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143768" y="3857628"/>
            <a:ext cx="1762125" cy="1905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5429256" y="357166"/>
            <a:ext cx="2762251" cy="714380"/>
          </a:xfrm>
          <a:prstGeom prst="rect">
            <a:avLst/>
          </a:prstGeom>
          <a:noFill/>
          <a:ln w="9525">
            <a:noFill/>
            <a:miter lim="800000"/>
            <a:headEnd/>
            <a:tailEnd/>
          </a:ln>
          <a:effectLst/>
        </p:spPr>
      </p:pic>
      <p:sp>
        <p:nvSpPr>
          <p:cNvPr id="7" name="Segnaposto numero diapositiva 6"/>
          <p:cNvSpPr>
            <a:spLocks noGrp="1"/>
          </p:cNvSpPr>
          <p:nvPr>
            <p:ph type="sldNum" sz="quarter" idx="12"/>
          </p:nvPr>
        </p:nvSpPr>
        <p:spPr/>
        <p:txBody>
          <a:bodyPr>
            <a:normAutofit fontScale="85000" lnSpcReduction="20000"/>
          </a:bodyPr>
          <a:lstStyle/>
          <a:p>
            <a:fld id="{A9DE0396-6ED9-44F3-AFF3-AD33A5B58FF6}" type="slidenum">
              <a:rPr lang="it-IT" smtClean="0"/>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i="1" dirty="0" smtClean="0">
                <a:solidFill>
                  <a:srgbClr val="FF0000"/>
                </a:solidFill>
              </a:rPr>
              <a:t>Nei Paesi dell’Est Europa.</a:t>
            </a:r>
            <a:endParaRPr lang="it-IT" sz="3600" b="1" i="1" dirty="0">
              <a:solidFill>
                <a:srgbClr val="FF0000"/>
              </a:solidFill>
            </a:endParaRPr>
          </a:p>
        </p:txBody>
      </p:sp>
      <p:sp>
        <p:nvSpPr>
          <p:cNvPr id="3" name="Segnaposto contenuto 2"/>
          <p:cNvSpPr>
            <a:spLocks noGrp="1"/>
          </p:cNvSpPr>
          <p:nvPr>
            <p:ph sz="quarter" idx="1"/>
          </p:nvPr>
        </p:nvSpPr>
        <p:spPr/>
        <p:txBody>
          <a:bodyPr>
            <a:normAutofit/>
          </a:bodyPr>
          <a:lstStyle/>
          <a:p>
            <a:pPr>
              <a:buNone/>
            </a:pPr>
            <a:r>
              <a:rPr lang="it-IT" sz="2400" dirty="0" smtClean="0"/>
              <a:t>Secondo un sociologo della Florida State </a:t>
            </a:r>
            <a:r>
              <a:rPr lang="it-IT" sz="2400" dirty="0" err="1" smtClean="0"/>
              <a:t>University</a:t>
            </a:r>
            <a:r>
              <a:rPr lang="it-IT" sz="2400" dirty="0" smtClean="0"/>
              <a:t> (Woody </a:t>
            </a:r>
            <a:r>
              <a:rPr lang="it-IT" sz="2400" dirty="0" err="1" smtClean="0"/>
              <a:t>Carlson</a:t>
            </a:r>
            <a:r>
              <a:rPr lang="it-IT" sz="2400" dirty="0" smtClean="0"/>
              <a:t>) che ha studiato le pratiche contraccettive nell’Europa Orientale, i medici di tutto l’ex blocco sovietico promuovevano in stile sovietico lo IUD, essendo stato a loro insegnato che i contraccettivi ormonali, allora prodotti dalla rivale capitalista occidentale, provocavano effetti pericolosi e dannosi alla salute della donna.</a:t>
            </a:r>
          </a:p>
          <a:p>
            <a:pPr>
              <a:buNone/>
            </a:pPr>
            <a:endParaRPr lang="it-IT" sz="2400" dirty="0" smtClean="0"/>
          </a:p>
          <a:p>
            <a:pPr>
              <a:buNone/>
            </a:pPr>
            <a:r>
              <a:rPr lang="it-IT" sz="2400" dirty="0" smtClean="0"/>
              <a:t>Molti medici continuano tuttora a credere e a comunicare queste convinzioni alle loro pazienti.</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noAutofit/>
          </a:bodyPr>
          <a:lstStyle/>
          <a:p>
            <a:r>
              <a:rPr lang="it-IT" sz="2800" b="1" cap="small" dirty="0" smtClean="0">
                <a:solidFill>
                  <a:srgbClr val="C00000"/>
                </a:solidFill>
                <a:effectLst>
                  <a:outerShdw blurRad="38100" dist="38100" dir="2700000" algn="tl">
                    <a:srgbClr val="000000">
                      <a:alpha val="43137"/>
                    </a:srgbClr>
                  </a:outerShdw>
                </a:effectLst>
              </a:rPr>
              <a:t>Sperimentazione italiana </a:t>
            </a:r>
            <a:br>
              <a:rPr lang="it-IT" sz="2800" b="1" cap="small" dirty="0" smtClean="0">
                <a:solidFill>
                  <a:srgbClr val="C00000"/>
                </a:solidFill>
                <a:effectLst>
                  <a:outerShdw blurRad="38100" dist="38100" dir="2700000" algn="tl">
                    <a:srgbClr val="000000">
                      <a:alpha val="43137"/>
                    </a:srgbClr>
                  </a:outerShdw>
                </a:effectLst>
              </a:rPr>
            </a:br>
            <a:r>
              <a:rPr lang="it-IT" sz="2800" b="1" cap="small" dirty="0" smtClean="0">
                <a:solidFill>
                  <a:srgbClr val="C00000"/>
                </a:solidFill>
                <a:effectLst>
                  <a:outerShdw blurRad="38100" dist="38100" dir="2700000" algn="tl">
                    <a:srgbClr val="000000">
                      <a:alpha val="43137"/>
                    </a:srgbClr>
                  </a:outerShdw>
                </a:effectLst>
              </a:rPr>
              <a:t>		con dispositivo intrauterino medicato.</a:t>
            </a:r>
            <a:endParaRPr lang="it-IT" sz="2800" b="1" cap="small" dirty="0">
              <a:solidFill>
                <a:srgbClr val="C00000"/>
              </a:solidFill>
              <a:effectLst>
                <a:outerShdw blurRad="38100" dist="38100" dir="2700000" algn="tl">
                  <a:srgbClr val="000000">
                    <a:alpha val="43137"/>
                  </a:srgbClr>
                </a:outerShdw>
              </a:effectLst>
            </a:endParaRPr>
          </a:p>
        </p:txBody>
      </p:sp>
      <p:sp>
        <p:nvSpPr>
          <p:cNvPr id="3" name="Segnaposto contenuto 2"/>
          <p:cNvSpPr>
            <a:spLocks noGrp="1"/>
          </p:cNvSpPr>
          <p:nvPr>
            <p:ph sz="quarter" idx="1"/>
          </p:nvPr>
        </p:nvSpPr>
        <p:spPr>
          <a:xfrm>
            <a:off x="642910" y="2000240"/>
            <a:ext cx="8123138" cy="4095760"/>
          </a:xfrm>
        </p:spPr>
        <p:txBody>
          <a:bodyPr/>
          <a:lstStyle/>
          <a:p>
            <a:pPr>
              <a:buNone/>
            </a:pPr>
            <a:r>
              <a:rPr lang="it-IT" sz="2400" dirty="0" smtClean="0">
                <a:solidFill>
                  <a:srgbClr val="0070C0"/>
                </a:solidFill>
              </a:rPr>
              <a:t>Sebbene la contraccezione intrauterina non sia molto popolare in Italia, le donne che scelgono la spirale medicata, con rilascio di </a:t>
            </a:r>
            <a:r>
              <a:rPr lang="it-IT" sz="2400" dirty="0" err="1" smtClean="0">
                <a:solidFill>
                  <a:srgbClr val="0070C0"/>
                </a:solidFill>
              </a:rPr>
              <a:t>levonorgestrel</a:t>
            </a:r>
            <a:r>
              <a:rPr lang="it-IT" sz="2400" dirty="0" smtClean="0">
                <a:solidFill>
                  <a:srgbClr val="0070C0"/>
                </a:solidFill>
              </a:rPr>
              <a:t>, la ritengono un metodo sicuro ed efficace, specialmente in presenza di sanguinamenti severi e prolungati.</a:t>
            </a:r>
          </a:p>
          <a:p>
            <a:pPr>
              <a:buNone/>
            </a:pPr>
            <a:endParaRPr lang="it-IT" dirty="0" smtClean="0"/>
          </a:p>
          <a:p>
            <a:pPr>
              <a:buNone/>
            </a:pPr>
            <a:r>
              <a:rPr lang="it-IT" sz="2400" dirty="0" smtClean="0"/>
              <a:t>Lo sostiene uno studio condotto dal Prof. Carlo </a:t>
            </a:r>
            <a:r>
              <a:rPr lang="it-IT" sz="2400" dirty="0" err="1" smtClean="0"/>
              <a:t>Bastianelli</a:t>
            </a:r>
            <a:r>
              <a:rPr lang="it-IT" sz="2400" dirty="0" smtClean="0"/>
              <a:t> e colleghi, del dipartimento di Ostetricia e Ginecologia dell’Università La Sapienza di Roma.</a:t>
            </a:r>
            <a:endParaRPr lang="it-IT" sz="2400"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Prospettive storiche.</a:t>
            </a:r>
            <a:endParaRPr lang="it-IT" sz="3600" dirty="0"/>
          </a:p>
        </p:txBody>
      </p:sp>
      <p:sp>
        <p:nvSpPr>
          <p:cNvPr id="3" name="Segnaposto contenuto 2"/>
          <p:cNvSpPr>
            <a:spLocks noGrp="1"/>
          </p:cNvSpPr>
          <p:nvPr>
            <p:ph sz="quarter" idx="1"/>
          </p:nvPr>
        </p:nvSpPr>
        <p:spPr>
          <a:xfrm>
            <a:off x="612648" y="1600200"/>
            <a:ext cx="5745302" cy="4495800"/>
          </a:xfrm>
        </p:spPr>
        <p:txBody>
          <a:bodyPr>
            <a:normAutofit fontScale="85000" lnSpcReduction="20000"/>
          </a:bodyPr>
          <a:lstStyle/>
          <a:p>
            <a:pPr>
              <a:buNone/>
            </a:pPr>
            <a:r>
              <a:rPr lang="it-IT" b="1" dirty="0" smtClean="0"/>
              <a:t>Il dispositivo intrauterino (IUD) è senza dubbio il più antico metodo contraccettivo come riportato dai testi dell’antichità.</a:t>
            </a:r>
          </a:p>
          <a:p>
            <a:pPr>
              <a:buNone/>
            </a:pPr>
            <a:endParaRPr lang="it-IT" dirty="0" smtClean="0"/>
          </a:p>
          <a:p>
            <a:pPr>
              <a:buNone/>
            </a:pPr>
            <a:r>
              <a:rPr lang="it-IT" b="1" dirty="0" smtClean="0">
                <a:solidFill>
                  <a:schemeClr val="accent1">
                    <a:lumMod val="50000"/>
                  </a:schemeClr>
                </a:solidFill>
              </a:rPr>
              <a:t>La conoscenza empirica che un corpo estraneo presente nell’utero impedisce la gravidanza era già nota diversi secoli fa ai cammellieri arabi, che introducevano delle piccole pietre arrotondate nell’utero delle cammelle prima di affrontare le lunghe attraversate nel deserto.</a:t>
            </a:r>
          </a:p>
        </p:txBody>
      </p:sp>
      <p:pic>
        <p:nvPicPr>
          <p:cNvPr id="4" name="Picture 2" descr="CAMELS"/>
          <p:cNvPicPr>
            <a:picLocks noChangeAspect="1" noChangeArrowheads="1"/>
          </p:cNvPicPr>
          <p:nvPr/>
        </p:nvPicPr>
        <p:blipFill>
          <a:blip r:embed="rId2" cstate="print"/>
          <a:srcRect/>
          <a:stretch>
            <a:fillRect/>
          </a:stretch>
        </p:blipFill>
        <p:spPr>
          <a:xfrm>
            <a:off x="6196827" y="3357562"/>
            <a:ext cx="2661454" cy="3143272"/>
          </a:xfrm>
          <a:prstGeom prst="rect">
            <a:avLst/>
          </a:prstGeom>
        </p:spPr>
      </p:pic>
      <p:sp>
        <p:nvSpPr>
          <p:cNvPr id="5" name="Segnaposto numero diapositiva 4"/>
          <p:cNvSpPr>
            <a:spLocks noGrp="1"/>
          </p:cNvSpPr>
          <p:nvPr>
            <p:ph type="sldNum" sz="quarter" idx="12"/>
          </p:nvPr>
        </p:nvSpPr>
        <p:spPr/>
        <p:txBody>
          <a:bodyPr>
            <a:normAutofit fontScale="85000" lnSpcReduction="20000"/>
          </a:bodyPr>
          <a:lstStyle/>
          <a:p>
            <a:fld id="{A9DE0396-6ED9-44F3-AFF3-AD33A5B58FF6}"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sz="quarter" idx="1"/>
          </p:nvPr>
        </p:nvSpPr>
        <p:spPr>
          <a:xfrm>
            <a:off x="571472" y="1571612"/>
            <a:ext cx="8153400" cy="4495800"/>
          </a:xfrm>
        </p:spPr>
        <p:txBody>
          <a:bodyPr>
            <a:normAutofit/>
          </a:bodyPr>
          <a:lstStyle/>
          <a:p>
            <a:pPr algn="just">
              <a:buNone/>
            </a:pPr>
            <a:endParaRPr lang="it-IT" sz="2400" dirty="0" smtClean="0">
              <a:solidFill>
                <a:srgbClr val="7030A0"/>
              </a:solidFill>
              <a:effectLst>
                <a:outerShdw blurRad="38100" dist="38100" dir="2700000" algn="tl">
                  <a:srgbClr val="000000">
                    <a:alpha val="43137"/>
                  </a:srgbClr>
                </a:outerShdw>
              </a:effectLst>
            </a:endParaRPr>
          </a:p>
          <a:p>
            <a:pPr algn="just">
              <a:buNone/>
            </a:pPr>
            <a:r>
              <a:rPr lang="it-IT" sz="2800" dirty="0" smtClean="0">
                <a:solidFill>
                  <a:srgbClr val="7030A0"/>
                </a:solidFill>
                <a:effectLst>
                  <a:outerShdw blurRad="38100" dist="38100" dir="2700000" algn="tl">
                    <a:srgbClr val="000000">
                      <a:alpha val="43137"/>
                    </a:srgbClr>
                  </a:outerShdw>
                </a:effectLst>
              </a:rPr>
              <a:t>Molte donne che hanno effettuato </a:t>
            </a:r>
            <a:r>
              <a:rPr lang="it-IT" sz="2800" dirty="0" smtClean="0">
                <a:solidFill>
                  <a:srgbClr val="FF0000"/>
                </a:solidFill>
                <a:effectLst>
                  <a:outerShdw blurRad="38100" dist="38100" dir="2700000" algn="tl">
                    <a:srgbClr val="000000">
                      <a:alpha val="43137"/>
                    </a:srgbClr>
                  </a:outerShdw>
                </a:effectLst>
              </a:rPr>
              <a:t>un’</a:t>
            </a:r>
            <a:r>
              <a:rPr lang="it-IT" sz="2800" dirty="0" err="1" smtClean="0">
                <a:solidFill>
                  <a:srgbClr val="FF0000"/>
                </a:solidFill>
                <a:effectLst>
                  <a:outerShdw blurRad="38100" dist="38100" dir="2700000" algn="tl">
                    <a:srgbClr val="000000">
                      <a:alpha val="43137"/>
                    </a:srgbClr>
                  </a:outerShdw>
                </a:effectLst>
              </a:rPr>
              <a:t>isterosuzione</a:t>
            </a:r>
            <a:r>
              <a:rPr lang="it-IT" sz="2800" dirty="0" smtClean="0">
                <a:solidFill>
                  <a:srgbClr val="FF0000"/>
                </a:solidFill>
                <a:effectLst>
                  <a:outerShdw blurRad="38100" dist="38100" dir="2700000" algn="tl">
                    <a:srgbClr val="000000">
                      <a:alpha val="43137"/>
                    </a:srgbClr>
                  </a:outerShdw>
                </a:effectLst>
              </a:rPr>
              <a:t> per interruzione volontaria di gravidanza</a:t>
            </a:r>
            <a:r>
              <a:rPr lang="it-IT" sz="2800" dirty="0" smtClean="0">
                <a:solidFill>
                  <a:srgbClr val="7030A0"/>
                </a:solidFill>
                <a:effectLst>
                  <a:outerShdw blurRad="38100" dist="38100" dir="2700000" algn="tl">
                    <a:srgbClr val="000000">
                      <a:alpha val="43137"/>
                    </a:srgbClr>
                  </a:outerShdw>
                </a:effectLst>
              </a:rPr>
              <a:t> hanno scelto di inserire lo IUD, procedura sicura e raccomandabile, che contribuisce in modo significativo alla riduzione del fenomeno delle IVG ripetute.</a:t>
            </a:r>
            <a:endParaRPr lang="it-IT" sz="2800" dirty="0">
              <a:solidFill>
                <a:srgbClr val="7030A0"/>
              </a:solidFill>
              <a:effectLst>
                <a:outerShdw blurRad="38100" dist="38100" dir="2700000" algn="tl">
                  <a:srgbClr val="000000">
                    <a:alpha val="43137"/>
                  </a:srgbClr>
                </a:outerShdw>
              </a:effectLst>
            </a:endParaRPr>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40000"/>
              <a:lumOff val="60000"/>
            </a:schemeClr>
          </a:solidFill>
        </p:spPr>
        <p:txBody>
          <a:bodyPr>
            <a:normAutofit/>
          </a:bodyPr>
          <a:lstStyle/>
          <a:p>
            <a:r>
              <a:rPr lang="it-IT" sz="3600" i="1" u="sng" dirty="0" smtClean="0"/>
              <a:t>Conclusioni.</a:t>
            </a:r>
            <a:endParaRPr lang="it-IT" sz="3600" i="1" u="sng" dirty="0"/>
          </a:p>
        </p:txBody>
      </p:sp>
      <p:sp>
        <p:nvSpPr>
          <p:cNvPr id="3" name="Segnaposto contenuto 2"/>
          <p:cNvSpPr>
            <a:spLocks noGrp="1"/>
          </p:cNvSpPr>
          <p:nvPr>
            <p:ph sz="quarter" idx="1"/>
          </p:nvPr>
        </p:nvSpPr>
        <p:spPr>
          <a:xfrm>
            <a:off x="612648" y="1600200"/>
            <a:ext cx="7459814" cy="4495800"/>
          </a:xfrm>
        </p:spPr>
        <p:txBody>
          <a:bodyPr>
            <a:normAutofit lnSpcReduction="10000"/>
          </a:bodyPr>
          <a:lstStyle/>
          <a:p>
            <a:pPr>
              <a:buNone/>
            </a:pPr>
            <a:r>
              <a:rPr lang="it-IT" sz="2800" dirty="0" smtClean="0">
                <a:solidFill>
                  <a:srgbClr val="C00000"/>
                </a:solidFill>
                <a:effectLst>
                  <a:outerShdw blurRad="38100" dist="38100" dir="2700000" algn="tl">
                    <a:srgbClr val="000000">
                      <a:alpha val="43137"/>
                    </a:srgbClr>
                  </a:outerShdw>
                </a:effectLst>
              </a:rPr>
              <a:t>Recenti studi hanno confermato che lo IUD attuale è un ottimo metodo contraccettivo,</a:t>
            </a:r>
          </a:p>
          <a:p>
            <a:pPr>
              <a:buNone/>
            </a:pPr>
            <a:endParaRPr lang="it-IT" sz="2800" dirty="0" smtClean="0"/>
          </a:p>
          <a:p>
            <a:r>
              <a:rPr lang="it-IT" sz="2800" dirty="0" smtClean="0"/>
              <a:t>altamente efficace,</a:t>
            </a:r>
          </a:p>
          <a:p>
            <a:r>
              <a:rPr lang="it-IT" sz="2800" dirty="0" smtClean="0"/>
              <a:t> </a:t>
            </a:r>
            <a:r>
              <a:rPr lang="it-IT" sz="2800" dirty="0" smtClean="0">
                <a:solidFill>
                  <a:srgbClr val="003399"/>
                </a:solidFill>
              </a:rPr>
              <a:t>sicuro, </a:t>
            </a:r>
          </a:p>
          <a:p>
            <a:r>
              <a:rPr lang="it-IT" sz="2800" dirty="0" smtClean="0"/>
              <a:t>conveniente, </a:t>
            </a:r>
          </a:p>
          <a:p>
            <a:r>
              <a:rPr lang="it-IT" sz="2800" dirty="0" smtClean="0">
                <a:solidFill>
                  <a:srgbClr val="003399"/>
                </a:solidFill>
              </a:rPr>
              <a:t>con pochi effetti collaterali sicuramente molto limitati e meno frequenti di quanto sostenuto in passato,</a:t>
            </a:r>
          </a:p>
          <a:p>
            <a:r>
              <a:rPr lang="it-IT" sz="2800" dirty="0" smtClean="0"/>
              <a:t>ed offre numerosi benefici per la salute.</a:t>
            </a:r>
          </a:p>
          <a:p>
            <a:pPr>
              <a:buNone/>
            </a:pPr>
            <a:endParaRPr lang="it-IT" sz="2400" dirty="0" smtClean="0"/>
          </a:p>
          <a:p>
            <a:pPr>
              <a:buNone/>
            </a:pPr>
            <a:endParaRPr lang="it-IT" dirty="0" smtClean="0"/>
          </a:p>
          <a:p>
            <a:pPr>
              <a:buNone/>
            </a:pPr>
            <a:endParaRPr lang="it-IT" dirty="0" smtClean="0"/>
          </a:p>
          <a:p>
            <a:pPr>
              <a:buNone/>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40000"/>
              <a:lumOff val="60000"/>
            </a:schemeClr>
          </a:solidFill>
        </p:spPr>
        <p:txBody>
          <a:bodyPr>
            <a:normAutofit/>
          </a:bodyPr>
          <a:lstStyle/>
          <a:p>
            <a:r>
              <a:rPr lang="it-IT" sz="3600" i="1" dirty="0" smtClean="0"/>
              <a:t>Conclusioni.</a:t>
            </a:r>
            <a:endParaRPr lang="it-IT" sz="3600" i="1" dirty="0"/>
          </a:p>
        </p:txBody>
      </p:sp>
      <p:sp>
        <p:nvSpPr>
          <p:cNvPr id="3" name="Segnaposto contenuto 2"/>
          <p:cNvSpPr>
            <a:spLocks noGrp="1"/>
          </p:cNvSpPr>
          <p:nvPr>
            <p:ph sz="quarter" idx="1"/>
          </p:nvPr>
        </p:nvSpPr>
        <p:spPr>
          <a:xfrm>
            <a:off x="571472" y="1500174"/>
            <a:ext cx="8153400" cy="4495800"/>
          </a:xfrm>
        </p:spPr>
        <p:txBody>
          <a:bodyPr>
            <a:normAutofit/>
          </a:bodyPr>
          <a:lstStyle/>
          <a:p>
            <a:pPr>
              <a:buNone/>
            </a:pPr>
            <a:r>
              <a:rPr lang="it-IT" sz="2800" dirty="0" smtClean="0">
                <a:solidFill>
                  <a:srgbClr val="467D33"/>
                </a:solidFill>
                <a:effectLst>
                  <a:outerShdw blurRad="38100" dist="38100" dir="2700000" algn="tl">
                    <a:srgbClr val="000000">
                      <a:alpha val="43137"/>
                    </a:srgbClr>
                  </a:outerShdw>
                </a:effectLst>
              </a:rPr>
              <a:t>Si ribadisce l’importanza di </a:t>
            </a:r>
            <a:r>
              <a:rPr lang="it-IT" sz="2800" dirty="0" smtClean="0">
                <a:solidFill>
                  <a:srgbClr val="FF0000"/>
                </a:solidFill>
                <a:effectLst>
                  <a:outerShdw blurRad="38100" dist="38100" dir="2700000" algn="tl">
                    <a:srgbClr val="000000">
                      <a:alpha val="43137"/>
                    </a:srgbClr>
                  </a:outerShdw>
                </a:effectLst>
              </a:rPr>
              <a:t>una attenta valutazione clinica e anamnestica prima dell’inserzione.</a:t>
            </a:r>
          </a:p>
          <a:p>
            <a:pPr>
              <a:buNone/>
            </a:pPr>
            <a:endParaRPr lang="it-IT" sz="2800" dirty="0" smtClean="0"/>
          </a:p>
          <a:p>
            <a:pPr>
              <a:buNone/>
            </a:pPr>
            <a:r>
              <a:rPr lang="it-IT" sz="2800" dirty="0" smtClean="0">
                <a:solidFill>
                  <a:srgbClr val="FF0000"/>
                </a:solidFill>
                <a:effectLst>
                  <a:outerShdw blurRad="38100" dist="38100" dir="2700000" algn="tl">
                    <a:srgbClr val="000000">
                      <a:alpha val="43137"/>
                    </a:srgbClr>
                  </a:outerShdw>
                </a:effectLst>
              </a:rPr>
              <a:t>L’informazione</a:t>
            </a:r>
            <a:r>
              <a:rPr lang="it-IT" sz="2800" dirty="0" smtClean="0">
                <a:solidFill>
                  <a:srgbClr val="003399"/>
                </a:solidFill>
                <a:effectLst>
                  <a:outerShdw blurRad="38100" dist="38100" dir="2700000" algn="tl">
                    <a:srgbClr val="000000">
                      <a:alpha val="43137"/>
                    </a:srgbClr>
                  </a:outerShdw>
                </a:effectLst>
              </a:rPr>
              <a:t> adeguata della paziente, sia per riceverne il permesso informato, sia per illustrare eventuali effetti collaterali temporanei che non devono impaurire o far ricorrere alla rimozione precoce.</a:t>
            </a:r>
            <a:endParaRPr lang="it-IT" sz="2800" dirty="0">
              <a:solidFill>
                <a:srgbClr val="003399"/>
              </a:solidFill>
              <a:effectLst>
                <a:outerShdw blurRad="38100" dist="38100" dir="2700000" algn="tl">
                  <a:srgbClr val="000000">
                    <a:alpha val="43137"/>
                  </a:srgbClr>
                </a:outerShdw>
              </a:effectLst>
            </a:endParaRPr>
          </a:p>
        </p:txBody>
      </p:sp>
      <p:sp>
        <p:nvSpPr>
          <p:cNvPr id="4" name="Segnaposto numero diapositiva 3"/>
          <p:cNvSpPr>
            <a:spLocks noGrp="1"/>
          </p:cNvSpPr>
          <p:nvPr>
            <p:ph type="sldNum" sz="quarter" idx="12"/>
          </p:nvPr>
        </p:nvSpPr>
        <p:spPr/>
        <p:txBody>
          <a:bodyPr>
            <a:normAutofit fontScale="85000" lnSpcReduction="20000"/>
          </a:bodyPr>
          <a:lstStyle/>
          <a:p>
            <a:fld id="{A9DE0396-6ED9-44F3-AFF3-AD33A5B58FF6}" type="slidenum">
              <a:rPr lang="it-IT" smtClean="0"/>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t>
            </a:r>
            <a:r>
              <a:rPr lang="it-IT" dirty="0" smtClean="0">
                <a:solidFill>
                  <a:srgbClr val="FF0000"/>
                </a:solidFill>
                <a:effectLst>
                  <a:outerShdw blurRad="38100" dist="38100" dir="2700000" algn="tl">
                    <a:srgbClr val="000000">
                      <a:alpha val="43137"/>
                    </a:srgbClr>
                  </a:outerShdw>
                </a:effectLst>
              </a:rPr>
              <a:t>Grazie </a:t>
            </a:r>
            <a:r>
              <a:rPr lang="it-IT" dirty="0" smtClean="0">
                <a:solidFill>
                  <a:srgbClr val="FF0000"/>
                </a:solidFill>
                <a:effectLst>
                  <a:outerShdw blurRad="38100" dist="38100" dir="2700000" algn="tl">
                    <a:srgbClr val="000000">
                      <a:alpha val="43137"/>
                    </a:srgbClr>
                  </a:outerShdw>
                </a:effectLst>
              </a:rPr>
              <a:t>per l’attenzione</a:t>
            </a:r>
            <a:endParaRPr lang="it-IT" dirty="0">
              <a:solidFill>
                <a:srgbClr val="FF0000"/>
              </a:solidFill>
              <a:effectLst>
                <a:outerShdw blurRad="38100" dist="38100" dir="2700000" algn="tl">
                  <a:srgbClr val="000000">
                    <a:alpha val="43137"/>
                  </a:srgbClr>
                </a:outerShdw>
              </a:effectLst>
            </a:endParaRPr>
          </a:p>
        </p:txBody>
      </p:sp>
      <p:pic>
        <p:nvPicPr>
          <p:cNvPr id="2052" name="Picture 4"/>
          <p:cNvPicPr>
            <a:picLocks noGrp="1" noChangeAspect="1" noChangeArrowheads="1"/>
          </p:cNvPicPr>
          <p:nvPr>
            <p:ph sz="quarter" idx="1"/>
          </p:nvPr>
        </p:nvPicPr>
        <p:blipFill>
          <a:blip r:embed="rId2"/>
          <a:srcRect/>
          <a:stretch>
            <a:fillRect/>
          </a:stretch>
        </p:blipFill>
        <p:spPr bwMode="auto">
          <a:xfrm>
            <a:off x="2784475" y="2281237"/>
            <a:ext cx="3810000" cy="3133725"/>
          </a:xfrm>
          <a:prstGeom prst="rect">
            <a:avLst/>
          </a:prstGeom>
          <a:noFill/>
          <a:ln w="9525">
            <a:noFill/>
            <a:miter lim="800000"/>
            <a:headEnd/>
            <a:tailEnd/>
          </a:ln>
          <a:effectLst/>
        </p:spPr>
      </p:pic>
      <p:sp>
        <p:nvSpPr>
          <p:cNvPr id="10" name="Segnaposto numero diapositiva 9"/>
          <p:cNvSpPr>
            <a:spLocks noGrp="1"/>
          </p:cNvSpPr>
          <p:nvPr>
            <p:ph type="sldNum" sz="quarter" idx="12"/>
          </p:nvPr>
        </p:nvSpPr>
        <p:spPr/>
        <p:txBody>
          <a:bodyPr>
            <a:normAutofit fontScale="85000" lnSpcReduction="20000"/>
          </a:bodyPr>
          <a:lstStyle/>
          <a:p>
            <a:fld id="{A9DE0396-6ED9-44F3-AFF3-AD33A5B58FF6}" type="slidenum">
              <a:rPr lang="it-IT" smtClean="0"/>
              <a:pPr/>
              <a:t>33</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Prospettive storiche.</a:t>
            </a:r>
            <a:endParaRPr lang="it-IT" sz="3600" dirty="0"/>
          </a:p>
        </p:txBody>
      </p:sp>
      <p:sp>
        <p:nvSpPr>
          <p:cNvPr id="3" name="Segnaposto contenuto 2"/>
          <p:cNvSpPr>
            <a:spLocks noGrp="1"/>
          </p:cNvSpPr>
          <p:nvPr>
            <p:ph sz="quarter" idx="1"/>
          </p:nvPr>
        </p:nvSpPr>
        <p:spPr>
          <a:xfrm>
            <a:off x="428596" y="1600200"/>
            <a:ext cx="5429288" cy="4900634"/>
          </a:xfrm>
        </p:spPr>
        <p:txBody>
          <a:bodyPr>
            <a:normAutofit fontScale="77500" lnSpcReduction="20000"/>
          </a:bodyPr>
          <a:lstStyle/>
          <a:p>
            <a:pPr>
              <a:buNone/>
            </a:pPr>
            <a:r>
              <a:rPr lang="it-IT" b="1" dirty="0" smtClean="0">
                <a:solidFill>
                  <a:schemeClr val="accent1">
                    <a:lumMod val="50000"/>
                  </a:schemeClr>
                </a:solidFill>
              </a:rPr>
              <a:t>Precursori dei moderni dispositivi intrauterini (IUD) furono pessari e otturatori del canale cervicale </a:t>
            </a:r>
            <a:r>
              <a:rPr lang="it-IT" b="1" dirty="0" err="1" smtClean="0">
                <a:solidFill>
                  <a:schemeClr val="accent1">
                    <a:lumMod val="50000"/>
                  </a:schemeClr>
                </a:solidFill>
              </a:rPr>
              <a:t>finchè</a:t>
            </a:r>
            <a:r>
              <a:rPr lang="it-IT" b="1" dirty="0" smtClean="0">
                <a:solidFill>
                  <a:schemeClr val="accent1">
                    <a:lumMod val="50000"/>
                  </a:schemeClr>
                </a:solidFill>
              </a:rPr>
              <a:t>, all’inizio del ‘900 Richter prima e </a:t>
            </a:r>
            <a:r>
              <a:rPr lang="it-IT" b="1" dirty="0" err="1" smtClean="0">
                <a:solidFill>
                  <a:schemeClr val="accent1">
                    <a:lumMod val="50000"/>
                  </a:schemeClr>
                </a:solidFill>
              </a:rPr>
              <a:t>Grafenberg</a:t>
            </a:r>
            <a:r>
              <a:rPr lang="it-IT" b="1" dirty="0" smtClean="0">
                <a:solidFill>
                  <a:schemeClr val="accent1">
                    <a:lumMod val="50000"/>
                  </a:schemeClr>
                </a:solidFill>
              </a:rPr>
              <a:t> poi verificarono gli effetti contraccettivi di un anello morbido introdotto nella cavità uterina.</a:t>
            </a:r>
          </a:p>
          <a:p>
            <a:pPr>
              <a:buNone/>
            </a:pPr>
            <a:endParaRPr lang="it-IT" sz="1000" dirty="0" smtClean="0"/>
          </a:p>
          <a:p>
            <a:pPr>
              <a:buNone/>
            </a:pPr>
            <a:endParaRPr lang="it-IT" sz="1000" dirty="0" smtClean="0"/>
          </a:p>
          <a:p>
            <a:pPr>
              <a:buNone/>
            </a:pPr>
            <a:r>
              <a:rPr lang="it-IT" b="1" dirty="0" smtClean="0"/>
              <a:t>L’inizio della moderna contraccezione intrauterina si colloca intorno al 1960 con la messa a punto di un dispositivo di materiale plastico biologicamente inerte al quale venne successivamente aggiunto un filamento di rame per potenziarne l’azione.</a:t>
            </a:r>
            <a:endParaRPr lang="it-IT" b="1" dirty="0"/>
          </a:p>
        </p:txBody>
      </p:sp>
      <p:pic>
        <p:nvPicPr>
          <p:cNvPr id="4" name="Picture 2051" descr="Mulitple"/>
          <p:cNvPicPr>
            <a:picLocks noChangeAspect="1" noChangeArrowheads="1"/>
          </p:cNvPicPr>
          <p:nvPr/>
        </p:nvPicPr>
        <p:blipFill>
          <a:blip r:embed="rId2"/>
          <a:srcRect/>
          <a:stretch>
            <a:fillRect/>
          </a:stretch>
        </p:blipFill>
        <p:spPr>
          <a:xfrm>
            <a:off x="5786446" y="4071942"/>
            <a:ext cx="3357554" cy="2786058"/>
          </a:xfrm>
          <a:prstGeom prst="rect">
            <a:avLst/>
          </a:prstGeom>
          <a:noFill/>
        </p:spPr>
      </p:pic>
      <p:pic>
        <p:nvPicPr>
          <p:cNvPr id="5" name="Picture 4"/>
          <p:cNvPicPr>
            <a:picLocks noChangeAspect="1" noChangeArrowheads="1"/>
          </p:cNvPicPr>
          <p:nvPr/>
        </p:nvPicPr>
        <p:blipFill>
          <a:blip r:embed="rId3"/>
          <a:srcRect t="4876"/>
          <a:stretch>
            <a:fillRect/>
          </a:stretch>
        </p:blipFill>
        <p:spPr bwMode="auto">
          <a:xfrm>
            <a:off x="5786446" y="0"/>
            <a:ext cx="3357554" cy="3286148"/>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normAutofit fontScale="85000" lnSpcReduction="20000"/>
          </a:bodyPr>
          <a:lstStyle/>
          <a:p>
            <a:fld id="{A9DE0396-6ED9-44F3-AFF3-AD33A5B58FF6}" type="slidenum">
              <a:rPr lang="it-IT" smtClean="0"/>
              <a:pPr/>
              <a:t>4</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World </a:t>
            </a:r>
            <a:r>
              <a:rPr lang="it-IT" sz="3600" dirty="0" err="1" smtClean="0"/>
              <a:t>Contaceptive</a:t>
            </a:r>
            <a:r>
              <a:rPr lang="it-IT" sz="3600" dirty="0" smtClean="0"/>
              <a:t> </a:t>
            </a:r>
            <a:r>
              <a:rPr lang="it-IT" sz="3600" dirty="0" err="1" smtClean="0"/>
              <a:t>Use</a:t>
            </a:r>
            <a:r>
              <a:rPr lang="it-IT" sz="3600" dirty="0" smtClean="0"/>
              <a:t>.</a:t>
            </a:r>
            <a:endParaRPr lang="it-IT" sz="3600" dirty="0"/>
          </a:p>
        </p:txBody>
      </p:sp>
      <p:sp>
        <p:nvSpPr>
          <p:cNvPr id="3" name="Segnaposto contenuto 2"/>
          <p:cNvSpPr>
            <a:spLocks noGrp="1"/>
          </p:cNvSpPr>
          <p:nvPr>
            <p:ph sz="quarter" idx="1"/>
          </p:nvPr>
        </p:nvSpPr>
        <p:spPr>
          <a:xfrm>
            <a:off x="428596" y="1600200"/>
            <a:ext cx="4143404" cy="4686320"/>
          </a:xfrm>
        </p:spPr>
        <p:txBody>
          <a:bodyPr>
            <a:noAutofit/>
          </a:bodyPr>
          <a:lstStyle/>
          <a:p>
            <a:pPr>
              <a:buNone/>
            </a:pPr>
            <a:r>
              <a:rPr lang="it-IT" sz="2400" b="1" dirty="0" smtClean="0"/>
              <a:t>Lo IUD è la forma più diffusa al mondo della contraccezione reversibile e di lunga durata:</a:t>
            </a:r>
          </a:p>
          <a:p>
            <a:pPr>
              <a:buNone/>
            </a:pPr>
            <a:r>
              <a:rPr lang="it-IT" sz="2400" b="1" dirty="0" smtClean="0">
                <a:solidFill>
                  <a:schemeClr val="accent1">
                    <a:lumMod val="50000"/>
                  </a:schemeClr>
                </a:solidFill>
              </a:rPr>
              <a:t>è il secondo metodo più diffuso di pianificazione familiare utilizzato a livello mondiale (13,6%) dopo la sterilizzazione femminile (20,5%) tra le donne in età riproduttiva, che sono sposate o conviventi.</a:t>
            </a:r>
          </a:p>
          <a:p>
            <a:pPr algn="r">
              <a:buNone/>
            </a:pPr>
            <a:r>
              <a:rPr lang="it-IT" sz="1800" b="1" i="1" dirty="0" smtClean="0">
                <a:solidFill>
                  <a:srgbClr val="00B050"/>
                </a:solidFill>
              </a:rPr>
              <a:t>(Nazioni Unite, 2006)</a:t>
            </a:r>
            <a:endParaRPr lang="it-IT" sz="2400" b="1" dirty="0" smtClean="0"/>
          </a:p>
        </p:txBody>
      </p:sp>
      <p:pic>
        <p:nvPicPr>
          <p:cNvPr id="4" name="Picture 2"/>
          <p:cNvPicPr>
            <a:picLocks noChangeAspect="1" noChangeArrowheads="1"/>
          </p:cNvPicPr>
          <p:nvPr/>
        </p:nvPicPr>
        <p:blipFill>
          <a:blip r:embed="rId2"/>
          <a:srcRect/>
          <a:stretch>
            <a:fillRect/>
          </a:stretch>
        </p:blipFill>
        <p:spPr bwMode="auto">
          <a:xfrm>
            <a:off x="4500562" y="1928802"/>
            <a:ext cx="4500594" cy="4000528"/>
          </a:xfrm>
          <a:prstGeom prst="rect">
            <a:avLst/>
          </a:prstGeom>
          <a:noFill/>
          <a:ln w="9525">
            <a:noFill/>
            <a:miter lim="800000"/>
            <a:headEnd/>
            <a:tailEnd/>
          </a:ln>
          <a:effectLst/>
        </p:spPr>
      </p:pic>
      <p:sp>
        <p:nvSpPr>
          <p:cNvPr id="5" name="Segnaposto numero diapositiva 4"/>
          <p:cNvSpPr>
            <a:spLocks noGrp="1"/>
          </p:cNvSpPr>
          <p:nvPr>
            <p:ph type="sldNum" sz="quarter" idx="12"/>
          </p:nvPr>
        </p:nvSpPr>
        <p:spPr/>
        <p:txBody>
          <a:bodyPr>
            <a:normAutofit fontScale="85000" lnSpcReduction="20000"/>
          </a:bodyPr>
          <a:lstStyle/>
          <a:p>
            <a:fld id="{A9DE0396-6ED9-44F3-AFF3-AD33A5B58FF6}" type="slidenum">
              <a:rPr lang="it-IT" smtClean="0"/>
              <a:pPr/>
              <a:t>5</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 prevalenza dell’uso IUD nel mondo. </a:t>
            </a:r>
            <a:endParaRPr lang="it-IT" sz="2800" dirty="0"/>
          </a:p>
        </p:txBody>
      </p:sp>
      <p:sp>
        <p:nvSpPr>
          <p:cNvPr id="3" name="Segnaposto contenuto 2"/>
          <p:cNvSpPr>
            <a:spLocks noGrp="1"/>
          </p:cNvSpPr>
          <p:nvPr>
            <p:ph sz="quarter" idx="1"/>
          </p:nvPr>
        </p:nvSpPr>
        <p:spPr>
          <a:xfrm>
            <a:off x="428596" y="1500174"/>
            <a:ext cx="4143404" cy="5143536"/>
          </a:xfrm>
        </p:spPr>
        <p:txBody>
          <a:bodyPr>
            <a:normAutofit fontScale="77500" lnSpcReduction="20000"/>
          </a:bodyPr>
          <a:lstStyle/>
          <a:p>
            <a:pPr>
              <a:buNone/>
            </a:pPr>
            <a:r>
              <a:rPr lang="it-IT" sz="2600" b="1" dirty="0" smtClean="0"/>
              <a:t>La percentuale di donne che usano lo IUD è quasi due volte più alta nei paesi in via di sviluppo (14,5%) rispetto ai paesi sviluppati (7,6%).</a:t>
            </a:r>
          </a:p>
          <a:p>
            <a:pPr>
              <a:buNone/>
            </a:pPr>
            <a:r>
              <a:rPr lang="it-IT" sz="2600" b="1" dirty="0">
                <a:solidFill>
                  <a:schemeClr val="accent1">
                    <a:lumMod val="50000"/>
                  </a:schemeClr>
                </a:solidFill>
              </a:rPr>
              <a:t>Si stima che 169 milioni di donne nel mondo usino questo metodo contraccettivo, di cui 140 milioni (80%) sono in Asia (Cina e Corea del Nord).</a:t>
            </a:r>
          </a:p>
          <a:p>
            <a:pPr>
              <a:buNone/>
            </a:pPr>
            <a:r>
              <a:rPr lang="it-IT" sz="2400" b="1" i="1" dirty="0">
                <a:solidFill>
                  <a:schemeClr val="accent1">
                    <a:lumMod val="50000"/>
                  </a:schemeClr>
                </a:solidFill>
              </a:rPr>
              <a:t>                     </a:t>
            </a:r>
            <a:r>
              <a:rPr lang="it-IT" sz="2400" b="1" i="1" dirty="0">
                <a:solidFill>
                  <a:srgbClr val="00B050"/>
                </a:solidFill>
              </a:rPr>
              <a:t>(Nazioni Unite, </a:t>
            </a:r>
            <a:r>
              <a:rPr lang="it-IT" sz="2400" b="1" i="1" dirty="0" smtClean="0">
                <a:solidFill>
                  <a:srgbClr val="00B050"/>
                </a:solidFill>
              </a:rPr>
              <a:t>2006)</a:t>
            </a:r>
            <a:endParaRPr lang="it-IT" sz="2400" b="1" dirty="0" smtClean="0"/>
          </a:p>
          <a:p>
            <a:pPr>
              <a:buNone/>
            </a:pPr>
            <a:r>
              <a:rPr lang="it-IT" sz="2300" dirty="0" smtClean="0"/>
              <a:t>La maggior parte dei dispositivi utilizzati sono dispositivi di rame.</a:t>
            </a:r>
          </a:p>
          <a:p>
            <a:pPr>
              <a:buNone/>
            </a:pPr>
            <a:r>
              <a:rPr lang="it-IT" sz="2300" dirty="0" smtClean="0"/>
              <a:t>LNG-IUS è stato utilizzato da oltre 10 milioni di utenti da quando è stato commercializzato nel 1990,</a:t>
            </a:r>
            <a:r>
              <a:rPr lang="it-IT" sz="2300" dirty="0">
                <a:solidFill>
                  <a:srgbClr val="FF0000"/>
                </a:solidFill>
              </a:rPr>
              <a:t> dapprima in Finlandia e in seguito in 120 paesi al mondo.</a:t>
            </a:r>
          </a:p>
          <a:p>
            <a:pPr>
              <a:buNone/>
            </a:pPr>
            <a:r>
              <a:rPr lang="it-IT" sz="2000" dirty="0" smtClean="0"/>
              <a:t> </a:t>
            </a:r>
          </a:p>
          <a:p>
            <a:pPr>
              <a:buNone/>
            </a:pPr>
            <a:endParaRPr lang="it-IT" sz="3200" b="1" dirty="0" smtClean="0">
              <a:solidFill>
                <a:schemeClr val="accent1">
                  <a:lumMod val="50000"/>
                </a:schemeClr>
              </a:solidFill>
            </a:endParaRPr>
          </a:p>
          <a:p>
            <a:pPr>
              <a:buNone/>
            </a:pPr>
            <a:endParaRPr lang="it-IT" sz="1500" b="1" dirty="0" smtClean="0">
              <a:solidFill>
                <a:schemeClr val="accent1">
                  <a:lumMod val="50000"/>
                </a:schemeClr>
              </a:solidFill>
            </a:endParaRPr>
          </a:p>
        </p:txBody>
      </p:sp>
      <p:pic>
        <p:nvPicPr>
          <p:cNvPr id="7172" name="Picture 4"/>
          <p:cNvPicPr>
            <a:picLocks noChangeAspect="1" noChangeArrowheads="1"/>
          </p:cNvPicPr>
          <p:nvPr/>
        </p:nvPicPr>
        <p:blipFill>
          <a:blip r:embed="rId2"/>
          <a:srcRect/>
          <a:stretch>
            <a:fillRect/>
          </a:stretch>
        </p:blipFill>
        <p:spPr bwMode="auto">
          <a:xfrm>
            <a:off x="6429388" y="214291"/>
            <a:ext cx="2443161" cy="1285884"/>
          </a:xfrm>
          <a:prstGeom prst="rect">
            <a:avLst/>
          </a:prstGeom>
          <a:noFill/>
          <a:ln w="9525">
            <a:noFill/>
            <a:miter lim="800000"/>
            <a:headEnd/>
            <a:tailEnd/>
          </a:ln>
          <a:effectLst/>
          <a:scene3d>
            <a:camera prst="orthographicFront"/>
            <a:lightRig rig="twoPt" dir="t"/>
          </a:scene3d>
          <a:sp3d prstMaterial="softEdge">
            <a:bevelB prst="slope"/>
          </a:sp3d>
        </p:spPr>
      </p:pic>
      <p:pic>
        <p:nvPicPr>
          <p:cNvPr id="5" name="Picture 2"/>
          <p:cNvPicPr>
            <a:picLocks noChangeAspect="1" noChangeArrowheads="1"/>
          </p:cNvPicPr>
          <p:nvPr/>
        </p:nvPicPr>
        <p:blipFill>
          <a:blip r:embed="rId3"/>
          <a:srcRect/>
          <a:stretch>
            <a:fillRect/>
          </a:stretch>
        </p:blipFill>
        <p:spPr bwMode="auto">
          <a:xfrm>
            <a:off x="4643438" y="2000240"/>
            <a:ext cx="4357718" cy="3929090"/>
          </a:xfrm>
          <a:prstGeom prst="rect">
            <a:avLst/>
          </a:prstGeom>
          <a:noFill/>
          <a:ln w="9525">
            <a:noFill/>
            <a:miter lim="800000"/>
            <a:headEnd/>
            <a:tailEnd/>
          </a:ln>
          <a:effectLst/>
        </p:spPr>
      </p:pic>
      <p:sp>
        <p:nvSpPr>
          <p:cNvPr id="6" name="Segnaposto numero diapositiva 5"/>
          <p:cNvSpPr>
            <a:spLocks noGrp="1"/>
          </p:cNvSpPr>
          <p:nvPr>
            <p:ph type="sldNum" sz="quarter" idx="12"/>
          </p:nvPr>
        </p:nvSpPr>
        <p:spPr/>
        <p:txBody>
          <a:bodyPr>
            <a:normAutofit fontScale="85000" lnSpcReduction="20000"/>
          </a:bodyPr>
          <a:lstStyle/>
          <a:p>
            <a:fld id="{A9DE0396-6ED9-44F3-AFF3-AD33A5B58FF6}" type="slidenum">
              <a:rPr lang="it-IT" smtClean="0"/>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6602558" cy="990600"/>
          </a:xfrm>
        </p:spPr>
        <p:txBody>
          <a:bodyPr>
            <a:normAutofit/>
          </a:bodyPr>
          <a:lstStyle/>
          <a:p>
            <a:r>
              <a:rPr lang="it-IT" sz="2800" dirty="0" smtClean="0"/>
              <a:t>La prevalenza dell’uso IUD nel mondo. </a:t>
            </a:r>
            <a:endParaRPr lang="it-IT" sz="2800" dirty="0"/>
          </a:p>
        </p:txBody>
      </p:sp>
      <p:sp>
        <p:nvSpPr>
          <p:cNvPr id="3" name="Segnaposto contenuto 2"/>
          <p:cNvSpPr>
            <a:spLocks noGrp="1"/>
          </p:cNvSpPr>
          <p:nvPr>
            <p:ph sz="quarter" idx="1"/>
          </p:nvPr>
        </p:nvSpPr>
        <p:spPr>
          <a:xfrm>
            <a:off x="563881" y="1628800"/>
            <a:ext cx="4936813" cy="5014910"/>
          </a:xfrm>
        </p:spPr>
        <p:txBody>
          <a:bodyPr>
            <a:normAutofit fontScale="62500" lnSpcReduction="20000"/>
          </a:bodyPr>
          <a:lstStyle/>
          <a:p>
            <a:pPr>
              <a:buNone/>
            </a:pPr>
            <a:r>
              <a:rPr lang="it-IT" sz="2800" b="1" dirty="0" smtClean="0"/>
              <a:t>La prevalenza del consumo IUD è maggiore nella Repubblica Democratica Popolare di </a:t>
            </a:r>
            <a:r>
              <a:rPr lang="it-IT" sz="2800" b="1" dirty="0" smtClean="0">
                <a:solidFill>
                  <a:srgbClr val="C00000"/>
                </a:solidFill>
              </a:rPr>
              <a:t>Corea</a:t>
            </a:r>
            <a:r>
              <a:rPr lang="it-IT" sz="2800" b="1" dirty="0" smtClean="0"/>
              <a:t>, utilizzato in 78%.</a:t>
            </a:r>
          </a:p>
          <a:p>
            <a:pPr>
              <a:buNone/>
            </a:pPr>
            <a:r>
              <a:rPr lang="it-IT" sz="2800" b="1" dirty="0" smtClean="0"/>
              <a:t>- nelle Repubbliche dell’</a:t>
            </a:r>
            <a:r>
              <a:rPr lang="it-IT" sz="2800" b="1" dirty="0" smtClean="0">
                <a:solidFill>
                  <a:srgbClr val="C00000"/>
                </a:solidFill>
              </a:rPr>
              <a:t>Asia Centrale </a:t>
            </a:r>
            <a:r>
              <a:rPr lang="it-IT" sz="2800" b="1" dirty="0" smtClean="0"/>
              <a:t>(63-76%),</a:t>
            </a:r>
          </a:p>
          <a:p>
            <a:pPr>
              <a:buNone/>
            </a:pPr>
            <a:r>
              <a:rPr lang="it-IT" sz="2800" b="1" dirty="0" smtClean="0"/>
              <a:t> </a:t>
            </a:r>
            <a:r>
              <a:rPr lang="it-IT" sz="2800" b="1" dirty="0"/>
              <a:t>-</a:t>
            </a:r>
            <a:r>
              <a:rPr lang="it-IT" sz="2800" b="1" dirty="0" smtClean="0"/>
              <a:t> in alcuni paesi del </a:t>
            </a:r>
            <a:r>
              <a:rPr lang="it-IT" sz="2800" b="1" dirty="0" smtClean="0">
                <a:solidFill>
                  <a:srgbClr val="C00000"/>
                </a:solidFill>
              </a:rPr>
              <a:t>Medio Oriente </a:t>
            </a:r>
            <a:r>
              <a:rPr lang="it-IT" sz="2800" b="1" dirty="0" smtClean="0"/>
              <a:t>(Egitto 63%)</a:t>
            </a:r>
          </a:p>
          <a:p>
            <a:pPr>
              <a:buNone/>
            </a:pPr>
            <a:r>
              <a:rPr lang="it-IT" sz="2800" b="1" dirty="0" smtClean="0"/>
              <a:t>- e </a:t>
            </a:r>
            <a:r>
              <a:rPr lang="it-IT" sz="2800" b="1" dirty="0" smtClean="0">
                <a:solidFill>
                  <a:srgbClr val="C00000"/>
                </a:solidFill>
              </a:rPr>
              <a:t>America Latina </a:t>
            </a:r>
            <a:r>
              <a:rPr lang="it-IT" sz="2800" b="1" dirty="0" smtClean="0"/>
              <a:t>(Cuba 59%).</a:t>
            </a:r>
          </a:p>
          <a:p>
            <a:pPr>
              <a:buNone/>
            </a:pPr>
            <a:endParaRPr lang="it-IT" sz="1400" b="1" dirty="0" smtClean="0">
              <a:solidFill>
                <a:schemeClr val="accent1">
                  <a:lumMod val="50000"/>
                </a:schemeClr>
              </a:solidFill>
            </a:endParaRPr>
          </a:p>
          <a:p>
            <a:pPr>
              <a:buNone/>
            </a:pPr>
            <a:r>
              <a:rPr lang="it-IT" sz="2800" b="1" dirty="0" smtClean="0">
                <a:solidFill>
                  <a:schemeClr val="accent1">
                    <a:lumMod val="50000"/>
                  </a:schemeClr>
                </a:solidFill>
              </a:rPr>
              <a:t>Al contrario, la prevalenza IUD è inferiore al 2% tra le donne in età riproduttiva </a:t>
            </a:r>
            <a:r>
              <a:rPr lang="it-IT" sz="2800" b="1" dirty="0" smtClean="0">
                <a:solidFill>
                  <a:srgbClr val="C00000"/>
                </a:solidFill>
              </a:rPr>
              <a:t>in Africa sub-sahariana </a:t>
            </a:r>
            <a:r>
              <a:rPr lang="it-IT" sz="2800" b="1" dirty="0" smtClean="0">
                <a:solidFill>
                  <a:schemeClr val="accent1">
                    <a:lumMod val="50000"/>
                  </a:schemeClr>
                </a:solidFill>
              </a:rPr>
              <a:t>e in </a:t>
            </a:r>
            <a:r>
              <a:rPr lang="it-IT" sz="2800" b="1" dirty="0" smtClean="0">
                <a:solidFill>
                  <a:srgbClr val="C00000"/>
                </a:solidFill>
              </a:rPr>
              <a:t>Nord America</a:t>
            </a:r>
            <a:r>
              <a:rPr lang="it-IT" sz="2800" b="1" dirty="0" smtClean="0">
                <a:solidFill>
                  <a:schemeClr val="accent1">
                    <a:lumMod val="50000"/>
                  </a:schemeClr>
                </a:solidFill>
              </a:rPr>
              <a:t>.</a:t>
            </a:r>
          </a:p>
          <a:p>
            <a:pPr>
              <a:buNone/>
            </a:pPr>
            <a:endParaRPr lang="it-IT" sz="1400" b="1" dirty="0" smtClean="0">
              <a:solidFill>
                <a:schemeClr val="accent1">
                  <a:lumMod val="50000"/>
                </a:schemeClr>
              </a:solidFill>
            </a:endParaRPr>
          </a:p>
          <a:p>
            <a:pPr>
              <a:buNone/>
            </a:pPr>
            <a:r>
              <a:rPr lang="it-IT" sz="2800" b="1" dirty="0" smtClean="0"/>
              <a:t>IUD non sono stati utilizzati ampiamente negli Stati Uniti d’America a causa di un retaggio di problemi di salute associati a un modello interrotto nel 1970, ma hanno di recente visto un modesto guadagno di popolarità.</a:t>
            </a:r>
          </a:p>
          <a:p>
            <a:pPr algn="r">
              <a:buNone/>
            </a:pPr>
            <a:r>
              <a:rPr lang="it-IT" sz="2300" b="1" i="1" dirty="0" smtClean="0">
                <a:solidFill>
                  <a:srgbClr val="00B050"/>
                </a:solidFill>
              </a:rPr>
              <a:t>(Nazioni Unite, 2006)</a:t>
            </a:r>
            <a:endParaRPr lang="it-IT" sz="2300" dirty="0" smtClean="0">
              <a:solidFill>
                <a:srgbClr val="00B050"/>
              </a:solidFill>
            </a:endParaRPr>
          </a:p>
          <a:p>
            <a:pPr>
              <a:buNone/>
            </a:pPr>
            <a:endParaRPr lang="it-IT" dirty="0"/>
          </a:p>
        </p:txBody>
      </p:sp>
      <p:pic>
        <p:nvPicPr>
          <p:cNvPr id="1026" name="Picture 2"/>
          <p:cNvPicPr>
            <a:picLocks noChangeAspect="1" noChangeArrowheads="1"/>
          </p:cNvPicPr>
          <p:nvPr/>
        </p:nvPicPr>
        <p:blipFill>
          <a:blip r:embed="rId2"/>
          <a:srcRect/>
          <a:stretch>
            <a:fillRect/>
          </a:stretch>
        </p:blipFill>
        <p:spPr bwMode="auto">
          <a:xfrm>
            <a:off x="7572396" y="142852"/>
            <a:ext cx="1123977" cy="1362150"/>
          </a:xfrm>
          <a:prstGeom prst="rect">
            <a:avLst/>
          </a:prstGeom>
          <a:noFill/>
          <a:ln w="9525">
            <a:noFill/>
            <a:miter lim="800000"/>
            <a:headEnd/>
            <a:tailEnd/>
          </a:ln>
          <a:effectLst/>
        </p:spPr>
      </p:pic>
      <p:sp>
        <p:nvSpPr>
          <p:cNvPr id="5" name="Segnaposto numero diapositiva 4"/>
          <p:cNvSpPr>
            <a:spLocks noGrp="1"/>
          </p:cNvSpPr>
          <p:nvPr>
            <p:ph type="sldNum" sz="quarter" idx="12"/>
          </p:nvPr>
        </p:nvSpPr>
        <p:spPr/>
        <p:txBody>
          <a:bodyPr>
            <a:normAutofit fontScale="85000" lnSpcReduction="20000"/>
          </a:bodyPr>
          <a:lstStyle/>
          <a:p>
            <a:fld id="{A9DE0396-6ED9-44F3-AFF3-AD33A5B58FF6}" type="slidenum">
              <a:rPr lang="it-IT" smtClean="0"/>
              <a:pPr/>
              <a:t>7</a:t>
            </a:fld>
            <a:endParaRPr lang="it-IT"/>
          </a:p>
        </p:txBody>
      </p:sp>
      <p:pic>
        <p:nvPicPr>
          <p:cNvPr id="6" name="Picture 2"/>
          <p:cNvPicPr>
            <a:picLocks noChangeAspect="1" noChangeArrowheads="1"/>
          </p:cNvPicPr>
          <p:nvPr/>
        </p:nvPicPr>
        <p:blipFill>
          <a:blip r:embed="rId3"/>
          <a:srcRect/>
          <a:stretch>
            <a:fillRect/>
          </a:stretch>
        </p:blipFill>
        <p:spPr bwMode="auto">
          <a:xfrm>
            <a:off x="5500694" y="1785926"/>
            <a:ext cx="3429024" cy="3978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Uso dello IUD in </a:t>
            </a:r>
            <a:r>
              <a:rPr lang="it-IT" sz="3600" b="1" dirty="0" smtClean="0"/>
              <a:t>Europa</a:t>
            </a:r>
            <a:r>
              <a:rPr lang="it-IT" sz="3600" dirty="0" smtClean="0"/>
              <a:t>.</a:t>
            </a:r>
            <a:endParaRPr lang="it-IT" sz="3600" dirty="0"/>
          </a:p>
        </p:txBody>
      </p:sp>
      <p:sp>
        <p:nvSpPr>
          <p:cNvPr id="3" name="Segnaposto contenuto 2"/>
          <p:cNvSpPr>
            <a:spLocks noGrp="1"/>
          </p:cNvSpPr>
          <p:nvPr>
            <p:ph sz="quarter" idx="1"/>
          </p:nvPr>
        </p:nvSpPr>
        <p:spPr>
          <a:xfrm>
            <a:off x="500034" y="1643050"/>
            <a:ext cx="8153400" cy="4714908"/>
          </a:xfrm>
        </p:spPr>
        <p:txBody>
          <a:bodyPr>
            <a:normAutofit fontScale="92500" lnSpcReduction="20000"/>
          </a:bodyPr>
          <a:lstStyle/>
          <a:p>
            <a:pPr algn="just">
              <a:buNone/>
            </a:pPr>
            <a:r>
              <a:rPr lang="it-IT" sz="2600" b="1" dirty="0" smtClean="0"/>
              <a:t>L’uso dello IUD varia anche in Europa.</a:t>
            </a:r>
          </a:p>
          <a:p>
            <a:pPr algn="just">
              <a:buNone/>
            </a:pPr>
            <a:endParaRPr lang="it-IT" sz="1200" b="1" dirty="0" smtClean="0"/>
          </a:p>
          <a:p>
            <a:pPr algn="just">
              <a:buNone/>
            </a:pPr>
            <a:r>
              <a:rPr lang="it-IT" sz="2800" b="1" dirty="0" smtClean="0">
                <a:solidFill>
                  <a:srgbClr val="C00000"/>
                </a:solidFill>
              </a:rPr>
              <a:t>Nel Nord Europa</a:t>
            </a:r>
            <a:r>
              <a:rPr lang="it-IT" sz="2600" b="1" dirty="0" smtClean="0"/>
              <a:t>, lo IUD viene utilizzato da circa </a:t>
            </a:r>
            <a:r>
              <a:rPr lang="it-IT" sz="2600" b="1" dirty="0" smtClean="0">
                <a:solidFill>
                  <a:srgbClr val="FF0000"/>
                </a:solidFill>
              </a:rPr>
              <a:t>il 30% </a:t>
            </a:r>
            <a:r>
              <a:rPr lang="it-IT" sz="2600" b="1" dirty="0" smtClean="0"/>
              <a:t>delle donne che usano contraccettivi, ad eccezione della Danimarca (</a:t>
            </a:r>
            <a:r>
              <a:rPr lang="it-IT" sz="2600" b="1" dirty="0" smtClean="0">
                <a:solidFill>
                  <a:srgbClr val="FF0000"/>
                </a:solidFill>
              </a:rPr>
              <a:t>14%</a:t>
            </a:r>
            <a:r>
              <a:rPr lang="it-IT" sz="2600" b="1" dirty="0" smtClean="0"/>
              <a:t>).</a:t>
            </a:r>
          </a:p>
          <a:p>
            <a:pPr algn="just">
              <a:buNone/>
            </a:pPr>
            <a:r>
              <a:rPr lang="it-IT" sz="2800" b="1" dirty="0" smtClean="0">
                <a:solidFill>
                  <a:schemeClr val="accent2">
                    <a:lumMod val="50000"/>
                  </a:schemeClr>
                </a:solidFill>
              </a:rPr>
              <a:t>Nell’Europa Orientale</a:t>
            </a:r>
            <a:r>
              <a:rPr lang="it-IT" sz="2600" b="1" dirty="0" smtClean="0"/>
              <a:t>, è </a:t>
            </a:r>
            <a:r>
              <a:rPr lang="it-IT" sz="2600" b="1" smtClean="0"/>
              <a:t>usato da </a:t>
            </a:r>
            <a:r>
              <a:rPr lang="it-IT" sz="2600" b="1" dirty="0" smtClean="0"/>
              <a:t>oltre il </a:t>
            </a:r>
            <a:r>
              <a:rPr lang="it-IT" sz="2600" b="1" dirty="0" smtClean="0">
                <a:solidFill>
                  <a:srgbClr val="FF0000"/>
                </a:solidFill>
              </a:rPr>
              <a:t>55%</a:t>
            </a:r>
            <a:r>
              <a:rPr lang="it-IT" sz="2600" b="1" dirty="0" smtClean="0"/>
              <a:t> degli utenti di contraccettivi in Bielorussia e in Moldavia, e dal </a:t>
            </a:r>
            <a:r>
              <a:rPr lang="it-IT" sz="2600" b="1" dirty="0" smtClean="0">
                <a:solidFill>
                  <a:srgbClr val="FF0000"/>
                </a:solidFill>
              </a:rPr>
              <a:t>11-27%</a:t>
            </a:r>
            <a:r>
              <a:rPr lang="it-IT" sz="2600" b="1" dirty="0" smtClean="0"/>
              <a:t> in molti altri paesi come la Romania.</a:t>
            </a:r>
          </a:p>
          <a:p>
            <a:pPr algn="just">
              <a:buNone/>
            </a:pPr>
            <a:r>
              <a:rPr lang="it-IT" sz="2800" b="1" dirty="0" smtClean="0">
                <a:solidFill>
                  <a:srgbClr val="0070C0"/>
                </a:solidFill>
              </a:rPr>
              <a:t>Nell’Europa Meridionale</a:t>
            </a:r>
            <a:r>
              <a:rPr lang="it-IT" sz="2600" b="1" dirty="0" smtClean="0"/>
              <a:t>, questa percentuale è tra il </a:t>
            </a:r>
            <a:r>
              <a:rPr lang="it-IT" sz="2600" b="1" dirty="0" smtClean="0">
                <a:solidFill>
                  <a:srgbClr val="FF0000"/>
                </a:solidFill>
              </a:rPr>
              <a:t>9 e il 17%</a:t>
            </a:r>
            <a:r>
              <a:rPr lang="it-IT" sz="2600" b="1" dirty="0" smtClean="0"/>
              <a:t>, con eccezione dell’</a:t>
            </a:r>
            <a:r>
              <a:rPr lang="it-IT" sz="2600" b="1" dirty="0" smtClean="0">
                <a:solidFill>
                  <a:srgbClr val="7030A0"/>
                </a:solidFill>
              </a:rPr>
              <a:t>Albania</a:t>
            </a:r>
            <a:r>
              <a:rPr lang="it-IT" sz="2600" b="1" dirty="0" smtClean="0"/>
              <a:t> (</a:t>
            </a:r>
            <a:r>
              <a:rPr lang="it-IT" sz="2600" b="1" dirty="0" smtClean="0">
                <a:solidFill>
                  <a:srgbClr val="FF0000"/>
                </a:solidFill>
              </a:rPr>
              <a:t>1%</a:t>
            </a:r>
            <a:r>
              <a:rPr lang="it-IT" sz="2600" b="1" dirty="0" smtClean="0"/>
              <a:t>).</a:t>
            </a:r>
          </a:p>
          <a:p>
            <a:pPr algn="just">
              <a:buNone/>
            </a:pPr>
            <a:r>
              <a:rPr lang="it-IT" sz="2800" b="1" dirty="0" smtClean="0">
                <a:solidFill>
                  <a:srgbClr val="00B050"/>
                </a:solidFill>
              </a:rPr>
              <a:t>Nell’Europa Occidentale</a:t>
            </a:r>
            <a:r>
              <a:rPr lang="it-IT" sz="2600" b="1" dirty="0" smtClean="0"/>
              <a:t>, è meno dell’</a:t>
            </a:r>
            <a:r>
              <a:rPr lang="it-IT" sz="2600" b="1" dirty="0" smtClean="0">
                <a:solidFill>
                  <a:srgbClr val="FF0000"/>
                </a:solidFill>
              </a:rPr>
              <a:t>8%, </a:t>
            </a:r>
            <a:r>
              <a:rPr lang="it-IT" sz="2600" b="1" dirty="0" smtClean="0"/>
              <a:t>fatta eccezione per la </a:t>
            </a:r>
            <a:r>
              <a:rPr lang="it-IT" sz="2600" b="1" dirty="0" smtClean="0">
                <a:solidFill>
                  <a:srgbClr val="7030A0"/>
                </a:solidFill>
              </a:rPr>
              <a:t>Francia</a:t>
            </a:r>
            <a:r>
              <a:rPr lang="it-IT" sz="2600" b="1" dirty="0" smtClean="0"/>
              <a:t> (</a:t>
            </a:r>
            <a:r>
              <a:rPr lang="it-IT" sz="2600" b="1" dirty="0" smtClean="0">
                <a:solidFill>
                  <a:srgbClr val="FF0000"/>
                </a:solidFill>
              </a:rPr>
              <a:t>27%).</a:t>
            </a:r>
          </a:p>
          <a:p>
            <a:pPr algn="r">
              <a:buNone/>
            </a:pPr>
            <a:r>
              <a:rPr lang="it-IT" sz="2100" i="1" dirty="0" smtClean="0">
                <a:solidFill>
                  <a:srgbClr val="FF0000"/>
                </a:solidFill>
              </a:rPr>
              <a:t>(Nazioni Unite, 2006)</a:t>
            </a:r>
          </a:p>
          <a:p>
            <a:pPr>
              <a:buNone/>
            </a:pPr>
            <a:endParaRPr lang="it-IT" dirty="0"/>
          </a:p>
        </p:txBody>
      </p:sp>
      <p:pic>
        <p:nvPicPr>
          <p:cNvPr id="1026" name="Picture 2"/>
          <p:cNvPicPr>
            <a:picLocks noChangeAspect="1" noChangeArrowheads="1"/>
          </p:cNvPicPr>
          <p:nvPr/>
        </p:nvPicPr>
        <p:blipFill>
          <a:blip r:embed="rId2"/>
          <a:srcRect/>
          <a:stretch>
            <a:fillRect/>
          </a:stretch>
        </p:blipFill>
        <p:spPr bwMode="auto">
          <a:xfrm>
            <a:off x="6357950" y="357166"/>
            <a:ext cx="2571748" cy="666750"/>
          </a:xfrm>
          <a:prstGeom prst="rect">
            <a:avLst/>
          </a:prstGeom>
          <a:noFill/>
          <a:ln w="9525">
            <a:noFill/>
            <a:miter lim="800000"/>
            <a:headEnd/>
            <a:tailEnd/>
          </a:ln>
          <a:effectLst/>
        </p:spPr>
      </p:pic>
      <p:sp>
        <p:nvSpPr>
          <p:cNvPr id="5" name="Segnaposto numero diapositiva 4"/>
          <p:cNvSpPr>
            <a:spLocks noGrp="1"/>
          </p:cNvSpPr>
          <p:nvPr>
            <p:ph type="sldNum" sz="quarter" idx="12"/>
          </p:nvPr>
        </p:nvSpPr>
        <p:spPr/>
        <p:txBody>
          <a:bodyPr>
            <a:normAutofit fontScale="85000" lnSpcReduction="20000"/>
          </a:bodyPr>
          <a:lstStyle/>
          <a:p>
            <a:fld id="{A9DE0396-6ED9-44F3-AFF3-AD33A5B58FF6}" type="slidenum">
              <a:rPr lang="it-IT" smtClean="0"/>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egnaposto numero diapositiva 3"/>
          <p:cNvSpPr>
            <a:spLocks noGrp="1"/>
          </p:cNvSpPr>
          <p:nvPr>
            <p:ph type="sldNum" sz="quarter" idx="12"/>
          </p:nvPr>
        </p:nvSpPr>
        <p:spPr>
          <a:xfrm>
            <a:off x="0" y="6248400"/>
            <a:ext cx="4572000" cy="381000"/>
          </a:xfrm>
          <a:noFill/>
          <a:ln>
            <a:miter lim="800000"/>
            <a:headEnd/>
            <a:tailEnd/>
          </a:ln>
        </p:spPr>
        <p:txBody>
          <a:bodyPr>
            <a:noAutofit/>
          </a:bodyPr>
          <a:lstStyle/>
          <a:p>
            <a:r>
              <a:rPr lang="it-IT" sz="1600" dirty="0" smtClean="0">
                <a:solidFill>
                  <a:schemeClr val="accent6">
                    <a:lumMod val="50000"/>
                  </a:schemeClr>
                </a:solidFill>
              </a:rPr>
              <a:t>L’UNGHERIA è stata pioniere per l’uso IUD nel 1960</a:t>
            </a:r>
            <a:endParaRPr lang="hu-HU" sz="1600" dirty="0">
              <a:solidFill>
                <a:schemeClr val="accent6">
                  <a:lumMod val="50000"/>
                </a:schemeClr>
              </a:solidFill>
            </a:endParaRPr>
          </a:p>
        </p:txBody>
      </p:sp>
      <p:sp>
        <p:nvSpPr>
          <p:cNvPr id="25602" name="Text Box 2"/>
          <p:cNvSpPr txBox="1">
            <a:spLocks noChangeArrowheads="1"/>
          </p:cNvSpPr>
          <p:nvPr/>
        </p:nvSpPr>
        <p:spPr bwMode="auto">
          <a:xfrm>
            <a:off x="288925" y="188913"/>
            <a:ext cx="8604250" cy="647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46800">
            <a:spAutoFit/>
          </a:bodyPr>
          <a:lstStyle/>
          <a:p>
            <a:pPr algn="ctr">
              <a:spcBef>
                <a:spcPct val="70000"/>
              </a:spcBef>
              <a:defRPr/>
            </a:pPr>
            <a:r>
              <a:rPr lang="en-US" sz="3200" b="1" dirty="0">
                <a:solidFill>
                  <a:srgbClr val="467D33"/>
                </a:solidFill>
                <a:effectLst>
                  <a:outerShdw blurRad="38100" dist="38100" dir="2700000" algn="tl">
                    <a:srgbClr val="000000"/>
                  </a:outerShdw>
                </a:effectLst>
                <a:latin typeface="Tahoma" pitchFamily="34" charset="0"/>
              </a:rPr>
              <a:t>AVAILABILITY OF IUD IN HUNGARY</a:t>
            </a:r>
            <a:r>
              <a:rPr lang="hu-HU" sz="3200" b="1" dirty="0">
                <a:solidFill>
                  <a:srgbClr val="467D33"/>
                </a:solidFill>
                <a:effectLst>
                  <a:outerShdw blurRad="38100" dist="38100" dir="2700000" algn="tl">
                    <a:srgbClr val="000000"/>
                  </a:outerShdw>
                </a:effectLst>
                <a:latin typeface="Tahoma" pitchFamily="34" charset="0"/>
              </a:rPr>
              <a:t> </a:t>
            </a:r>
            <a:r>
              <a:rPr lang="en-US" sz="3600" b="1" dirty="0" smtClean="0">
                <a:solidFill>
                  <a:srgbClr val="467D33"/>
                </a:solidFill>
                <a:effectLst>
                  <a:outerShdw blurRad="38100" dist="38100" dir="2700000" algn="tl">
                    <a:srgbClr val="000000"/>
                  </a:outerShdw>
                </a:effectLst>
                <a:latin typeface="Tahoma" pitchFamily="34" charset="0"/>
              </a:rPr>
              <a:t> </a:t>
            </a:r>
            <a:endParaRPr lang="en-GB" sz="3600" b="1" dirty="0">
              <a:solidFill>
                <a:srgbClr val="467D33"/>
              </a:solidFill>
              <a:effectLst>
                <a:outerShdw blurRad="38100" dist="38100" dir="2700000" algn="tl">
                  <a:srgbClr val="000000"/>
                </a:outerShdw>
              </a:effectLst>
              <a:latin typeface="Tahoma" pitchFamily="34" charset="0"/>
            </a:endParaRPr>
          </a:p>
        </p:txBody>
      </p:sp>
      <p:sp>
        <p:nvSpPr>
          <p:cNvPr id="6150" name="Text Box 23"/>
          <p:cNvSpPr txBox="1">
            <a:spLocks noChangeArrowheads="1"/>
          </p:cNvSpPr>
          <p:nvPr/>
        </p:nvSpPr>
        <p:spPr bwMode="auto">
          <a:xfrm>
            <a:off x="5665788" y="3500438"/>
            <a:ext cx="1143000" cy="425450"/>
          </a:xfrm>
          <a:prstGeom prst="rect">
            <a:avLst/>
          </a:prstGeom>
          <a:noFill/>
          <a:ln w="12700">
            <a:noFill/>
            <a:miter lim="800000"/>
            <a:headEnd type="none" w="sm" len="sm"/>
            <a:tailEnd type="none" w="sm" len="sm"/>
          </a:ln>
          <a:effectLst/>
        </p:spPr>
        <p:txBody>
          <a:bodyPr lIns="0" tIns="0" rIns="0" bIns="0">
            <a:spAutoFit/>
          </a:bodyPr>
          <a:lstStyle/>
          <a:p>
            <a:pPr algn="ctr"/>
            <a:r>
              <a:rPr lang="hu-HU" sz="1400" b="1">
                <a:solidFill>
                  <a:schemeClr val="bg1"/>
                </a:solidFill>
              </a:rPr>
              <a:t>MLCu 2</a:t>
            </a:r>
            <a:r>
              <a:rPr lang="en-US" sz="1400" b="1">
                <a:solidFill>
                  <a:schemeClr val="bg1"/>
                </a:solidFill>
              </a:rPr>
              <a:t>50/375</a:t>
            </a:r>
            <a:endParaRPr lang="hu-HU" sz="1400" b="1">
              <a:solidFill>
                <a:schemeClr val="bg1"/>
              </a:solidFill>
            </a:endParaRPr>
          </a:p>
          <a:p>
            <a:pPr algn="ctr"/>
            <a:r>
              <a:rPr lang="hu-HU" sz="1400" b="1">
                <a:solidFill>
                  <a:schemeClr val="bg1"/>
                </a:solidFill>
              </a:rPr>
              <a:t>(Mona Lisa)</a:t>
            </a:r>
          </a:p>
        </p:txBody>
      </p:sp>
      <p:grpSp>
        <p:nvGrpSpPr>
          <p:cNvPr id="2" name="Group 52"/>
          <p:cNvGrpSpPr>
            <a:grpSpLocks/>
          </p:cNvGrpSpPr>
          <p:nvPr/>
        </p:nvGrpSpPr>
        <p:grpSpPr bwMode="auto">
          <a:xfrm>
            <a:off x="0" y="856462"/>
            <a:ext cx="9144000" cy="5285556"/>
            <a:chOff x="113" y="418"/>
            <a:chExt cx="5579" cy="3422"/>
          </a:xfrm>
        </p:grpSpPr>
        <p:grpSp>
          <p:nvGrpSpPr>
            <p:cNvPr id="3" name="Group 51"/>
            <p:cNvGrpSpPr>
              <a:grpSpLocks/>
            </p:cNvGrpSpPr>
            <p:nvPr/>
          </p:nvGrpSpPr>
          <p:grpSpPr bwMode="auto">
            <a:xfrm>
              <a:off x="113" y="418"/>
              <a:ext cx="5579" cy="3422"/>
              <a:chOff x="113" y="434"/>
              <a:chExt cx="5579" cy="3422"/>
            </a:xfrm>
          </p:grpSpPr>
          <p:grpSp>
            <p:nvGrpSpPr>
              <p:cNvPr id="4" name="Group 50"/>
              <p:cNvGrpSpPr>
                <a:grpSpLocks/>
              </p:cNvGrpSpPr>
              <p:nvPr/>
            </p:nvGrpSpPr>
            <p:grpSpPr bwMode="auto">
              <a:xfrm>
                <a:off x="113" y="434"/>
                <a:ext cx="5579" cy="3422"/>
                <a:chOff x="113" y="434"/>
                <a:chExt cx="5579" cy="3422"/>
              </a:xfrm>
            </p:grpSpPr>
            <p:grpSp>
              <p:nvGrpSpPr>
                <p:cNvPr id="5" name="Group 10"/>
                <p:cNvGrpSpPr>
                  <a:grpSpLocks/>
                </p:cNvGrpSpPr>
                <p:nvPr/>
              </p:nvGrpSpPr>
              <p:grpSpPr bwMode="auto">
                <a:xfrm>
                  <a:off x="215" y="905"/>
                  <a:ext cx="941" cy="1284"/>
                  <a:chOff x="215" y="785"/>
                  <a:chExt cx="941" cy="1284"/>
                </a:xfrm>
              </p:grpSpPr>
              <p:pic>
                <p:nvPicPr>
                  <p:cNvPr id="6180" name="Picture 6" descr="SzontaghD"/>
                  <p:cNvPicPr>
                    <a:picLocks noChangeAspect="1" noChangeArrowheads="1"/>
                  </p:cNvPicPr>
                  <p:nvPr/>
                </p:nvPicPr>
                <p:blipFill>
                  <a:blip r:embed="rId3"/>
                  <a:srcRect/>
                  <a:stretch>
                    <a:fillRect/>
                  </a:stretch>
                </p:blipFill>
                <p:spPr bwMode="auto">
                  <a:xfrm>
                    <a:off x="215" y="785"/>
                    <a:ext cx="941" cy="1284"/>
                  </a:xfrm>
                  <a:prstGeom prst="rect">
                    <a:avLst/>
                  </a:prstGeom>
                  <a:noFill/>
                  <a:ln w="9525">
                    <a:solidFill>
                      <a:schemeClr val="bg1"/>
                    </a:solidFill>
                    <a:miter lim="800000"/>
                    <a:headEnd/>
                    <a:tailEnd/>
                  </a:ln>
                </p:spPr>
              </p:pic>
              <p:sp>
                <p:nvSpPr>
                  <p:cNvPr id="6181" name="Text Box 7"/>
                  <p:cNvSpPr txBox="1">
                    <a:spLocks noChangeArrowheads="1"/>
                  </p:cNvSpPr>
                  <p:nvPr/>
                </p:nvSpPr>
                <p:spPr bwMode="auto">
                  <a:xfrm>
                    <a:off x="249" y="1797"/>
                    <a:ext cx="861" cy="269"/>
                  </a:xfrm>
                  <a:prstGeom prst="rect">
                    <a:avLst/>
                  </a:prstGeom>
                  <a:noFill/>
                  <a:ln w="12700">
                    <a:noFill/>
                    <a:miter lim="800000"/>
                    <a:headEnd type="none" w="sm" len="sm"/>
                    <a:tailEnd type="none" w="sm" len="sm"/>
                  </a:ln>
                  <a:effectLst/>
                </p:spPr>
                <p:txBody>
                  <a:bodyPr lIns="0" tIns="0" rIns="0" bIns="0">
                    <a:spAutoFit/>
                  </a:bodyPr>
                  <a:lstStyle/>
                  <a:p>
                    <a:pPr>
                      <a:spcBef>
                        <a:spcPct val="50000"/>
                      </a:spcBef>
                    </a:pPr>
                    <a:r>
                      <a:rPr lang="hu-HU" sz="2800" b="1" dirty="0">
                        <a:solidFill>
                          <a:srgbClr val="CC0000"/>
                        </a:solidFill>
                      </a:rPr>
                      <a:t>x</a:t>
                    </a:r>
                    <a:r>
                      <a:rPr lang="hu-HU" b="1" dirty="0">
                        <a:solidFill>
                          <a:srgbClr val="CC0000"/>
                        </a:solidFill>
                      </a:rPr>
                      <a:t> </a:t>
                    </a:r>
                    <a:r>
                      <a:rPr lang="hu-HU" sz="1400" b="1" dirty="0">
                        <a:solidFill>
                          <a:schemeClr val="bg1"/>
                        </a:solidFill>
                      </a:rPr>
                      <a:t>Szontágh IUD</a:t>
                    </a:r>
                  </a:p>
                </p:txBody>
              </p:sp>
            </p:grpSp>
            <p:grpSp>
              <p:nvGrpSpPr>
                <p:cNvPr id="6" name="Group 48"/>
                <p:cNvGrpSpPr>
                  <a:grpSpLocks/>
                </p:cNvGrpSpPr>
                <p:nvPr/>
              </p:nvGrpSpPr>
              <p:grpSpPr bwMode="auto">
                <a:xfrm>
                  <a:off x="1292" y="873"/>
                  <a:ext cx="999" cy="1302"/>
                  <a:chOff x="1292" y="935"/>
                  <a:chExt cx="999" cy="1302"/>
                </a:xfrm>
              </p:grpSpPr>
              <p:pic>
                <p:nvPicPr>
                  <p:cNvPr id="6178" name="Picture 12" descr="TCu200DJPG"/>
                  <p:cNvPicPr>
                    <a:picLocks noChangeAspect="1" noChangeArrowheads="1"/>
                  </p:cNvPicPr>
                  <p:nvPr/>
                </p:nvPicPr>
                <p:blipFill>
                  <a:blip r:embed="rId4"/>
                  <a:srcRect/>
                  <a:stretch>
                    <a:fillRect/>
                  </a:stretch>
                </p:blipFill>
                <p:spPr bwMode="auto">
                  <a:xfrm>
                    <a:off x="1292" y="935"/>
                    <a:ext cx="999" cy="1302"/>
                  </a:xfrm>
                  <a:prstGeom prst="rect">
                    <a:avLst/>
                  </a:prstGeom>
                  <a:noFill/>
                  <a:ln w="9525">
                    <a:solidFill>
                      <a:schemeClr val="bg1"/>
                    </a:solidFill>
                    <a:miter lim="800000"/>
                    <a:headEnd/>
                    <a:tailEnd/>
                  </a:ln>
                </p:spPr>
              </p:pic>
              <p:sp>
                <p:nvSpPr>
                  <p:cNvPr id="6179" name="Text Box 13"/>
                  <p:cNvSpPr txBox="1">
                    <a:spLocks noChangeArrowheads="1"/>
                  </p:cNvSpPr>
                  <p:nvPr/>
                </p:nvSpPr>
                <p:spPr bwMode="auto">
                  <a:xfrm>
                    <a:off x="1571" y="2057"/>
                    <a:ext cx="432" cy="134"/>
                  </a:xfrm>
                  <a:prstGeom prst="rect">
                    <a:avLst/>
                  </a:prstGeom>
                  <a:noFill/>
                  <a:ln w="12700">
                    <a:noFill/>
                    <a:miter lim="800000"/>
                    <a:headEnd type="none" w="sm" len="sm"/>
                    <a:tailEnd type="none" w="sm" len="sm"/>
                  </a:ln>
                  <a:effectLst/>
                </p:spPr>
                <p:txBody>
                  <a:bodyPr lIns="0" tIns="0" rIns="0" bIns="0">
                    <a:spAutoFit/>
                  </a:bodyPr>
                  <a:lstStyle/>
                  <a:p>
                    <a:pPr>
                      <a:spcBef>
                        <a:spcPct val="50000"/>
                      </a:spcBef>
                    </a:pPr>
                    <a:r>
                      <a:rPr lang="hu-HU" sz="1400" b="1">
                        <a:solidFill>
                          <a:schemeClr val="bg1"/>
                        </a:solidFill>
                      </a:rPr>
                      <a:t>TCu 2</a:t>
                    </a:r>
                    <a:r>
                      <a:rPr lang="en-US" sz="1400" b="1">
                        <a:solidFill>
                          <a:schemeClr val="bg1"/>
                        </a:solidFill>
                      </a:rPr>
                      <a:t>00 </a:t>
                    </a:r>
                    <a:endParaRPr lang="hu-HU" sz="1400" b="1">
                      <a:solidFill>
                        <a:schemeClr val="bg1"/>
                      </a:solidFill>
                    </a:endParaRPr>
                  </a:p>
                </p:txBody>
              </p:sp>
            </p:grpSp>
            <p:grpSp>
              <p:nvGrpSpPr>
                <p:cNvPr id="7" name="Group 18"/>
                <p:cNvGrpSpPr>
                  <a:grpSpLocks/>
                </p:cNvGrpSpPr>
                <p:nvPr/>
              </p:nvGrpSpPr>
              <p:grpSpPr bwMode="auto">
                <a:xfrm>
                  <a:off x="2457" y="588"/>
                  <a:ext cx="922" cy="1872"/>
                  <a:chOff x="2503" y="624"/>
                  <a:chExt cx="922" cy="1872"/>
                </a:xfrm>
              </p:grpSpPr>
              <p:pic>
                <p:nvPicPr>
                  <p:cNvPr id="6176" name="Picture 16" descr="TCu380D"/>
                  <p:cNvPicPr>
                    <a:picLocks noChangeAspect="1" noChangeArrowheads="1"/>
                  </p:cNvPicPr>
                  <p:nvPr/>
                </p:nvPicPr>
                <p:blipFill>
                  <a:blip r:embed="rId5"/>
                  <a:srcRect/>
                  <a:stretch>
                    <a:fillRect/>
                  </a:stretch>
                </p:blipFill>
                <p:spPr bwMode="auto">
                  <a:xfrm>
                    <a:off x="2503" y="624"/>
                    <a:ext cx="922" cy="1872"/>
                  </a:xfrm>
                  <a:prstGeom prst="rect">
                    <a:avLst/>
                  </a:prstGeom>
                  <a:noFill/>
                  <a:ln w="9525">
                    <a:solidFill>
                      <a:schemeClr val="bg1"/>
                    </a:solidFill>
                    <a:miter lim="800000"/>
                    <a:headEnd/>
                    <a:tailEnd/>
                  </a:ln>
                </p:spPr>
              </p:pic>
              <p:sp>
                <p:nvSpPr>
                  <p:cNvPr id="6177" name="Text Box 17"/>
                  <p:cNvSpPr txBox="1">
                    <a:spLocks noChangeArrowheads="1"/>
                  </p:cNvSpPr>
                  <p:nvPr/>
                </p:nvSpPr>
                <p:spPr bwMode="auto">
                  <a:xfrm>
                    <a:off x="2945" y="1884"/>
                    <a:ext cx="432" cy="134"/>
                  </a:xfrm>
                  <a:prstGeom prst="rect">
                    <a:avLst/>
                  </a:prstGeom>
                  <a:noFill/>
                  <a:ln w="12700">
                    <a:noFill/>
                    <a:miter lim="800000"/>
                    <a:headEnd type="none" w="sm" len="sm"/>
                    <a:tailEnd type="none" w="sm" len="sm"/>
                  </a:ln>
                  <a:effectLst/>
                </p:spPr>
                <p:txBody>
                  <a:bodyPr lIns="0" tIns="0" rIns="0" bIns="0">
                    <a:spAutoFit/>
                  </a:bodyPr>
                  <a:lstStyle/>
                  <a:p>
                    <a:pPr>
                      <a:spcBef>
                        <a:spcPct val="50000"/>
                      </a:spcBef>
                    </a:pPr>
                    <a:r>
                      <a:rPr lang="hu-HU" sz="1400" b="1">
                        <a:solidFill>
                          <a:schemeClr val="bg1"/>
                        </a:solidFill>
                      </a:rPr>
                      <a:t>TCu 38</a:t>
                    </a:r>
                    <a:r>
                      <a:rPr lang="en-US" sz="1400" b="1">
                        <a:solidFill>
                          <a:schemeClr val="bg1"/>
                        </a:solidFill>
                      </a:rPr>
                      <a:t>0</a:t>
                    </a:r>
                    <a:endParaRPr lang="hu-HU" sz="1400" b="1">
                      <a:solidFill>
                        <a:schemeClr val="bg1"/>
                      </a:solidFill>
                    </a:endParaRPr>
                  </a:p>
                </p:txBody>
              </p:sp>
            </p:grpSp>
            <p:pic>
              <p:nvPicPr>
                <p:cNvPr id="6161" name="Picture 20" descr="MLCuD"/>
                <p:cNvPicPr>
                  <a:picLocks noChangeAspect="1" noChangeArrowheads="1"/>
                </p:cNvPicPr>
                <p:nvPr/>
              </p:nvPicPr>
              <p:blipFill>
                <a:blip r:embed="rId6"/>
                <a:srcRect/>
                <a:stretch>
                  <a:fillRect/>
                </a:stretch>
              </p:blipFill>
              <p:spPr bwMode="auto">
                <a:xfrm>
                  <a:off x="3522" y="594"/>
                  <a:ext cx="815" cy="1872"/>
                </a:xfrm>
                <a:prstGeom prst="rect">
                  <a:avLst/>
                </a:prstGeom>
                <a:noFill/>
                <a:ln w="9525">
                  <a:solidFill>
                    <a:schemeClr val="bg1"/>
                  </a:solidFill>
                  <a:miter lim="800000"/>
                  <a:headEnd/>
                  <a:tailEnd/>
                </a:ln>
              </p:spPr>
            </p:pic>
            <p:pic>
              <p:nvPicPr>
                <p:cNvPr id="6162" name="Picture 21" descr="NovaTD"/>
                <p:cNvPicPr>
                  <a:picLocks noChangeAspect="1" noChangeArrowheads="1"/>
                </p:cNvPicPr>
                <p:nvPr/>
              </p:nvPicPr>
              <p:blipFill>
                <a:blip r:embed="rId7"/>
                <a:srcRect/>
                <a:stretch>
                  <a:fillRect/>
                </a:stretch>
              </p:blipFill>
              <p:spPr bwMode="auto">
                <a:xfrm>
                  <a:off x="4433" y="606"/>
                  <a:ext cx="1238" cy="1392"/>
                </a:xfrm>
                <a:prstGeom prst="rect">
                  <a:avLst/>
                </a:prstGeom>
                <a:noFill/>
                <a:ln w="9525">
                  <a:solidFill>
                    <a:schemeClr val="bg1"/>
                  </a:solidFill>
                  <a:miter lim="800000"/>
                  <a:headEnd/>
                  <a:tailEnd/>
                </a:ln>
              </p:spPr>
            </p:pic>
            <p:pic>
              <p:nvPicPr>
                <p:cNvPr id="6163" name="Picture 22" descr="LilyD"/>
                <p:cNvPicPr>
                  <a:picLocks noChangeAspect="1" noChangeArrowheads="1"/>
                </p:cNvPicPr>
                <p:nvPr/>
              </p:nvPicPr>
              <p:blipFill>
                <a:blip r:embed="rId8"/>
                <a:srcRect/>
                <a:stretch>
                  <a:fillRect/>
                </a:stretch>
              </p:blipFill>
              <p:spPr bwMode="auto">
                <a:xfrm>
                  <a:off x="4433" y="2046"/>
                  <a:ext cx="1247" cy="1440"/>
                </a:xfrm>
                <a:prstGeom prst="rect">
                  <a:avLst/>
                </a:prstGeom>
                <a:noFill/>
                <a:ln w="9525">
                  <a:solidFill>
                    <a:schemeClr val="bg1"/>
                  </a:solidFill>
                  <a:miter lim="800000"/>
                  <a:headEnd/>
                  <a:tailEnd/>
                </a:ln>
              </p:spPr>
            </p:pic>
            <p:grpSp>
              <p:nvGrpSpPr>
                <p:cNvPr id="8" name="Group 42"/>
                <p:cNvGrpSpPr>
                  <a:grpSpLocks/>
                </p:cNvGrpSpPr>
                <p:nvPr/>
              </p:nvGrpSpPr>
              <p:grpSpPr bwMode="auto">
                <a:xfrm>
                  <a:off x="113" y="2493"/>
                  <a:ext cx="1205" cy="1363"/>
                  <a:chOff x="113" y="2341"/>
                  <a:chExt cx="1205" cy="1363"/>
                </a:xfrm>
              </p:grpSpPr>
              <p:pic>
                <p:nvPicPr>
                  <p:cNvPr id="6174" name="Picture 19"/>
                  <p:cNvPicPr>
                    <a:picLocks noChangeAspect="1" noChangeArrowheads="1"/>
                  </p:cNvPicPr>
                  <p:nvPr/>
                </p:nvPicPr>
                <p:blipFill>
                  <a:blip r:embed="rId9"/>
                  <a:srcRect/>
                  <a:stretch>
                    <a:fillRect/>
                  </a:stretch>
                </p:blipFill>
                <p:spPr bwMode="auto">
                  <a:xfrm>
                    <a:off x="113" y="2341"/>
                    <a:ext cx="1205" cy="1360"/>
                  </a:xfrm>
                  <a:prstGeom prst="rect">
                    <a:avLst/>
                  </a:prstGeom>
                  <a:noFill/>
                  <a:ln w="12700">
                    <a:solidFill>
                      <a:schemeClr val="bg1"/>
                    </a:solidFill>
                    <a:miter lim="800000"/>
                    <a:headEnd/>
                    <a:tailEnd/>
                  </a:ln>
                  <a:effectLst/>
                </p:spPr>
              </p:pic>
              <p:sp>
                <p:nvSpPr>
                  <p:cNvPr id="6175" name="Text Box 26"/>
                  <p:cNvSpPr txBox="1">
                    <a:spLocks noChangeArrowheads="1"/>
                  </p:cNvSpPr>
                  <p:nvPr/>
                </p:nvSpPr>
                <p:spPr bwMode="auto">
                  <a:xfrm>
                    <a:off x="476" y="3568"/>
                    <a:ext cx="453" cy="136"/>
                  </a:xfrm>
                  <a:prstGeom prst="rect">
                    <a:avLst/>
                  </a:prstGeom>
                  <a:noFill/>
                  <a:ln w="12700">
                    <a:noFill/>
                    <a:miter lim="800000"/>
                    <a:headEnd type="none" w="sm" len="sm"/>
                    <a:tailEnd type="none" w="sm" len="sm"/>
                  </a:ln>
                  <a:effectLst/>
                </p:spPr>
                <p:txBody>
                  <a:bodyPr lIns="0" tIns="0" rIns="0" bIns="0">
                    <a:spAutoFit/>
                  </a:bodyPr>
                  <a:lstStyle/>
                  <a:p>
                    <a:pPr>
                      <a:spcBef>
                        <a:spcPct val="50000"/>
                      </a:spcBef>
                    </a:pPr>
                    <a:r>
                      <a:rPr lang="hu-HU" sz="1400" b="1" dirty="0">
                        <a:solidFill>
                          <a:srgbClr val="C00000"/>
                        </a:solidFill>
                      </a:rPr>
                      <a:t>GyneFix</a:t>
                    </a:r>
                  </a:p>
                </p:txBody>
              </p:sp>
            </p:grpSp>
            <p:grpSp>
              <p:nvGrpSpPr>
                <p:cNvPr id="9" name="Group 37"/>
                <p:cNvGrpSpPr>
                  <a:grpSpLocks/>
                </p:cNvGrpSpPr>
                <p:nvPr/>
              </p:nvGrpSpPr>
              <p:grpSpPr bwMode="auto">
                <a:xfrm>
                  <a:off x="1383" y="2538"/>
                  <a:ext cx="1905" cy="1198"/>
                  <a:chOff x="2426" y="2595"/>
                  <a:chExt cx="1905" cy="1198"/>
                </a:xfrm>
              </p:grpSpPr>
              <p:pic>
                <p:nvPicPr>
                  <p:cNvPr id="6171" name="Picture 34" descr="NT_LNG03"/>
                  <p:cNvPicPr>
                    <a:picLocks noChangeAspect="1" noChangeArrowheads="1"/>
                  </p:cNvPicPr>
                  <p:nvPr/>
                </p:nvPicPr>
                <p:blipFill>
                  <a:blip r:embed="rId10"/>
                  <a:srcRect/>
                  <a:stretch>
                    <a:fillRect/>
                  </a:stretch>
                </p:blipFill>
                <p:spPr bwMode="auto">
                  <a:xfrm>
                    <a:off x="2426" y="2595"/>
                    <a:ext cx="1905" cy="1198"/>
                  </a:xfrm>
                  <a:prstGeom prst="rect">
                    <a:avLst/>
                  </a:prstGeom>
                  <a:noFill/>
                  <a:ln w="9525">
                    <a:solidFill>
                      <a:srgbClr val="FFFFFF"/>
                    </a:solidFill>
                    <a:miter lim="800000"/>
                    <a:headEnd/>
                    <a:tailEnd/>
                  </a:ln>
                </p:spPr>
              </p:pic>
              <p:sp>
                <p:nvSpPr>
                  <p:cNvPr id="6172" name="Text Box 35"/>
                  <p:cNvSpPr txBox="1">
                    <a:spLocks noChangeArrowheads="1"/>
                  </p:cNvSpPr>
                  <p:nvPr/>
                </p:nvSpPr>
                <p:spPr bwMode="auto">
                  <a:xfrm>
                    <a:off x="2608" y="3612"/>
                    <a:ext cx="590" cy="134"/>
                  </a:xfrm>
                  <a:prstGeom prst="rect">
                    <a:avLst/>
                  </a:prstGeom>
                  <a:noFill/>
                  <a:ln w="12700">
                    <a:noFill/>
                    <a:miter lim="800000"/>
                    <a:headEnd type="none" w="sm" len="sm"/>
                    <a:tailEnd type="none" w="sm" len="sm"/>
                  </a:ln>
                  <a:effectLst/>
                </p:spPr>
                <p:txBody>
                  <a:bodyPr lIns="0" tIns="0" rIns="0" bIns="0">
                    <a:spAutoFit/>
                  </a:bodyPr>
                  <a:lstStyle/>
                  <a:p>
                    <a:pPr>
                      <a:spcBef>
                        <a:spcPct val="50000"/>
                      </a:spcBef>
                    </a:pPr>
                    <a:r>
                      <a:rPr lang="hu-HU" sz="1400" b="1">
                        <a:solidFill>
                          <a:schemeClr val="bg1"/>
                        </a:solidFill>
                      </a:rPr>
                      <a:t>Nova T 380</a:t>
                    </a:r>
                  </a:p>
                </p:txBody>
              </p:sp>
              <p:sp>
                <p:nvSpPr>
                  <p:cNvPr id="6173" name="Text Box 36"/>
                  <p:cNvSpPr txBox="1">
                    <a:spLocks noChangeArrowheads="1"/>
                  </p:cNvSpPr>
                  <p:nvPr/>
                </p:nvSpPr>
                <p:spPr bwMode="auto">
                  <a:xfrm>
                    <a:off x="3878" y="3614"/>
                    <a:ext cx="384" cy="134"/>
                  </a:xfrm>
                  <a:prstGeom prst="rect">
                    <a:avLst/>
                  </a:prstGeom>
                  <a:noFill/>
                  <a:ln w="12700">
                    <a:noFill/>
                    <a:miter lim="800000"/>
                    <a:headEnd type="none" w="sm" len="sm"/>
                    <a:tailEnd type="none" w="sm" len="sm"/>
                  </a:ln>
                  <a:effectLst/>
                </p:spPr>
                <p:txBody>
                  <a:bodyPr lIns="0" tIns="0" rIns="0" bIns="0">
                    <a:spAutoFit/>
                  </a:bodyPr>
                  <a:lstStyle/>
                  <a:p>
                    <a:pPr>
                      <a:spcBef>
                        <a:spcPct val="50000"/>
                      </a:spcBef>
                    </a:pPr>
                    <a:r>
                      <a:rPr lang="hu-HU" sz="1400" b="1">
                        <a:solidFill>
                          <a:schemeClr val="bg1"/>
                        </a:solidFill>
                      </a:rPr>
                      <a:t>Mirena</a:t>
                    </a:r>
                  </a:p>
                </p:txBody>
              </p:sp>
            </p:grpSp>
            <p:sp>
              <p:nvSpPr>
                <p:cNvPr id="6166" name="Text Box 40"/>
                <p:cNvSpPr txBox="1">
                  <a:spLocks noChangeArrowheads="1"/>
                </p:cNvSpPr>
                <p:nvPr/>
              </p:nvSpPr>
              <p:spPr bwMode="auto">
                <a:xfrm>
                  <a:off x="4422" y="3593"/>
                  <a:ext cx="1270" cy="262"/>
                </a:xfrm>
                <a:prstGeom prst="rect">
                  <a:avLst/>
                </a:prstGeom>
                <a:noFill/>
                <a:ln w="9525">
                  <a:noFill/>
                  <a:miter lim="800000"/>
                  <a:headEnd/>
                  <a:tailEnd/>
                </a:ln>
                <a:effectLst/>
              </p:spPr>
              <p:txBody>
                <a:bodyPr lIns="0" rIns="0">
                  <a:spAutoFit/>
                </a:bodyPr>
                <a:lstStyle/>
                <a:p>
                  <a:pPr>
                    <a:lnSpc>
                      <a:spcPct val="50000"/>
                    </a:lnSpc>
                    <a:spcBef>
                      <a:spcPct val="50000"/>
                    </a:spcBef>
                  </a:pPr>
                  <a:r>
                    <a:rPr lang="en-US" sz="1400" b="1" dirty="0">
                      <a:solidFill>
                        <a:srgbClr val="0070C0"/>
                      </a:solidFill>
                    </a:rPr>
                    <a:t>* =</a:t>
                  </a:r>
                  <a:r>
                    <a:rPr lang="hu-HU" sz="1400" b="1" dirty="0">
                      <a:solidFill>
                        <a:srgbClr val="0070C0"/>
                      </a:solidFill>
                    </a:rPr>
                    <a:t> </a:t>
                  </a:r>
                  <a:r>
                    <a:rPr lang="en-US" sz="1400" b="1" dirty="0">
                      <a:solidFill>
                        <a:srgbClr val="0070C0"/>
                      </a:solidFill>
                    </a:rPr>
                    <a:t>available in three sizes</a:t>
                  </a:r>
                </a:p>
                <a:p>
                  <a:pPr>
                    <a:lnSpc>
                      <a:spcPct val="50000"/>
                    </a:lnSpc>
                    <a:spcBef>
                      <a:spcPct val="50000"/>
                    </a:spcBef>
                  </a:pPr>
                  <a:r>
                    <a:rPr lang="en-US" sz="1400" b="1" dirty="0">
                      <a:solidFill>
                        <a:srgbClr val="FF0000"/>
                      </a:solidFill>
                    </a:rPr>
                    <a:t>Plastic </a:t>
                  </a:r>
                  <a:r>
                    <a:rPr lang="en-US" sz="1400" b="1" dirty="0">
                      <a:solidFill>
                        <a:srgbClr val="0070C0"/>
                      </a:solidFill>
                    </a:rPr>
                    <a:t>= no metal content</a:t>
                  </a:r>
                </a:p>
              </p:txBody>
            </p:sp>
            <p:sp>
              <p:nvSpPr>
                <p:cNvPr id="6167" name="Text Box 43"/>
                <p:cNvSpPr txBox="1">
                  <a:spLocks noChangeArrowheads="1"/>
                </p:cNvSpPr>
                <p:nvPr/>
              </p:nvSpPr>
              <p:spPr bwMode="auto">
                <a:xfrm>
                  <a:off x="204" y="434"/>
                  <a:ext cx="2086" cy="239"/>
                </a:xfrm>
                <a:prstGeom prst="rect">
                  <a:avLst/>
                </a:prstGeom>
                <a:noFill/>
                <a:ln w="9525">
                  <a:noFill/>
                  <a:miter lim="800000"/>
                  <a:headEnd/>
                  <a:tailEnd/>
                </a:ln>
                <a:effectLst/>
              </p:spPr>
              <p:txBody>
                <a:bodyPr wrap="square">
                  <a:spAutoFit/>
                </a:bodyPr>
                <a:lstStyle/>
                <a:p>
                  <a:pPr>
                    <a:spcBef>
                      <a:spcPct val="50000"/>
                    </a:spcBef>
                  </a:pPr>
                  <a:r>
                    <a:rPr lang="en-US" b="1" dirty="0" smtClean="0">
                      <a:solidFill>
                        <a:srgbClr val="FF0000"/>
                      </a:solidFill>
                    </a:rPr>
                    <a:t>Types </a:t>
                  </a:r>
                  <a:r>
                    <a:rPr lang="en-US" b="1" dirty="0">
                      <a:solidFill>
                        <a:srgbClr val="FF0000"/>
                      </a:solidFill>
                    </a:rPr>
                    <a:t>of devices</a:t>
                  </a:r>
                </a:p>
              </p:txBody>
            </p:sp>
            <p:grpSp>
              <p:nvGrpSpPr>
                <p:cNvPr id="10" name="Group 47"/>
                <p:cNvGrpSpPr>
                  <a:grpSpLocks/>
                </p:cNvGrpSpPr>
                <p:nvPr/>
              </p:nvGrpSpPr>
              <p:grpSpPr bwMode="auto">
                <a:xfrm>
                  <a:off x="3349" y="2629"/>
                  <a:ext cx="983" cy="1089"/>
                  <a:chOff x="1398" y="2659"/>
                  <a:chExt cx="983" cy="1089"/>
                </a:xfrm>
              </p:grpSpPr>
              <p:pic>
                <p:nvPicPr>
                  <p:cNvPr id="6169" name="Picture 45" descr="Utering1"/>
                  <p:cNvPicPr>
                    <a:picLocks noChangeAspect="1" noChangeArrowheads="1"/>
                  </p:cNvPicPr>
                  <p:nvPr/>
                </p:nvPicPr>
                <p:blipFill>
                  <a:blip r:embed="rId11"/>
                  <a:srcRect/>
                  <a:stretch>
                    <a:fillRect/>
                  </a:stretch>
                </p:blipFill>
                <p:spPr bwMode="auto">
                  <a:xfrm>
                    <a:off x="1398" y="2659"/>
                    <a:ext cx="983" cy="1089"/>
                  </a:xfrm>
                  <a:prstGeom prst="rect">
                    <a:avLst/>
                  </a:prstGeom>
                  <a:noFill/>
                  <a:ln w="12700">
                    <a:solidFill>
                      <a:srgbClr val="FFFFFF"/>
                    </a:solidFill>
                    <a:miter lim="800000"/>
                    <a:headEnd/>
                    <a:tailEnd/>
                  </a:ln>
                </p:spPr>
              </p:pic>
              <p:sp>
                <p:nvSpPr>
                  <p:cNvPr id="6170" name="Text Box 46"/>
                  <p:cNvSpPr txBox="1">
                    <a:spLocks noChangeArrowheads="1"/>
                  </p:cNvSpPr>
                  <p:nvPr/>
                </p:nvSpPr>
                <p:spPr bwMode="auto">
                  <a:xfrm>
                    <a:off x="1655" y="3566"/>
                    <a:ext cx="432" cy="134"/>
                  </a:xfrm>
                  <a:prstGeom prst="rect">
                    <a:avLst/>
                  </a:prstGeom>
                  <a:noFill/>
                  <a:ln w="12700">
                    <a:noFill/>
                    <a:miter lim="800000"/>
                    <a:headEnd type="none" w="sm" len="sm"/>
                    <a:tailEnd type="none" w="sm" len="sm"/>
                  </a:ln>
                  <a:effectLst/>
                </p:spPr>
                <p:txBody>
                  <a:bodyPr lIns="0" tIns="0" rIns="0" bIns="0">
                    <a:spAutoFit/>
                  </a:bodyPr>
                  <a:lstStyle/>
                  <a:p>
                    <a:pPr>
                      <a:spcBef>
                        <a:spcPct val="50000"/>
                      </a:spcBef>
                    </a:pPr>
                    <a:r>
                      <a:rPr lang="hu-HU" sz="1400" b="1">
                        <a:solidFill>
                          <a:schemeClr val="bg1"/>
                        </a:solidFill>
                      </a:rPr>
                      <a:t>Utering</a:t>
                    </a:r>
                    <a:r>
                      <a:rPr lang="en-US" sz="1400" b="1">
                        <a:solidFill>
                          <a:schemeClr val="bg1"/>
                        </a:solidFill>
                      </a:rPr>
                      <a:t> </a:t>
                    </a:r>
                    <a:endParaRPr lang="hu-HU" sz="1400" b="1">
                      <a:solidFill>
                        <a:schemeClr val="bg1"/>
                      </a:solidFill>
                    </a:endParaRPr>
                  </a:p>
                </p:txBody>
              </p:sp>
            </p:grpSp>
          </p:grpSp>
          <p:sp>
            <p:nvSpPr>
              <p:cNvPr id="6156" name="Text Box 25"/>
              <p:cNvSpPr txBox="1">
                <a:spLocks noChangeArrowheads="1"/>
              </p:cNvSpPr>
              <p:nvPr/>
            </p:nvSpPr>
            <p:spPr bwMode="auto">
              <a:xfrm>
                <a:off x="4513" y="3219"/>
                <a:ext cx="1089" cy="224"/>
              </a:xfrm>
              <a:prstGeom prst="rect">
                <a:avLst/>
              </a:prstGeom>
              <a:noFill/>
              <a:ln w="12700">
                <a:noFill/>
                <a:miter lim="800000"/>
                <a:headEnd type="none" w="sm" len="sm"/>
                <a:tailEnd type="none" w="sm" len="sm"/>
              </a:ln>
              <a:effectLst/>
            </p:spPr>
            <p:txBody>
              <a:bodyPr lIns="0" tIns="36000" rIns="0" bIns="0">
                <a:spAutoFit/>
              </a:bodyPr>
              <a:lstStyle/>
              <a:p>
                <a:pPr algn="ctr">
                  <a:lnSpc>
                    <a:spcPct val="50000"/>
                  </a:lnSpc>
                  <a:spcBef>
                    <a:spcPct val="50000"/>
                  </a:spcBef>
                </a:pPr>
                <a:r>
                  <a:rPr lang="hu-HU" sz="1400" b="1">
                    <a:solidFill>
                      <a:schemeClr val="bg1"/>
                    </a:solidFill>
                  </a:rPr>
                  <a:t>SilverLily/GoldLily</a:t>
                </a:r>
              </a:p>
              <a:p>
                <a:pPr algn="ctr">
                  <a:lnSpc>
                    <a:spcPct val="50000"/>
                  </a:lnSpc>
                  <a:spcBef>
                    <a:spcPct val="50000"/>
                  </a:spcBef>
                </a:pPr>
                <a:r>
                  <a:rPr lang="hu-HU" sz="1400" b="1">
                    <a:solidFill>
                      <a:schemeClr val="bg1"/>
                    </a:solidFill>
                  </a:rPr>
                  <a:t>SilverLily-Zn/</a:t>
                </a:r>
                <a:r>
                  <a:rPr lang="hu-HU" sz="1400" b="1">
                    <a:solidFill>
                      <a:srgbClr val="CC0000"/>
                    </a:solidFill>
                  </a:rPr>
                  <a:t>Plastic</a:t>
                </a:r>
                <a:r>
                  <a:rPr lang="en-US" sz="1400" b="1">
                    <a:solidFill>
                      <a:schemeClr val="bg1"/>
                    </a:solidFill>
                  </a:rPr>
                  <a:t>*</a:t>
                </a:r>
                <a:endParaRPr lang="hu-HU" sz="1400" b="1">
                  <a:solidFill>
                    <a:schemeClr val="bg1"/>
                  </a:solidFill>
                </a:endParaRPr>
              </a:p>
            </p:txBody>
          </p:sp>
          <p:sp>
            <p:nvSpPr>
              <p:cNvPr id="6157" name="Text Box 44"/>
              <p:cNvSpPr txBox="1">
                <a:spLocks noChangeArrowheads="1"/>
              </p:cNvSpPr>
              <p:nvPr/>
            </p:nvSpPr>
            <p:spPr bwMode="auto">
              <a:xfrm>
                <a:off x="4739" y="2069"/>
                <a:ext cx="590" cy="134"/>
              </a:xfrm>
              <a:prstGeom prst="rect">
                <a:avLst/>
              </a:prstGeom>
              <a:noFill/>
              <a:ln w="9525">
                <a:noFill/>
                <a:miter lim="800000"/>
                <a:headEnd/>
                <a:tailEnd/>
              </a:ln>
              <a:effectLst/>
            </p:spPr>
            <p:txBody>
              <a:bodyPr lIns="0" tIns="0" rIns="0" bIns="0">
                <a:spAutoFit/>
              </a:bodyPr>
              <a:lstStyle/>
              <a:p>
                <a:pPr>
                  <a:spcBef>
                    <a:spcPct val="50000"/>
                  </a:spcBef>
                </a:pPr>
                <a:r>
                  <a:rPr lang="en-US" sz="1400" b="1">
                    <a:solidFill>
                      <a:schemeClr val="bg1"/>
                    </a:solidFill>
                  </a:rPr>
                  <a:t>Alloy IUDs:</a:t>
                </a:r>
                <a:endParaRPr lang="hu-HU" sz="1400" b="1">
                  <a:solidFill>
                    <a:schemeClr val="bg1"/>
                  </a:solidFill>
                </a:endParaRPr>
              </a:p>
            </p:txBody>
          </p:sp>
        </p:grpSp>
        <p:sp>
          <p:nvSpPr>
            <p:cNvPr id="6154" name="Text Box 24"/>
            <p:cNvSpPr txBox="1">
              <a:spLocks noChangeArrowheads="1"/>
            </p:cNvSpPr>
            <p:nvPr/>
          </p:nvSpPr>
          <p:spPr bwMode="auto">
            <a:xfrm>
              <a:off x="4865" y="1797"/>
              <a:ext cx="384" cy="134"/>
            </a:xfrm>
            <a:prstGeom prst="rect">
              <a:avLst/>
            </a:prstGeom>
            <a:noFill/>
            <a:ln w="12700">
              <a:noFill/>
              <a:miter lim="800000"/>
              <a:headEnd type="none" w="sm" len="sm"/>
              <a:tailEnd type="none" w="sm" len="sm"/>
            </a:ln>
            <a:effectLst/>
          </p:spPr>
          <p:txBody>
            <a:bodyPr lIns="0" tIns="0" rIns="0" bIns="0">
              <a:spAutoFit/>
            </a:bodyPr>
            <a:lstStyle/>
            <a:p>
              <a:pPr>
                <a:spcBef>
                  <a:spcPct val="50000"/>
                </a:spcBef>
              </a:pPr>
              <a:r>
                <a:rPr lang="hu-HU" sz="1400" b="1">
                  <a:solidFill>
                    <a:schemeClr val="bg1"/>
                  </a:solidFill>
                </a:rPr>
                <a:t>Nova T</a:t>
              </a:r>
            </a:p>
          </p:txBody>
        </p:sp>
      </p:grpSp>
      <p:sp>
        <p:nvSpPr>
          <p:cNvPr id="6152" name="Text Box 41"/>
          <p:cNvSpPr txBox="1">
            <a:spLocks noChangeArrowheads="1"/>
          </p:cNvSpPr>
          <p:nvPr/>
        </p:nvSpPr>
        <p:spPr bwMode="auto">
          <a:xfrm>
            <a:off x="250825" y="3613150"/>
            <a:ext cx="3384550" cy="320675"/>
          </a:xfrm>
          <a:prstGeom prst="rect">
            <a:avLst/>
          </a:prstGeom>
          <a:noFill/>
          <a:ln w="9525">
            <a:noFill/>
            <a:miter lim="800000"/>
            <a:headEnd/>
            <a:tailEnd/>
          </a:ln>
          <a:effectLst/>
        </p:spPr>
        <p:txBody>
          <a:bodyPr lIns="0" tIns="0" rIns="0">
            <a:spAutoFit/>
          </a:bodyPr>
          <a:lstStyle/>
          <a:p>
            <a:pPr>
              <a:spcBef>
                <a:spcPct val="50000"/>
              </a:spcBef>
            </a:pPr>
            <a:r>
              <a:rPr lang="hu-HU" sz="1800" b="1" dirty="0">
                <a:solidFill>
                  <a:srgbClr val="CC0000"/>
                </a:solidFill>
              </a:rPr>
              <a:t>X</a:t>
            </a:r>
            <a:r>
              <a:rPr lang="en-US" sz="1400" b="1" dirty="0">
                <a:solidFill>
                  <a:srgbClr val="CC0000"/>
                </a:solidFill>
              </a:rPr>
              <a:t> </a:t>
            </a:r>
            <a:r>
              <a:rPr lang="en-US" sz="1400" b="1" dirty="0">
                <a:solidFill>
                  <a:srgbClr val="0070C0"/>
                </a:solidFill>
              </a:rPr>
              <a:t>= not available anymore (non-medicated)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3">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1188</TotalTime>
  <Words>2371</Words>
  <Application>Microsoft Office PowerPoint</Application>
  <PresentationFormat>Presentazione su schermo (4:3)</PresentationFormat>
  <Paragraphs>246</Paragraphs>
  <Slides>33</Slides>
  <Notes>1</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Luna</vt:lpstr>
      <vt:lpstr>Lo iud e’ ancora richiesto? Perche’ e quante donne lo preferiscono?</vt:lpstr>
      <vt:lpstr>Lo IUD.</vt:lpstr>
      <vt:lpstr>Prospettive storiche.</vt:lpstr>
      <vt:lpstr>Prospettive storiche.</vt:lpstr>
      <vt:lpstr>World Contaceptive Use.</vt:lpstr>
      <vt:lpstr>La prevalenza dell’uso IUD nel mondo. </vt:lpstr>
      <vt:lpstr>La prevalenza dell’uso IUD nel mondo. </vt:lpstr>
      <vt:lpstr>Uso dello IUD in Europa.</vt:lpstr>
      <vt:lpstr>Diapositiva 9</vt:lpstr>
      <vt:lpstr>Uso dello IUD in Italia. </vt:lpstr>
      <vt:lpstr>Meccanismo d’azione.</vt:lpstr>
      <vt:lpstr>Efficacia.</vt:lpstr>
      <vt:lpstr>Vantaggi.</vt:lpstr>
      <vt:lpstr>Complicazioni ed effetti collaterali.</vt:lpstr>
      <vt:lpstr>Indicazioni “assolute”.</vt:lpstr>
      <vt:lpstr>Indicazioni terapeutiche associate al dispositivo intrauterino al rame - 1</vt:lpstr>
      <vt:lpstr>Indicazioni terapeutiche associate al dispositivo intrauterino al rame - 2</vt:lpstr>
      <vt:lpstr>Indicazioni terapeutiche associate al dispositivo intrauterino al rame - 3</vt:lpstr>
      <vt:lpstr>Lo IUD  Medicato al PROGESTERONE</vt:lpstr>
      <vt:lpstr>Effetti Benefici Non-Contraccettivi dello IUD MEDICATO AL PROGESTERONE</vt:lpstr>
      <vt:lpstr>Controindicazioni all’inserimento dello IUD medicato al progesterone</vt:lpstr>
      <vt:lpstr>Fattori che influenzano l’accettabilità     e la continuazione del metodo – 1.</vt:lpstr>
      <vt:lpstr> Fattori che influenzano l’accettabilità     e la continuazione del metodo – 2 .</vt:lpstr>
      <vt:lpstr>Perche’ e quante donne lo preferiscono?</vt:lpstr>
      <vt:lpstr> Perche’ e quante donne lo preferiscono? Le donne musulmane – 1.</vt:lpstr>
      <vt:lpstr>  Perche’ e quante donne lo preferiscono? Le donne musulmane – 2.</vt:lpstr>
      <vt:lpstr>Gli IUD cinesi.</vt:lpstr>
      <vt:lpstr>Nei Paesi dell’Est Europa.</vt:lpstr>
      <vt:lpstr>Sperimentazione italiana    con dispositivo intrauterino medicato.</vt:lpstr>
      <vt:lpstr> </vt:lpstr>
      <vt:lpstr>Conclusioni.</vt:lpstr>
      <vt:lpstr>Conclusioni.</vt:lpstr>
      <vt:lpstr> 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presidente</dc:creator>
  <cp:lastModifiedBy>presidente</cp:lastModifiedBy>
  <cp:revision>246</cp:revision>
  <dcterms:created xsi:type="dcterms:W3CDTF">2012-06-03T10:33:29Z</dcterms:created>
  <dcterms:modified xsi:type="dcterms:W3CDTF">2012-06-14T20:24:59Z</dcterms:modified>
</cp:coreProperties>
</file>