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3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4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5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0" r:id="rId5"/>
    <p:sldId id="265" r:id="rId6"/>
    <p:sldId id="293" r:id="rId7"/>
    <p:sldId id="262" r:id="rId8"/>
    <p:sldId id="269" r:id="rId9"/>
    <p:sldId id="273" r:id="rId10"/>
    <p:sldId id="274" r:id="rId11"/>
    <p:sldId id="275" r:id="rId12"/>
    <p:sldId id="268" r:id="rId13"/>
    <p:sldId id="279" r:id="rId14"/>
    <p:sldId id="282" r:id="rId15"/>
    <p:sldId id="284" r:id="rId16"/>
    <p:sldId id="285" r:id="rId17"/>
    <p:sldId id="289" r:id="rId18"/>
    <p:sldId id="286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F64AE-183B-41B8-81BC-11000DA6860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CF8EAC10-B9E1-4C42-88F7-FFFCA18DE1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CBT</a:t>
          </a:r>
          <a:endParaRPr kumimoji="0" lang="it-IT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8126DA26-FAE8-446C-AF82-3F95447E752D}" type="parTrans" cxnId="{E975D97C-FF4D-4D0E-BD0D-4C9600ABA10D}">
      <dgm:prSet/>
      <dgm:spPr/>
      <dgm:t>
        <a:bodyPr/>
        <a:lstStyle/>
        <a:p>
          <a:endParaRPr lang="it-IT"/>
        </a:p>
      </dgm:t>
    </dgm:pt>
    <dgm:pt modelId="{EBBC2D5A-1B61-4FCF-97B0-1B75D4BC5E18}" type="sibTrans" cxnId="{E975D97C-FF4D-4D0E-BD0D-4C9600ABA10D}">
      <dgm:prSet/>
      <dgm:spPr/>
      <dgm:t>
        <a:bodyPr/>
        <a:lstStyle/>
        <a:p>
          <a:endParaRPr lang="it-IT"/>
        </a:p>
      </dgm:t>
    </dgm:pt>
    <dgm:pt modelId="{CB9D5CB5-F44E-47D1-8C6F-55BD0AE9A4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Terapia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Fisica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fisioterapia</a:t>
          </a:r>
        </a:p>
      </dgm:t>
    </dgm:pt>
    <dgm:pt modelId="{77C0AB21-DF8A-4F26-977C-FC69D6ECEE8D}" type="parTrans" cxnId="{A3ADC2BD-E691-4A95-AB1F-9F1A5C0E802A}">
      <dgm:prSet/>
      <dgm:spPr/>
      <dgm:t>
        <a:bodyPr/>
        <a:lstStyle/>
        <a:p>
          <a:endParaRPr lang="it-IT"/>
        </a:p>
      </dgm:t>
    </dgm:pt>
    <dgm:pt modelId="{F8AFED5A-C2DC-44C2-A85F-C014DF4A10E5}" type="sibTrans" cxnId="{A3ADC2BD-E691-4A95-AB1F-9F1A5C0E802A}">
      <dgm:prSet/>
      <dgm:spPr/>
      <dgm:t>
        <a:bodyPr/>
        <a:lstStyle/>
        <a:p>
          <a:endParaRPr lang="it-IT"/>
        </a:p>
      </dgm:t>
    </dgm:pt>
    <dgm:pt modelId="{25547315-B0B7-443B-90A5-C822E16788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Farmacoterapia</a:t>
          </a:r>
          <a:endParaRPr kumimoji="0" lang="it-IT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083980AF-B7BC-40CB-8E18-A73767A17686}" type="parTrans" cxnId="{4E6084B8-284E-42C1-B4B9-F50423DD27CB}">
      <dgm:prSet/>
      <dgm:spPr/>
      <dgm:t>
        <a:bodyPr/>
        <a:lstStyle/>
        <a:p>
          <a:endParaRPr lang="it-IT"/>
        </a:p>
      </dgm:t>
    </dgm:pt>
    <dgm:pt modelId="{AB639F3C-DB49-405B-9CC1-8A7E7CC98E7C}" type="sibTrans" cxnId="{4E6084B8-284E-42C1-B4B9-F50423DD27CB}">
      <dgm:prSet/>
      <dgm:spPr/>
      <dgm:t>
        <a:bodyPr/>
        <a:lstStyle/>
        <a:p>
          <a:endParaRPr lang="it-IT"/>
        </a:p>
      </dgm:t>
    </dgm:pt>
    <dgm:pt modelId="{CD588B9A-E214-42B9-97DD-B0AC222A84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Bite</a:t>
          </a: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e altre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terapie occlusali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1F46AC0D-659F-4919-A492-6F89F0140A36}" type="parTrans" cxnId="{8429FD16-B05A-4CF2-A2CE-EE60049C8DEA}">
      <dgm:prSet/>
      <dgm:spPr/>
      <dgm:t>
        <a:bodyPr/>
        <a:lstStyle/>
        <a:p>
          <a:endParaRPr lang="it-IT"/>
        </a:p>
      </dgm:t>
    </dgm:pt>
    <dgm:pt modelId="{E0174125-A43A-455C-807C-55327E1B0545}" type="sibTrans" cxnId="{8429FD16-B05A-4CF2-A2CE-EE60049C8DEA}">
      <dgm:prSet/>
      <dgm:spPr/>
      <dgm:t>
        <a:bodyPr/>
        <a:lstStyle/>
        <a:p>
          <a:endParaRPr lang="it-IT"/>
        </a:p>
      </dgm:t>
    </dgm:pt>
    <dgm:pt modelId="{A0EC1314-92A8-4A38-9CB5-60C5B9A50B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Chirurgia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mini-invasiva</a:t>
          </a:r>
        </a:p>
      </dgm:t>
    </dgm:pt>
    <dgm:pt modelId="{99DD4449-0C4A-4800-B74B-F286A5257C82}" type="parTrans" cxnId="{B843C9BC-C39E-4040-9E47-977DB840E727}">
      <dgm:prSet/>
      <dgm:spPr/>
      <dgm:t>
        <a:bodyPr/>
        <a:lstStyle/>
        <a:p>
          <a:endParaRPr lang="it-IT"/>
        </a:p>
      </dgm:t>
    </dgm:pt>
    <dgm:pt modelId="{513B1A82-F6E8-4795-B2CC-7D6C3923A034}" type="sibTrans" cxnId="{B843C9BC-C39E-4040-9E47-977DB840E727}">
      <dgm:prSet/>
      <dgm:spPr/>
      <dgm:t>
        <a:bodyPr/>
        <a:lstStyle/>
        <a:p>
          <a:endParaRPr lang="it-IT"/>
        </a:p>
      </dgm:t>
    </dgm:pt>
    <dgm:pt modelId="{C3616414-4320-4D6E-A6E9-60FB0B6C30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Chirurgia </a:t>
          </a:r>
          <a:r>
            <a:rPr kumimoji="0" lang="it-IT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maior</a:t>
          </a:r>
          <a:endParaRPr kumimoji="0" lang="it-IT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D366BFD-F2AF-4796-B5E4-8FE2325C507F}" type="parTrans" cxnId="{DF3611E2-56F0-4B14-BE53-D6EC0EE21615}">
      <dgm:prSet/>
      <dgm:spPr/>
      <dgm:t>
        <a:bodyPr/>
        <a:lstStyle/>
        <a:p>
          <a:endParaRPr lang="it-IT"/>
        </a:p>
      </dgm:t>
    </dgm:pt>
    <dgm:pt modelId="{5796A066-EEB0-4F43-95F1-0AC614109C05}" type="sibTrans" cxnId="{DF3611E2-56F0-4B14-BE53-D6EC0EE21615}">
      <dgm:prSet/>
      <dgm:spPr/>
      <dgm:t>
        <a:bodyPr/>
        <a:lstStyle/>
        <a:p>
          <a:endParaRPr lang="it-IT"/>
        </a:p>
      </dgm:t>
    </dgm:pt>
    <dgm:pt modelId="{908956D4-932E-4110-9C28-D64985930E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CAM</a:t>
          </a:r>
          <a:endParaRPr kumimoji="0" lang="it-IT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gm:t>
    </dgm:pt>
    <dgm:pt modelId="{3E569E2E-CFCC-4CEB-BC3A-8475BAC59A5B}" type="parTrans" cxnId="{AA17EA2B-E670-4100-A537-6488D0D9070B}">
      <dgm:prSet/>
      <dgm:spPr/>
      <dgm:t>
        <a:bodyPr/>
        <a:lstStyle/>
        <a:p>
          <a:endParaRPr lang="it-IT"/>
        </a:p>
      </dgm:t>
    </dgm:pt>
    <dgm:pt modelId="{324B2648-AF41-47D3-AD74-6F7C797D29B1}" type="sibTrans" cxnId="{AA17EA2B-E670-4100-A537-6488D0D9070B}">
      <dgm:prSet/>
      <dgm:spPr/>
      <dgm:t>
        <a:bodyPr/>
        <a:lstStyle/>
        <a:p>
          <a:endParaRPr lang="it-IT"/>
        </a:p>
      </dgm:t>
    </dgm:pt>
    <dgm:pt modelId="{F7DD987A-E487-4467-B8BF-BF0C5D03981E}" type="pres">
      <dgm:prSet presAssocID="{245F64AE-183B-41B8-81BC-11000DA68607}" presName="compositeShape" presStyleCnt="0">
        <dgm:presLayoutVars>
          <dgm:chMax val="7"/>
          <dgm:dir/>
          <dgm:resizeHandles val="exact"/>
        </dgm:presLayoutVars>
      </dgm:prSet>
      <dgm:spPr/>
    </dgm:pt>
    <dgm:pt modelId="{B5290D0C-441C-4E06-B3FB-5D838C4ED61D}" type="pres">
      <dgm:prSet presAssocID="{CF8EAC10-B9E1-4C42-88F7-FFFCA18DE155}" presName="circ1" presStyleLbl="vennNode1" presStyleIdx="0" presStyleCnt="7"/>
      <dgm:spPr/>
    </dgm:pt>
    <dgm:pt modelId="{6D168A65-8446-4784-8D6A-B1FBAC0FD13F}" type="pres">
      <dgm:prSet presAssocID="{CF8EAC10-B9E1-4C42-88F7-FFFCA18DE1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7C5730-5305-4564-8C00-D382DFE2D0F6}" type="pres">
      <dgm:prSet presAssocID="{CB9D5CB5-F44E-47D1-8C6F-55BD0AE9A44A}" presName="circ2" presStyleLbl="vennNode1" presStyleIdx="1" presStyleCnt="7"/>
      <dgm:spPr/>
    </dgm:pt>
    <dgm:pt modelId="{2353F252-4073-4C20-822E-5B1C6CA113DA}" type="pres">
      <dgm:prSet presAssocID="{CB9D5CB5-F44E-47D1-8C6F-55BD0AE9A4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B8B6A6-8965-4303-B6F8-93C78E5B1517}" type="pres">
      <dgm:prSet presAssocID="{25547315-B0B7-443B-90A5-C822E16788B4}" presName="circ3" presStyleLbl="vennNode1" presStyleIdx="2" presStyleCnt="7"/>
      <dgm:spPr/>
    </dgm:pt>
    <dgm:pt modelId="{B18588DD-F58F-4131-A8DA-A5271C5482DE}" type="pres">
      <dgm:prSet presAssocID="{25547315-B0B7-443B-90A5-C822E16788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1933D2-E49F-46AF-96CF-B07B5AE0A8AA}" type="pres">
      <dgm:prSet presAssocID="{CD588B9A-E214-42B9-97DD-B0AC222A840F}" presName="circ4" presStyleLbl="vennNode1" presStyleIdx="3" presStyleCnt="7"/>
      <dgm:spPr/>
    </dgm:pt>
    <dgm:pt modelId="{AF6F8EBD-AB93-47B2-AA59-3B8F77457075}" type="pres">
      <dgm:prSet presAssocID="{CD588B9A-E214-42B9-97DD-B0AC222A840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69A51B-346A-4A61-B011-48C35FA8E5F4}" type="pres">
      <dgm:prSet presAssocID="{A0EC1314-92A8-4A38-9CB5-60C5B9A50BD4}" presName="circ5" presStyleLbl="vennNode1" presStyleIdx="4" presStyleCnt="7"/>
      <dgm:spPr/>
    </dgm:pt>
    <dgm:pt modelId="{E5A163D2-15B0-4137-9E16-C78D77E5776A}" type="pres">
      <dgm:prSet presAssocID="{A0EC1314-92A8-4A38-9CB5-60C5B9A50BD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9A999EB-E027-4F2C-BE9F-176CB7D329B8}" type="pres">
      <dgm:prSet presAssocID="{C3616414-4320-4D6E-A6E9-60FB0B6C3055}" presName="circ6" presStyleLbl="vennNode1" presStyleIdx="5" presStyleCnt="7"/>
      <dgm:spPr/>
    </dgm:pt>
    <dgm:pt modelId="{3BD31C0F-B9C1-45CA-A5E3-31184EEF3D2C}" type="pres">
      <dgm:prSet presAssocID="{C3616414-4320-4D6E-A6E9-60FB0B6C305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116007-79DA-4EC8-8688-5C07BB57B34B}" type="pres">
      <dgm:prSet presAssocID="{908956D4-932E-4110-9C28-D64985930E65}" presName="circ7" presStyleLbl="vennNode1" presStyleIdx="6" presStyleCnt="7"/>
      <dgm:spPr/>
    </dgm:pt>
    <dgm:pt modelId="{E9B8D899-6EDE-402B-BAF5-A2CBEB55FB7F}" type="pres">
      <dgm:prSet presAssocID="{908956D4-932E-4110-9C28-D64985930E65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F3611E2-56F0-4B14-BE53-D6EC0EE21615}" srcId="{245F64AE-183B-41B8-81BC-11000DA68607}" destId="{C3616414-4320-4D6E-A6E9-60FB0B6C3055}" srcOrd="5" destOrd="0" parTransId="{3D366BFD-F2AF-4796-B5E4-8FE2325C507F}" sibTransId="{5796A066-EEB0-4F43-95F1-0AC614109C05}"/>
    <dgm:cxn modelId="{8429FD16-B05A-4CF2-A2CE-EE60049C8DEA}" srcId="{245F64AE-183B-41B8-81BC-11000DA68607}" destId="{CD588B9A-E214-42B9-97DD-B0AC222A840F}" srcOrd="3" destOrd="0" parTransId="{1F46AC0D-659F-4919-A492-6F89F0140A36}" sibTransId="{E0174125-A43A-455C-807C-55327E1B0545}"/>
    <dgm:cxn modelId="{B843C9BC-C39E-4040-9E47-977DB840E727}" srcId="{245F64AE-183B-41B8-81BC-11000DA68607}" destId="{A0EC1314-92A8-4A38-9CB5-60C5B9A50BD4}" srcOrd="4" destOrd="0" parTransId="{99DD4449-0C4A-4800-B74B-F286A5257C82}" sibTransId="{513B1A82-F6E8-4795-B2CC-7D6C3923A034}"/>
    <dgm:cxn modelId="{A3ADC2BD-E691-4A95-AB1F-9F1A5C0E802A}" srcId="{245F64AE-183B-41B8-81BC-11000DA68607}" destId="{CB9D5CB5-F44E-47D1-8C6F-55BD0AE9A44A}" srcOrd="1" destOrd="0" parTransId="{77C0AB21-DF8A-4F26-977C-FC69D6ECEE8D}" sibTransId="{F8AFED5A-C2DC-44C2-A85F-C014DF4A10E5}"/>
    <dgm:cxn modelId="{255D95BC-A59B-45AE-9DFC-64B995284E23}" type="presOf" srcId="{A0EC1314-92A8-4A38-9CB5-60C5B9A50BD4}" destId="{E5A163D2-15B0-4137-9E16-C78D77E5776A}" srcOrd="0" destOrd="0" presId="urn:microsoft.com/office/officeart/2005/8/layout/venn1"/>
    <dgm:cxn modelId="{E975D97C-FF4D-4D0E-BD0D-4C9600ABA10D}" srcId="{245F64AE-183B-41B8-81BC-11000DA68607}" destId="{CF8EAC10-B9E1-4C42-88F7-FFFCA18DE155}" srcOrd="0" destOrd="0" parTransId="{8126DA26-FAE8-446C-AF82-3F95447E752D}" sibTransId="{EBBC2D5A-1B61-4FCF-97B0-1B75D4BC5E18}"/>
    <dgm:cxn modelId="{297F499D-C1E6-410A-B6CB-6A48E109256D}" type="presOf" srcId="{CF8EAC10-B9E1-4C42-88F7-FFFCA18DE155}" destId="{6D168A65-8446-4784-8D6A-B1FBAC0FD13F}" srcOrd="0" destOrd="0" presId="urn:microsoft.com/office/officeart/2005/8/layout/venn1"/>
    <dgm:cxn modelId="{4E6084B8-284E-42C1-B4B9-F50423DD27CB}" srcId="{245F64AE-183B-41B8-81BC-11000DA68607}" destId="{25547315-B0B7-443B-90A5-C822E16788B4}" srcOrd="2" destOrd="0" parTransId="{083980AF-B7BC-40CB-8E18-A73767A17686}" sibTransId="{AB639F3C-DB49-405B-9CC1-8A7E7CC98E7C}"/>
    <dgm:cxn modelId="{AA17EA2B-E670-4100-A537-6488D0D9070B}" srcId="{245F64AE-183B-41B8-81BC-11000DA68607}" destId="{908956D4-932E-4110-9C28-D64985930E65}" srcOrd="6" destOrd="0" parTransId="{3E569E2E-CFCC-4CEB-BC3A-8475BAC59A5B}" sibTransId="{324B2648-AF41-47D3-AD74-6F7C797D29B1}"/>
    <dgm:cxn modelId="{57995F04-0240-40C5-86F3-403DA55BB221}" type="presOf" srcId="{25547315-B0B7-443B-90A5-C822E16788B4}" destId="{B18588DD-F58F-4131-A8DA-A5271C5482DE}" srcOrd="0" destOrd="0" presId="urn:microsoft.com/office/officeart/2005/8/layout/venn1"/>
    <dgm:cxn modelId="{054D3077-44E5-4C45-A0D6-F1F0942355B2}" type="presOf" srcId="{245F64AE-183B-41B8-81BC-11000DA68607}" destId="{F7DD987A-E487-4467-B8BF-BF0C5D03981E}" srcOrd="0" destOrd="0" presId="urn:microsoft.com/office/officeart/2005/8/layout/venn1"/>
    <dgm:cxn modelId="{1EA5CD98-4352-4C71-94C8-0A450B81AC6E}" type="presOf" srcId="{908956D4-932E-4110-9C28-D64985930E65}" destId="{E9B8D899-6EDE-402B-BAF5-A2CBEB55FB7F}" srcOrd="0" destOrd="0" presId="urn:microsoft.com/office/officeart/2005/8/layout/venn1"/>
    <dgm:cxn modelId="{720398A3-CD18-4512-ACF6-F7AD1121A677}" type="presOf" srcId="{C3616414-4320-4D6E-A6E9-60FB0B6C3055}" destId="{3BD31C0F-B9C1-45CA-A5E3-31184EEF3D2C}" srcOrd="0" destOrd="0" presId="urn:microsoft.com/office/officeart/2005/8/layout/venn1"/>
    <dgm:cxn modelId="{C7A952D8-9D94-4F3D-BCB1-2E8AE8254ACB}" type="presOf" srcId="{CD588B9A-E214-42B9-97DD-B0AC222A840F}" destId="{AF6F8EBD-AB93-47B2-AA59-3B8F77457075}" srcOrd="0" destOrd="0" presId="urn:microsoft.com/office/officeart/2005/8/layout/venn1"/>
    <dgm:cxn modelId="{45195F52-4E2C-48F8-99AE-BFDB484003E2}" type="presOf" srcId="{CB9D5CB5-F44E-47D1-8C6F-55BD0AE9A44A}" destId="{2353F252-4073-4C20-822E-5B1C6CA113DA}" srcOrd="0" destOrd="0" presId="urn:microsoft.com/office/officeart/2005/8/layout/venn1"/>
    <dgm:cxn modelId="{FAD99AA6-7B7E-41FB-96FB-4DBC0C7A0BF2}" type="presParOf" srcId="{F7DD987A-E487-4467-B8BF-BF0C5D03981E}" destId="{B5290D0C-441C-4E06-B3FB-5D838C4ED61D}" srcOrd="0" destOrd="0" presId="urn:microsoft.com/office/officeart/2005/8/layout/venn1"/>
    <dgm:cxn modelId="{AD7ACF69-56C8-4353-A255-5066585A92C8}" type="presParOf" srcId="{F7DD987A-E487-4467-B8BF-BF0C5D03981E}" destId="{6D168A65-8446-4784-8D6A-B1FBAC0FD13F}" srcOrd="1" destOrd="0" presId="urn:microsoft.com/office/officeart/2005/8/layout/venn1"/>
    <dgm:cxn modelId="{B6802A65-0F62-43CB-8CB7-7C82F81E1EFB}" type="presParOf" srcId="{F7DD987A-E487-4467-B8BF-BF0C5D03981E}" destId="{EF7C5730-5305-4564-8C00-D382DFE2D0F6}" srcOrd="2" destOrd="0" presId="urn:microsoft.com/office/officeart/2005/8/layout/venn1"/>
    <dgm:cxn modelId="{3723E2D6-33C1-4FF7-AE24-1F967B9E8F7D}" type="presParOf" srcId="{F7DD987A-E487-4467-B8BF-BF0C5D03981E}" destId="{2353F252-4073-4C20-822E-5B1C6CA113DA}" srcOrd="3" destOrd="0" presId="urn:microsoft.com/office/officeart/2005/8/layout/venn1"/>
    <dgm:cxn modelId="{F2A4B595-39DF-43B7-A09A-E2B65A569E78}" type="presParOf" srcId="{F7DD987A-E487-4467-B8BF-BF0C5D03981E}" destId="{26B8B6A6-8965-4303-B6F8-93C78E5B1517}" srcOrd="4" destOrd="0" presId="urn:microsoft.com/office/officeart/2005/8/layout/venn1"/>
    <dgm:cxn modelId="{D22C3670-9EDF-4721-97D3-8A6D957C6435}" type="presParOf" srcId="{F7DD987A-E487-4467-B8BF-BF0C5D03981E}" destId="{B18588DD-F58F-4131-A8DA-A5271C5482DE}" srcOrd="5" destOrd="0" presId="urn:microsoft.com/office/officeart/2005/8/layout/venn1"/>
    <dgm:cxn modelId="{0407239E-267C-4B23-8955-A7EA61AB7FA2}" type="presParOf" srcId="{F7DD987A-E487-4467-B8BF-BF0C5D03981E}" destId="{D91933D2-E49F-46AF-96CF-B07B5AE0A8AA}" srcOrd="6" destOrd="0" presId="urn:microsoft.com/office/officeart/2005/8/layout/venn1"/>
    <dgm:cxn modelId="{BAC18920-7BB3-40D4-9814-93A4F4697FF3}" type="presParOf" srcId="{F7DD987A-E487-4467-B8BF-BF0C5D03981E}" destId="{AF6F8EBD-AB93-47B2-AA59-3B8F77457075}" srcOrd="7" destOrd="0" presId="urn:microsoft.com/office/officeart/2005/8/layout/venn1"/>
    <dgm:cxn modelId="{CC11E1CB-621D-4ACD-A207-08F788E662D1}" type="presParOf" srcId="{F7DD987A-E487-4467-B8BF-BF0C5D03981E}" destId="{8169A51B-346A-4A61-B011-48C35FA8E5F4}" srcOrd="8" destOrd="0" presId="urn:microsoft.com/office/officeart/2005/8/layout/venn1"/>
    <dgm:cxn modelId="{94073912-5F5A-4DF2-B79D-F91F08FC9AFA}" type="presParOf" srcId="{F7DD987A-E487-4467-B8BF-BF0C5D03981E}" destId="{E5A163D2-15B0-4137-9E16-C78D77E5776A}" srcOrd="9" destOrd="0" presId="urn:microsoft.com/office/officeart/2005/8/layout/venn1"/>
    <dgm:cxn modelId="{83B811D2-2BCE-4BD1-A724-7C74F66F7AFC}" type="presParOf" srcId="{F7DD987A-E487-4467-B8BF-BF0C5D03981E}" destId="{D9A999EB-E027-4F2C-BE9F-176CB7D329B8}" srcOrd="10" destOrd="0" presId="urn:microsoft.com/office/officeart/2005/8/layout/venn1"/>
    <dgm:cxn modelId="{D7636DF1-FCB8-4FD4-9DFE-C4BD0607401C}" type="presParOf" srcId="{F7DD987A-E487-4467-B8BF-BF0C5D03981E}" destId="{3BD31C0F-B9C1-45CA-A5E3-31184EEF3D2C}" srcOrd="11" destOrd="0" presId="urn:microsoft.com/office/officeart/2005/8/layout/venn1"/>
    <dgm:cxn modelId="{87BDBC8D-A150-458C-8049-12EF7F08633E}" type="presParOf" srcId="{F7DD987A-E487-4467-B8BF-BF0C5D03981E}" destId="{B6116007-79DA-4EC8-8688-5C07BB57B34B}" srcOrd="12" destOrd="0" presId="urn:microsoft.com/office/officeart/2005/8/layout/venn1"/>
    <dgm:cxn modelId="{097A79CA-AB48-4BE3-B9C5-8ED11B7927E5}" type="presParOf" srcId="{F7DD987A-E487-4467-B8BF-BF0C5D03981E}" destId="{E9B8D899-6EDE-402B-BAF5-A2CBEB55FB7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90D0C-441C-4E06-B3FB-5D838C4ED61D}">
      <dsp:nvSpPr>
        <dsp:cNvPr id="0" name=""/>
        <dsp:cNvSpPr/>
      </dsp:nvSpPr>
      <dsp:spPr>
        <a:xfrm>
          <a:off x="1826037" y="1104745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168A65-8446-4784-8D6A-B1FBAC0FD13F}">
      <dsp:nvSpPr>
        <dsp:cNvPr id="0" name=""/>
        <dsp:cNvSpPr/>
      </dsp:nvSpPr>
      <dsp:spPr>
        <a:xfrm>
          <a:off x="1741944" y="204490"/>
          <a:ext cx="1321474" cy="7071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CBT</a:t>
          </a:r>
          <a:endParaRPr kumimoji="0" lang="it-IT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1741944" y="204490"/>
        <a:ext cx="1321474" cy="707191"/>
      </dsp:txXfrm>
    </dsp:sp>
    <dsp:sp modelId="{EF7C5730-5305-4564-8C00-D382DFE2D0F6}">
      <dsp:nvSpPr>
        <dsp:cNvPr id="0" name=""/>
        <dsp:cNvSpPr/>
      </dsp:nvSpPr>
      <dsp:spPr>
        <a:xfrm>
          <a:off x="2164335" y="1267399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53F252-4073-4C20-822E-5B1C6CA113DA}">
      <dsp:nvSpPr>
        <dsp:cNvPr id="0" name=""/>
        <dsp:cNvSpPr/>
      </dsp:nvSpPr>
      <dsp:spPr>
        <a:xfrm>
          <a:off x="3459861" y="876322"/>
          <a:ext cx="1249394" cy="7779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Terapia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Fisica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fisioterapia</a:t>
          </a:r>
        </a:p>
      </dsp:txBody>
      <dsp:txXfrm>
        <a:off x="3459861" y="876322"/>
        <a:ext cx="1249394" cy="777910"/>
      </dsp:txXfrm>
    </dsp:sp>
    <dsp:sp modelId="{26B8B6A6-8965-4303-B6F8-93C78E5B1517}">
      <dsp:nvSpPr>
        <dsp:cNvPr id="0" name=""/>
        <dsp:cNvSpPr/>
      </dsp:nvSpPr>
      <dsp:spPr>
        <a:xfrm>
          <a:off x="2247468" y="1633370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8588DD-F58F-4131-A8DA-A5271C5482DE}">
      <dsp:nvSpPr>
        <dsp:cNvPr id="0" name=""/>
        <dsp:cNvSpPr/>
      </dsp:nvSpPr>
      <dsp:spPr>
        <a:xfrm>
          <a:off x="3579995" y="1866389"/>
          <a:ext cx="1225367" cy="8309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Farmacoterapia</a:t>
          </a:r>
          <a:endParaRPr kumimoji="0" lang="it-IT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3579995" y="1866389"/>
        <a:ext cx="1225367" cy="830949"/>
      </dsp:txXfrm>
    </dsp:sp>
    <dsp:sp modelId="{D91933D2-E49F-46AF-96CF-B07B5AE0A8AA}">
      <dsp:nvSpPr>
        <dsp:cNvPr id="0" name=""/>
        <dsp:cNvSpPr/>
      </dsp:nvSpPr>
      <dsp:spPr>
        <a:xfrm>
          <a:off x="2013447" y="1926854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6F8EBD-AB93-47B2-AA59-3B8F77457075}">
      <dsp:nvSpPr>
        <dsp:cNvPr id="0" name=""/>
        <dsp:cNvSpPr/>
      </dsp:nvSpPr>
      <dsp:spPr>
        <a:xfrm>
          <a:off x="3051405" y="2980215"/>
          <a:ext cx="1321474" cy="7602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Bite</a:t>
          </a: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 e altre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terapie occlusali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3051405" y="2980215"/>
        <a:ext cx="1321474" cy="760230"/>
      </dsp:txXfrm>
    </dsp:sp>
    <dsp:sp modelId="{8169A51B-346A-4A61-B011-48C35FA8E5F4}">
      <dsp:nvSpPr>
        <dsp:cNvPr id="0" name=""/>
        <dsp:cNvSpPr/>
      </dsp:nvSpPr>
      <dsp:spPr>
        <a:xfrm>
          <a:off x="1638628" y="1926854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5A163D2-15B0-4137-9E16-C78D77E5776A}">
      <dsp:nvSpPr>
        <dsp:cNvPr id="0" name=""/>
        <dsp:cNvSpPr/>
      </dsp:nvSpPr>
      <dsp:spPr>
        <a:xfrm>
          <a:off x="432482" y="2980215"/>
          <a:ext cx="1321474" cy="7602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Chirurgia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mini-invasiva</a:t>
          </a:r>
        </a:p>
      </dsp:txBody>
      <dsp:txXfrm>
        <a:off x="432482" y="2980215"/>
        <a:ext cx="1321474" cy="760230"/>
      </dsp:txXfrm>
    </dsp:sp>
    <dsp:sp modelId="{D9A999EB-E027-4F2C-BE9F-176CB7D329B8}">
      <dsp:nvSpPr>
        <dsp:cNvPr id="0" name=""/>
        <dsp:cNvSpPr/>
      </dsp:nvSpPr>
      <dsp:spPr>
        <a:xfrm>
          <a:off x="1404607" y="1633370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BD31C0F-B9C1-45CA-A5E3-31184EEF3D2C}">
      <dsp:nvSpPr>
        <dsp:cNvPr id="0" name=""/>
        <dsp:cNvSpPr/>
      </dsp:nvSpPr>
      <dsp:spPr>
        <a:xfrm>
          <a:off x="0" y="1866389"/>
          <a:ext cx="1225367" cy="83094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Chirurgia </a:t>
          </a:r>
          <a:r>
            <a:rPr kumimoji="0" lang="it-IT" sz="1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maior</a:t>
          </a:r>
          <a:endParaRPr kumimoji="0" lang="it-IT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0" y="1866389"/>
        <a:ext cx="1225367" cy="830949"/>
      </dsp:txXfrm>
    </dsp:sp>
    <dsp:sp modelId="{B6116007-79DA-4EC8-8688-5C07BB57B34B}">
      <dsp:nvSpPr>
        <dsp:cNvPr id="0" name=""/>
        <dsp:cNvSpPr/>
      </dsp:nvSpPr>
      <dsp:spPr>
        <a:xfrm>
          <a:off x="1487740" y="1267399"/>
          <a:ext cx="1153287" cy="11534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B8D899-6EDE-402B-BAF5-A2CBEB55FB7F}">
      <dsp:nvSpPr>
        <dsp:cNvPr id="0" name=""/>
        <dsp:cNvSpPr/>
      </dsp:nvSpPr>
      <dsp:spPr>
        <a:xfrm>
          <a:off x="96107" y="876322"/>
          <a:ext cx="1249394" cy="7779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CAM</a:t>
          </a:r>
          <a:endParaRPr kumimoji="0" lang="it-IT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cs typeface="Arial" charset="0"/>
          </a:endParaRPr>
        </a:p>
      </dsp:txBody>
      <dsp:txXfrm>
        <a:off x="96107" y="876322"/>
        <a:ext cx="1249394" cy="777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37.wmf"/><Relationship Id="rId8" Type="http://schemas.openxmlformats.org/officeDocument/2006/relationships/image" Target="../media/image38.wmf"/><Relationship Id="rId9" Type="http://schemas.openxmlformats.org/officeDocument/2006/relationships/image" Target="../media/image39.png"/><Relationship Id="rId10" Type="http://schemas.openxmlformats.org/officeDocument/2006/relationships/image" Target="../media/image40.wmf"/><Relationship Id="rId11" Type="http://schemas.openxmlformats.org/officeDocument/2006/relationships/image" Target="../media/image41.png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7F65-986C-4783-AC0D-E610DCE4CD8E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8D554-883E-42FB-813C-DC374BAFF25D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98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59" y="4342730"/>
            <a:ext cx="5486083" cy="4114949"/>
          </a:xfrm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60944-4629-4384-AE1A-DDD11E650383}" type="slidenum">
              <a:rPr lang="it-IT"/>
              <a:pPr/>
              <a:t>15</a:t>
            </a:fld>
            <a:endParaRPr lang="it-IT"/>
          </a:p>
        </p:txBody>
      </p:sp>
      <p:sp>
        <p:nvSpPr>
          <p:cNvPr id="127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65C37-161A-4661-B57E-D94BBDE089A5}" type="slidenum">
              <a:rPr lang="it-IT"/>
              <a:pPr/>
              <a:t>16</a:t>
            </a:fld>
            <a:endParaRPr lang="it-IT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178407-AB83-442F-B5F5-9DBFA848C527}" type="slidenum">
              <a:rPr lang="it-IT"/>
              <a:pPr/>
              <a:t>17</a:t>
            </a:fld>
            <a:endParaRPr lang="it-IT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89A9A-755C-4C34-A3C5-0FD5FEDB69CC}" type="slidenum">
              <a:rPr lang="it-IT"/>
              <a:pPr/>
              <a:t>18</a:t>
            </a:fld>
            <a:endParaRPr lang="it-IT"/>
          </a:p>
        </p:txBody>
      </p:sp>
      <p:sp>
        <p:nvSpPr>
          <p:cNvPr id="128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B7912F-71BE-4F41-B9F4-91C335513340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DB4C-DDD1-443A-9F9D-782321E2A0B5}" type="datetimeFigureOut">
              <a:rPr lang="it-IT" smtClean="0"/>
              <a:pPr/>
              <a:t>18/10/12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8262-9500-4EBE-A778-C96E2A3A4AB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4.wmf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wmf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wmf"/><Relationship Id="rId20" Type="http://schemas.openxmlformats.org/officeDocument/2006/relationships/oleObject" Target="../embeddings/oleObject15.bin"/><Relationship Id="rId21" Type="http://schemas.openxmlformats.org/officeDocument/2006/relationships/image" Target="../media/image39.png"/><Relationship Id="rId22" Type="http://schemas.openxmlformats.org/officeDocument/2006/relationships/image" Target="../media/image43.jpeg"/><Relationship Id="rId23" Type="http://schemas.openxmlformats.org/officeDocument/2006/relationships/image" Target="../media/image44.png"/><Relationship Id="rId24" Type="http://schemas.openxmlformats.org/officeDocument/2006/relationships/oleObject" Target="../embeddings/oleObject16.bin"/><Relationship Id="rId25" Type="http://schemas.openxmlformats.org/officeDocument/2006/relationships/image" Target="../media/image40.wmf"/><Relationship Id="rId26" Type="http://schemas.openxmlformats.org/officeDocument/2006/relationships/image" Target="../media/image45.png"/><Relationship Id="rId27" Type="http://schemas.openxmlformats.org/officeDocument/2006/relationships/image" Target="../media/image46.png"/><Relationship Id="rId28" Type="http://schemas.openxmlformats.org/officeDocument/2006/relationships/image" Target="../media/image47.jpeg"/><Relationship Id="rId29" Type="http://schemas.openxmlformats.org/officeDocument/2006/relationships/oleObject" Target="../embeddings/oleObject17.bin"/><Relationship Id="rId30" Type="http://schemas.openxmlformats.org/officeDocument/2006/relationships/image" Target="../media/image41.png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34.wmf"/><Relationship Id="rId12" Type="http://schemas.openxmlformats.org/officeDocument/2006/relationships/oleObject" Target="../embeddings/oleObject11.bin"/><Relationship Id="rId13" Type="http://schemas.openxmlformats.org/officeDocument/2006/relationships/image" Target="../media/image35.wmf"/><Relationship Id="rId14" Type="http://schemas.openxmlformats.org/officeDocument/2006/relationships/oleObject" Target="../embeddings/oleObject12.bin"/><Relationship Id="rId15" Type="http://schemas.openxmlformats.org/officeDocument/2006/relationships/image" Target="../media/image36.wmf"/><Relationship Id="rId16" Type="http://schemas.openxmlformats.org/officeDocument/2006/relationships/oleObject" Target="../embeddings/oleObject13.bin"/><Relationship Id="rId17" Type="http://schemas.openxmlformats.org/officeDocument/2006/relationships/image" Target="../media/image37.wmf"/><Relationship Id="rId18" Type="http://schemas.openxmlformats.org/officeDocument/2006/relationships/oleObject" Target="../embeddings/oleObject14.bin"/><Relationship Id="rId19" Type="http://schemas.openxmlformats.org/officeDocument/2006/relationships/image" Target="../media/image3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31.wmf"/><Relationship Id="rId5" Type="http://schemas.openxmlformats.org/officeDocument/2006/relationships/image" Target="../media/image42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32.wmf"/><Relationship Id="rId8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14.wmf"/><Relationship Id="rId8" Type="http://schemas.openxmlformats.org/officeDocument/2006/relationships/image" Target="../media/image49.jpeg"/><Relationship Id="rId9" Type="http://schemas.openxmlformats.org/officeDocument/2006/relationships/image" Target="../media/image50.jpeg"/><Relationship Id="rId10" Type="http://schemas.openxmlformats.org/officeDocument/2006/relationships/image" Target="../media/image51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jpeg"/><Relationship Id="rId12" Type="http://schemas.openxmlformats.org/officeDocument/2006/relationships/image" Target="../media/image56.jpeg"/><Relationship Id="rId13" Type="http://schemas.openxmlformats.org/officeDocument/2006/relationships/image" Target="../media/image57.png"/><Relationship Id="rId14" Type="http://schemas.openxmlformats.org/officeDocument/2006/relationships/image" Target="../media/image58.jpe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14.wmf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0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14.wmf"/><Relationship Id="rId8" Type="http://schemas.openxmlformats.org/officeDocument/2006/relationships/image" Target="../media/image59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14.wmf"/><Relationship Id="rId8" Type="http://schemas.openxmlformats.org/officeDocument/2006/relationships/hyperlink" Target="http://nccam.nih.gov/clinicaltrials/tmd.htm" TargetMode="External"/><Relationship Id="rId9" Type="http://schemas.openxmlformats.org/officeDocument/2006/relationships/image" Target="../media/image60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it-IT" sz="4000" b="1" baseline="0" dirty="0" smtClean="0">
                <a:solidFill>
                  <a:schemeClr val="tx2">
                    <a:lumMod val="75000"/>
                  </a:schemeClr>
                </a:solidFill>
                <a:latin typeface="HelveticaNeueLT Std"/>
              </a:rPr>
              <a:t>La cefalea e il dentista</a:t>
            </a:r>
          </a:p>
          <a:p>
            <a:pPr>
              <a:lnSpc>
                <a:spcPct val="150000"/>
              </a:lnSpc>
            </a:pPr>
            <a:r>
              <a:rPr lang="it-IT" sz="3600" b="1" dirty="0" smtClean="0">
                <a:solidFill>
                  <a:schemeClr val="bg1"/>
                </a:solidFill>
                <a:latin typeface="HelveticaNeueLT Std"/>
              </a:rPr>
              <a:t>Niki </a:t>
            </a:r>
            <a:r>
              <a:rPr lang="it-IT" sz="3600" b="1" dirty="0" err="1" smtClean="0">
                <a:solidFill>
                  <a:schemeClr val="bg1"/>
                </a:solidFill>
                <a:latin typeface="HelveticaNeueLT Std"/>
              </a:rPr>
              <a:t>Arveda</a:t>
            </a:r>
            <a:endParaRPr lang="it-IT" sz="36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a7.sphotos.ak.fbcdn.net/hphotos-ak-snc6/280185_3893607856399_1950091290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759102" cy="407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0" y="1268413"/>
          <a:ext cx="9144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Flash Document" r:id="rId3" imgW="10006920" imgH="457200" progId="">
                  <p:embed/>
                </p:oleObj>
              </mc:Choice>
              <mc:Fallback>
                <p:oleObj name="Flash Document" r:id="rId3" imgW="1000692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503238"/>
            <a:ext cx="921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it-IT" sz="1400" b="1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691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FF"/>
                </a:solidFill>
                <a:latin typeface="Arial Black" pitchFamily="34" charset="0"/>
              </a:rPr>
              <a:t>Analisi qualitativa e quantitativa dei movimenti</a:t>
            </a:r>
          </a:p>
        </p:txBody>
      </p:sp>
      <p:pic>
        <p:nvPicPr>
          <p:cNvPr id="45065" name="Picture 9" descr="DSC_0040"/>
          <p:cNvPicPr>
            <a:picLocks noChangeAspect="1" noChangeArrowheads="1"/>
          </p:cNvPicPr>
          <p:nvPr/>
        </p:nvPicPr>
        <p:blipFill>
          <a:blip r:embed="rId5" cstate="print"/>
          <a:srcRect l="4886" t="10233"/>
          <a:stretch>
            <a:fillRect/>
          </a:stretch>
        </p:blipFill>
        <p:spPr bwMode="auto">
          <a:xfrm>
            <a:off x="957263" y="2033588"/>
            <a:ext cx="3109912" cy="44196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5066" name="Picture 10" descr="DSC_0043"/>
          <p:cNvPicPr>
            <a:picLocks noChangeAspect="1" noChangeArrowheads="1"/>
          </p:cNvPicPr>
          <p:nvPr/>
        </p:nvPicPr>
        <p:blipFill>
          <a:blip r:embed="rId6" cstate="print"/>
          <a:srcRect l="8580" t="20354" r="18927" b="5705"/>
          <a:stretch>
            <a:fillRect/>
          </a:stretch>
        </p:blipFill>
        <p:spPr bwMode="auto">
          <a:xfrm>
            <a:off x="4429125" y="2033588"/>
            <a:ext cx="3959225" cy="26828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5067" name="Picture 11" descr="DSC_0046"/>
          <p:cNvPicPr>
            <a:picLocks noChangeAspect="1" noChangeArrowheads="1"/>
          </p:cNvPicPr>
          <p:nvPr/>
        </p:nvPicPr>
        <p:blipFill>
          <a:blip r:embed="rId7" cstate="print"/>
          <a:srcRect l="9702" t="7938"/>
          <a:stretch>
            <a:fillRect/>
          </a:stretch>
        </p:blipFill>
        <p:spPr bwMode="auto">
          <a:xfrm>
            <a:off x="5159375" y="4221163"/>
            <a:ext cx="3733800" cy="25304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Criteri Diagnostici di Ricerca </a:t>
            </a:r>
            <a:b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per i Disordini Temporomandibolari (RDC/TMD)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HelveticaNeueLT St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0" y="1268413"/>
          <a:ext cx="9144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Flash Document" r:id="rId3" imgW="10006920" imgH="457200" progId="">
                  <p:embed/>
                </p:oleObj>
              </mc:Choice>
              <mc:Fallback>
                <p:oleObj name="Flash Document" r:id="rId3" imgW="1000692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691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FFFF"/>
                </a:solidFill>
                <a:latin typeface="Arial Black" pitchFamily="34" charset="0"/>
              </a:rPr>
              <a:t>Palpazione dei muscoli masticatori</a:t>
            </a:r>
          </a:p>
        </p:txBody>
      </p:sp>
      <p:pic>
        <p:nvPicPr>
          <p:cNvPr id="46089" name="Picture 9" descr="DSC_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0938" y="2033588"/>
            <a:ext cx="3057525" cy="21224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90" name="Picture 10" descr="DSC_0012"/>
          <p:cNvPicPr>
            <a:picLocks noChangeAspect="1" noChangeArrowheads="1"/>
          </p:cNvPicPr>
          <p:nvPr/>
        </p:nvPicPr>
        <p:blipFill>
          <a:blip r:embed="rId6" cstate="print"/>
          <a:srcRect r="8525"/>
          <a:stretch>
            <a:fillRect/>
          </a:stretch>
        </p:blipFill>
        <p:spPr bwMode="auto">
          <a:xfrm>
            <a:off x="4841875" y="2027238"/>
            <a:ext cx="3151188" cy="21224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91" name="Picture 11" descr="DSC_0013"/>
          <p:cNvPicPr>
            <a:picLocks noChangeAspect="1" noChangeArrowheads="1"/>
          </p:cNvPicPr>
          <p:nvPr/>
        </p:nvPicPr>
        <p:blipFill>
          <a:blip r:embed="rId7" cstate="print"/>
          <a:srcRect r="4272"/>
          <a:stretch>
            <a:fillRect/>
          </a:stretch>
        </p:blipFill>
        <p:spPr bwMode="auto">
          <a:xfrm>
            <a:off x="1152525" y="4329113"/>
            <a:ext cx="3059113" cy="21224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6092" name="Picture 12" descr="DSC_0014"/>
          <p:cNvPicPr>
            <a:picLocks noChangeAspect="1" noChangeArrowheads="1"/>
          </p:cNvPicPr>
          <p:nvPr/>
        </p:nvPicPr>
        <p:blipFill>
          <a:blip r:embed="rId8" cstate="print"/>
          <a:srcRect l="5110" r="5917"/>
          <a:stretch>
            <a:fillRect/>
          </a:stretch>
        </p:blipFill>
        <p:spPr bwMode="auto">
          <a:xfrm>
            <a:off x="4841875" y="4329113"/>
            <a:ext cx="3151188" cy="212407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Criteri Diagnostici di Ricerca </a:t>
            </a:r>
            <a:b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per i Disordini Temporomandibolari (RDC/TMD)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HelveticaNeueLT Std"/>
            </a:endParaRPr>
          </a:p>
        </p:txBody>
      </p:sp>
      <p:sp>
        <p:nvSpPr>
          <p:cNvPr id="9" name="Interruzione 8"/>
          <p:cNvSpPr/>
          <p:nvPr/>
        </p:nvSpPr>
        <p:spPr>
          <a:xfrm>
            <a:off x="2051720" y="2708920"/>
            <a:ext cx="1296144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Interruzione 9"/>
          <p:cNvSpPr/>
          <p:nvPr/>
        </p:nvSpPr>
        <p:spPr>
          <a:xfrm>
            <a:off x="5652120" y="4725144"/>
            <a:ext cx="1512168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Interruzione 10"/>
          <p:cNvSpPr/>
          <p:nvPr/>
        </p:nvSpPr>
        <p:spPr>
          <a:xfrm>
            <a:off x="1979712" y="4725144"/>
            <a:ext cx="1296144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terruzione 11"/>
          <p:cNvSpPr/>
          <p:nvPr/>
        </p:nvSpPr>
        <p:spPr>
          <a:xfrm>
            <a:off x="5724128" y="2708920"/>
            <a:ext cx="1296144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590550" y="549275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Valutazione strumentale di segni e sintomi </a:t>
            </a:r>
            <a:b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di disfunzione </a:t>
            </a:r>
            <a:r>
              <a:rPr lang="it-IT" sz="3200" b="1" dirty="0" err="1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stomatognatica</a:t>
            </a:r>
            <a: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 </a:t>
            </a:r>
            <a:br>
              <a:rPr lang="it-IT" sz="32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endParaRPr lang="en-US" sz="2000" b="1" u="sng" dirty="0" smtClean="0">
              <a:solidFill>
                <a:schemeClr val="accent6">
                  <a:lumMod val="75000"/>
                </a:schemeClr>
              </a:solidFill>
              <a:latin typeface="HelveticaNeueLT Std"/>
            </a:endParaRPr>
          </a:p>
        </p:txBody>
      </p:sp>
      <p:pic>
        <p:nvPicPr>
          <p:cNvPr id="40972" name="Picture 12" descr="dislocazione parzial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100" y="2268538"/>
            <a:ext cx="1785938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3" name="Picture 13" descr="dislocazione parziale 6tif"/>
          <p:cNvPicPr>
            <a:picLocks noChangeAspect="1" noChangeArrowheads="1"/>
          </p:cNvPicPr>
          <p:nvPr/>
        </p:nvPicPr>
        <p:blipFill>
          <a:blip r:embed="rId4" cstate="print"/>
          <a:srcRect l="2078" r="12761" b="6749"/>
          <a:stretch>
            <a:fillRect/>
          </a:stretch>
        </p:blipFill>
        <p:spPr bwMode="auto">
          <a:xfrm>
            <a:off x="2530475" y="2178050"/>
            <a:ext cx="175577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4" name="Comment 14"/>
          <p:cNvSpPr>
            <a:spLocks noChangeArrowheads="1"/>
          </p:cNvSpPr>
          <p:nvPr/>
        </p:nvSpPr>
        <p:spPr bwMode="auto">
          <a:xfrm>
            <a:off x="611188" y="5599113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Ogura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I.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Magnetic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resonance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imaging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characteristics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temporomandibular joint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pain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during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opening and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biting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in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patients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with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disc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displacement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. </a:t>
            </a:r>
          </a:p>
          <a:p>
            <a:pPr algn="ctr"/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Oral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Surg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Oral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Med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Oral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Pathol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Oral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Radiol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Endod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2006;102:669-72.</a:t>
            </a:r>
          </a:p>
        </p:txBody>
      </p:sp>
      <p:pic>
        <p:nvPicPr>
          <p:cNvPr id="40975" name="Picture 15" descr="DXBA"/>
          <p:cNvPicPr>
            <a:picLocks noChangeAspect="1" noChangeArrowheads="1"/>
          </p:cNvPicPr>
          <p:nvPr/>
        </p:nvPicPr>
        <p:blipFill>
          <a:blip r:embed="rId5" cstate="print"/>
          <a:srcRect l="9972" r="2940"/>
          <a:stretch>
            <a:fillRect/>
          </a:stretch>
        </p:blipFill>
        <p:spPr bwMode="auto">
          <a:xfrm>
            <a:off x="1541463" y="3587750"/>
            <a:ext cx="2114550" cy="156051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0976" name="Picture 16" descr="DXBC"/>
          <p:cNvPicPr>
            <a:picLocks noChangeAspect="1" noChangeArrowheads="1"/>
          </p:cNvPicPr>
          <p:nvPr/>
        </p:nvPicPr>
        <p:blipFill>
          <a:blip r:embed="rId6" cstate="print"/>
          <a:srcRect l="7756" r="3996" b="2504"/>
          <a:stretch>
            <a:fillRect/>
          </a:stretch>
        </p:blipFill>
        <p:spPr bwMode="auto">
          <a:xfrm>
            <a:off x="685800" y="2357438"/>
            <a:ext cx="2143125" cy="1609725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0977" name="Picture 17" descr="SXBA"/>
          <p:cNvPicPr>
            <a:picLocks noChangeAspect="1" noChangeArrowheads="1"/>
          </p:cNvPicPr>
          <p:nvPr/>
        </p:nvPicPr>
        <p:blipFill>
          <a:blip r:embed="rId7" cstate="print"/>
          <a:srcRect b="2455"/>
          <a:stretch>
            <a:fillRect/>
          </a:stretch>
        </p:blipFill>
        <p:spPr bwMode="auto">
          <a:xfrm>
            <a:off x="6153150" y="3573463"/>
            <a:ext cx="1912938" cy="157638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0978" name="Picture 18" descr="SXBC"/>
          <p:cNvPicPr>
            <a:picLocks noChangeAspect="1" noChangeArrowheads="1"/>
          </p:cNvPicPr>
          <p:nvPr/>
        </p:nvPicPr>
        <p:blipFill>
          <a:blip r:embed="rId8" cstate="print"/>
          <a:srcRect l="7637"/>
          <a:stretch>
            <a:fillRect/>
          </a:stretch>
        </p:blipFill>
        <p:spPr bwMode="auto">
          <a:xfrm>
            <a:off x="5321300" y="2492375"/>
            <a:ext cx="1912938" cy="1477963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 bwMode="auto">
          <a:xfrm>
            <a:off x="706438" y="512763"/>
            <a:ext cx="8156575" cy="776287"/>
          </a:xfrm>
        </p:spPr>
        <p:txBody>
          <a:bodyPr wrap="square" lIns="9144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Management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 clinico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113" y="5710238"/>
            <a:ext cx="7991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HelveticaNeueLT Std"/>
              </a:rPr>
              <a:t>Laskin</a:t>
            </a:r>
            <a:r>
              <a:rPr lang="en-GB" sz="1600" dirty="0">
                <a:solidFill>
                  <a:schemeClr val="bg1"/>
                </a:solidFill>
                <a:latin typeface="HelveticaNeueLT Std"/>
              </a:rPr>
              <a:t> DM, Greene CS, </a:t>
            </a:r>
            <a:r>
              <a:rPr lang="en-GB" sz="1600" dirty="0" err="1">
                <a:solidFill>
                  <a:schemeClr val="bg1"/>
                </a:solidFill>
                <a:latin typeface="HelveticaNeueLT Std"/>
              </a:rPr>
              <a:t>Hylander</a:t>
            </a:r>
            <a:r>
              <a:rPr lang="en-GB" sz="1600" dirty="0">
                <a:solidFill>
                  <a:schemeClr val="bg1"/>
                </a:solidFill>
                <a:latin typeface="HelveticaNeueLT Std"/>
              </a:rPr>
              <a:t> WL. </a:t>
            </a:r>
            <a:r>
              <a:rPr lang="en-GB" sz="1600" b="1" dirty="0">
                <a:solidFill>
                  <a:schemeClr val="bg1"/>
                </a:solidFill>
                <a:latin typeface="HelveticaNeueLT Std"/>
              </a:rPr>
              <a:t>Temporomandibular disorders: An evidence-based approach to diagnosis and treatment.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HelveticaNeueLT Std"/>
              </a:rPr>
              <a:t>Quintessence Publishing Co, Inc 2006.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47738" y="1412776"/>
            <a:ext cx="1968500" cy="3762375"/>
          </a:xfrm>
          <a:prstGeom prst="rect">
            <a:avLst/>
          </a:prstGeom>
          <a:noFill/>
          <a:ln w="158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>MULTIDISCIPLINARE</a:t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>“TAILORED”</a:t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>REVERSIBILE</a:t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>LOW-TECH</a:t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>HIGH-PRUDENCE</a:t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/>
            </a:r>
            <a:b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</a:br>
            <a:r>
              <a: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itchFamily="34" charset="0"/>
              </a:rPr>
              <a:t>STEPPED CARE</a:t>
            </a:r>
          </a:p>
        </p:txBody>
      </p:sp>
      <p:grpSp>
        <p:nvGrpSpPr>
          <p:cNvPr id="6" name="Diagram 2"/>
          <p:cNvGrpSpPr>
            <a:grpSpLocks noChangeAspect="1"/>
          </p:cNvGrpSpPr>
          <p:nvPr/>
        </p:nvGrpSpPr>
        <p:grpSpPr bwMode="auto">
          <a:xfrm>
            <a:off x="3438525" y="1284263"/>
            <a:ext cx="4805363" cy="3944937"/>
            <a:chOff x="715" y="1036"/>
            <a:chExt cx="3027" cy="2485"/>
          </a:xfrm>
        </p:grpSpPr>
        <p:graphicFrame>
          <p:nvGraphicFramePr>
            <p:cNvPr id="8" name="Diagramma 7"/>
            <p:cNvGraphicFramePr/>
            <p:nvPr/>
          </p:nvGraphicFramePr>
          <p:xfrm>
            <a:off x="715" y="1036"/>
            <a:ext cx="3027" cy="248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37" y="2077"/>
              <a:ext cx="86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4000" b="0" i="0" u="none" strike="noStrike" cap="none" normalizeH="0" baseline="0" dirty="0" smtClean="0">
                  <a:ln>
                    <a:noFill/>
                  </a:ln>
                  <a:solidFill>
                    <a:srgbClr val="CCFFFF"/>
                  </a:solidFill>
                  <a:effectLst/>
                  <a:cs typeface="Arial" charset="0"/>
                </a:rPr>
                <a:t>TMD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440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06938" y="3429000"/>
          <a:ext cx="13811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name="Clip" r:id="rId3" imgW="1380960" imgH="1133640" progId="">
                  <p:embed/>
                </p:oleObj>
              </mc:Choice>
              <mc:Fallback>
                <p:oleObj name="Clip" r:id="rId3" imgW="1380960" imgH="1133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938" y="3429000"/>
                        <a:ext cx="138112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4403" name="Picture 3" descr="impacch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03738" y="1414463"/>
            <a:ext cx="1868487" cy="1509712"/>
          </a:xfrm>
          <a:ln w="3175">
            <a:solidFill>
              <a:schemeClr val="bg1"/>
            </a:solidFill>
          </a:ln>
        </p:spPr>
      </p:pic>
      <p:graphicFrame>
        <p:nvGraphicFramePr>
          <p:cNvPr id="1254404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27663" y="4572000"/>
          <a:ext cx="16557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4" name="CorelDRAW" r:id="rId6" imgW="6710400" imgH="6457320" progId="">
                  <p:embed/>
                </p:oleObj>
              </mc:Choice>
              <mc:Fallback>
                <p:oleObj name="CorelDRAW" r:id="rId6" imgW="6710400" imgH="64573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4572000"/>
                        <a:ext cx="16557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4405" name="Text Box 5"/>
          <p:cNvSpPr txBox="1">
            <a:spLocks noChangeArrowheads="1"/>
          </p:cNvSpPr>
          <p:nvPr/>
        </p:nvSpPr>
        <p:spPr bwMode="auto">
          <a:xfrm>
            <a:off x="2311400" y="6172200"/>
            <a:ext cx="478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36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http://www.aahnfp.org/</a:t>
            </a:r>
            <a:endParaRPr lang="it-IT" sz="1600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54406" name="Object 6"/>
          <p:cNvGraphicFramePr>
            <a:graphicFrameLocks noChangeAspect="1"/>
          </p:cNvGraphicFramePr>
          <p:nvPr/>
        </p:nvGraphicFramePr>
        <p:xfrm>
          <a:off x="1692275" y="6181725"/>
          <a:ext cx="6096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5" name="Clip" r:id="rId8" imgW="609480" imgH="676440" progId="">
                  <p:embed/>
                </p:oleObj>
              </mc:Choice>
              <mc:Fallback>
                <p:oleObj name="Clip" r:id="rId8" imgW="609480" imgH="6764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181725"/>
                        <a:ext cx="60960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4407" name="Object 7"/>
          <p:cNvGraphicFramePr>
            <a:graphicFrameLocks noChangeAspect="1"/>
          </p:cNvGraphicFramePr>
          <p:nvPr/>
        </p:nvGraphicFramePr>
        <p:xfrm>
          <a:off x="-71438" y="3860800"/>
          <a:ext cx="30591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CorelDRAW" r:id="rId10" imgW="11377800" imgH="8138520" progId="">
                  <p:embed/>
                </p:oleObj>
              </mc:Choice>
              <mc:Fallback>
                <p:oleObj name="CorelDRAW" r:id="rId10" imgW="11377800" imgH="813852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3860800"/>
                        <a:ext cx="30591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3250" y="1773238"/>
            <a:ext cx="3032125" cy="2495550"/>
            <a:chOff x="199" y="1525"/>
            <a:chExt cx="1910" cy="1572"/>
          </a:xfrm>
        </p:grpSpPr>
        <p:graphicFrame>
          <p:nvGraphicFramePr>
            <p:cNvPr id="1254411" name="Object 11"/>
            <p:cNvGraphicFramePr>
              <a:graphicFrameLocks noChangeAspect="1"/>
            </p:cNvGraphicFramePr>
            <p:nvPr/>
          </p:nvGraphicFramePr>
          <p:xfrm>
            <a:off x="199" y="1525"/>
            <a:ext cx="1910" cy="1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7" name="CorelDRAW" r:id="rId12" imgW="6731640" imgH="5541480" progId="">
                    <p:embed/>
                  </p:oleObj>
                </mc:Choice>
                <mc:Fallback>
                  <p:oleObj name="CorelDRAW" r:id="rId12" imgW="6731640" imgH="554148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" y="1525"/>
                          <a:ext cx="1910" cy="1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4412" name="Object 12"/>
            <p:cNvGraphicFramePr>
              <a:graphicFrameLocks noChangeAspect="1"/>
            </p:cNvGraphicFramePr>
            <p:nvPr/>
          </p:nvGraphicFramePr>
          <p:xfrm>
            <a:off x="1565" y="1661"/>
            <a:ext cx="32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8" name="Clip" r:id="rId14" imgW="1676520" imgH="1495440" progId="">
                    <p:embed/>
                  </p:oleObj>
                </mc:Choice>
                <mc:Fallback>
                  <p:oleObj name="Clip" r:id="rId14" imgW="1676520" imgH="1495440" progId="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5" y="1661"/>
                          <a:ext cx="32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4413" name="Object 13"/>
            <p:cNvGraphicFramePr>
              <a:graphicFrameLocks noChangeAspect="1"/>
            </p:cNvGraphicFramePr>
            <p:nvPr/>
          </p:nvGraphicFramePr>
          <p:xfrm>
            <a:off x="657" y="1570"/>
            <a:ext cx="495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49" name="Clip" r:id="rId16" imgW="3448080" imgH="1590840" progId="">
                    <p:embed/>
                  </p:oleObj>
                </mc:Choice>
                <mc:Fallback>
                  <p:oleObj name="Clip" r:id="rId16" imgW="3448080" imgH="1590840" progId="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570"/>
                          <a:ext cx="495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4414" name="Object 14"/>
            <p:cNvGraphicFramePr>
              <a:graphicFrameLocks noChangeAspect="1"/>
            </p:cNvGraphicFramePr>
            <p:nvPr/>
          </p:nvGraphicFramePr>
          <p:xfrm>
            <a:off x="385" y="1979"/>
            <a:ext cx="42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50" name="Clip" r:id="rId18" imgW="2762280" imgH="2600280" progId="">
                    <p:embed/>
                  </p:oleObj>
                </mc:Choice>
                <mc:Fallback>
                  <p:oleObj name="Clip" r:id="rId18" imgW="2762280" imgH="2600280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1979"/>
                          <a:ext cx="425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4415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299325" y="4121150"/>
          <a:ext cx="1233488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Clip" r:id="rId20" imgW="2781300" imgH="4286565" progId="">
                  <p:embed/>
                </p:oleObj>
              </mc:Choice>
              <mc:Fallback>
                <p:oleObj name="Clip" r:id="rId20" imgW="2781300" imgH="4286565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4121150"/>
                        <a:ext cx="1233488" cy="1900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4416" name="Picture 16" descr="sbadigli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04025" y="1943100"/>
            <a:ext cx="1800225" cy="1485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1254417" name="Picture 17" descr="sel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80063" y="261938"/>
            <a:ext cx="3095625" cy="1150937"/>
          </a:xfrm>
          <a:prstGeom prst="rect">
            <a:avLst/>
          </a:prstGeom>
          <a:noFill/>
        </p:spPr>
      </p:pic>
      <p:graphicFrame>
        <p:nvGraphicFramePr>
          <p:cNvPr id="1254418" name="Object 18"/>
          <p:cNvGraphicFramePr>
            <a:graphicFrameLocks noChangeAspect="1"/>
          </p:cNvGraphicFramePr>
          <p:nvPr/>
        </p:nvGraphicFramePr>
        <p:xfrm>
          <a:off x="3433763" y="4292600"/>
          <a:ext cx="1858962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2" name="CorelDRAW" r:id="rId24" imgW="7208640" imgH="6188040" progId="">
                  <p:embed/>
                </p:oleObj>
              </mc:Choice>
              <mc:Fallback>
                <p:oleObj name="CorelDRAW" r:id="rId24" imgW="7208640" imgH="61880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4292600"/>
                        <a:ext cx="1858962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4420" name="Picture 20" descr="aaop_logo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-36513" y="0"/>
            <a:ext cx="1282701" cy="1700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54419" name="Picture 19" descr="aaop_header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116013" y="406400"/>
            <a:ext cx="4176712" cy="7175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54421" name="Line 21"/>
          <p:cNvSpPr>
            <a:spLocks noChangeShapeType="1"/>
          </p:cNvSpPr>
          <p:nvPr/>
        </p:nvSpPr>
        <p:spPr bwMode="auto">
          <a:xfrm>
            <a:off x="4859338" y="3429000"/>
            <a:ext cx="3816350" cy="26638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54422" name="Line 22"/>
          <p:cNvSpPr>
            <a:spLocks noChangeShapeType="1"/>
          </p:cNvSpPr>
          <p:nvPr/>
        </p:nvSpPr>
        <p:spPr bwMode="auto">
          <a:xfrm flipV="1">
            <a:off x="3348038" y="3789363"/>
            <a:ext cx="5256212" cy="23034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476750" y="1412875"/>
            <a:ext cx="4056063" cy="4724400"/>
            <a:chOff x="2971" y="890"/>
            <a:chExt cx="2555" cy="2976"/>
          </a:xfrm>
        </p:grpSpPr>
        <p:pic>
          <p:nvPicPr>
            <p:cNvPr id="1254423" name="Picture 23" descr="cons"/>
            <p:cNvPicPr>
              <a:picLocks noChangeAspect="1" noChangeArrowheads="1"/>
            </p:cNvPicPr>
            <p:nvPr/>
          </p:nvPicPr>
          <p:blipFill>
            <a:blip r:embed="rId28" cstate="print"/>
            <a:srcRect b="10092"/>
            <a:stretch>
              <a:fillRect/>
            </a:stretch>
          </p:blipFill>
          <p:spPr bwMode="auto">
            <a:xfrm>
              <a:off x="3061" y="890"/>
              <a:ext cx="2465" cy="2976"/>
            </a:xfrm>
            <a:prstGeom prst="rect">
              <a:avLst/>
            </a:prstGeom>
            <a:noFill/>
          </p:spPr>
        </p:pic>
        <p:graphicFrame>
          <p:nvGraphicFramePr>
            <p:cNvPr id="1254424" name="Object 24"/>
            <p:cNvGraphicFramePr>
              <a:graphicFrameLocks noChangeAspect="1"/>
            </p:cNvGraphicFramePr>
            <p:nvPr/>
          </p:nvGraphicFramePr>
          <p:xfrm>
            <a:off x="3107" y="1661"/>
            <a:ext cx="960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53" name="Clip" r:id="rId29" imgW="885890" imgH="676424" progId="">
                    <p:embed/>
                  </p:oleObj>
                </mc:Choice>
                <mc:Fallback>
                  <p:oleObj name="Clip" r:id="rId29" imgW="885890" imgH="676424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1661"/>
                          <a:ext cx="960" cy="7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4425" name="Text Box 25"/>
            <p:cNvSpPr txBox="1">
              <a:spLocks noChangeArrowheads="1"/>
            </p:cNvSpPr>
            <p:nvPr/>
          </p:nvSpPr>
          <p:spPr bwMode="auto">
            <a:xfrm>
              <a:off x="2971" y="1654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Prop BT" pitchFamily="18" charset="2"/>
                </a:rPr>
                <a:t></a:t>
              </a:r>
              <a:endParaRPr lang="it-IT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7954" name="Object 2"/>
          <p:cNvGraphicFramePr>
            <a:graphicFrameLocks noChangeAspect="1"/>
          </p:cNvGraphicFramePr>
          <p:nvPr/>
        </p:nvGraphicFramePr>
        <p:xfrm>
          <a:off x="6443663" y="403770"/>
          <a:ext cx="2700337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Document Flash" r:id="rId4" imgW="2527200" imgH="5068080" progId="">
                  <p:embed/>
                </p:oleObj>
              </mc:Choice>
              <mc:Fallback>
                <p:oleObj name="Document Flash" r:id="rId4" imgW="2527200" imgH="5068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3770"/>
                        <a:ext cx="2700337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7956" name="Object 4"/>
          <p:cNvGraphicFramePr>
            <a:graphicFrameLocks noChangeAspect="1"/>
          </p:cNvGraphicFramePr>
          <p:nvPr/>
        </p:nvGraphicFramePr>
        <p:xfrm>
          <a:off x="-36513" y="1195933"/>
          <a:ext cx="8064501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2" name="Flash Document" r:id="rId6" imgW="10006920" imgH="457200" progId="">
                  <p:embed/>
                </p:oleObj>
              </mc:Choice>
              <mc:Fallback>
                <p:oleObj name="Flash Document" r:id="rId6" imgW="10006920" imgH="45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195933"/>
                        <a:ext cx="8064501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7959" name="Line 7"/>
          <p:cNvSpPr>
            <a:spLocks noChangeShapeType="1"/>
          </p:cNvSpPr>
          <p:nvPr/>
        </p:nvSpPr>
        <p:spPr bwMode="auto">
          <a:xfrm>
            <a:off x="6985000" y="1232445"/>
            <a:ext cx="2124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HelveticaNeueLT Std"/>
            </a:endParaRPr>
          </a:p>
        </p:txBody>
      </p:sp>
      <p:sp>
        <p:nvSpPr>
          <p:cNvPr id="1277960" name="Rectangle 8"/>
          <p:cNvSpPr>
            <a:spLocks noChangeArrowheads="1"/>
          </p:cNvSpPr>
          <p:nvPr/>
        </p:nvSpPr>
        <p:spPr bwMode="auto">
          <a:xfrm>
            <a:off x="34925" y="268833"/>
            <a:ext cx="698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 dirty="0">
                <a:solidFill>
                  <a:srgbClr val="FF6600"/>
                </a:solidFill>
                <a:latin typeface="HelveticaNeueLT Std"/>
              </a:rPr>
              <a:t>Terapia fisica</a:t>
            </a:r>
          </a:p>
        </p:txBody>
      </p:sp>
      <p:sp>
        <p:nvSpPr>
          <p:cNvPr id="1277963" name="Rectangle 11"/>
          <p:cNvSpPr>
            <a:spLocks noChangeArrowheads="1"/>
          </p:cNvSpPr>
          <p:nvPr/>
        </p:nvSpPr>
        <p:spPr bwMode="auto">
          <a:xfrm>
            <a:off x="90488" y="5445224"/>
            <a:ext cx="896302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Michelotti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A, De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Wijer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A,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Steenks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M,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Farella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M.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Home-exercise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regimes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for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the management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non-specific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. 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J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Oral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Rehabil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2005 32; 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779–785.</a:t>
            </a:r>
          </a:p>
          <a:p>
            <a:pPr algn="just"/>
            <a:endParaRPr lang="it-IT" sz="1400" dirty="0">
              <a:solidFill>
                <a:schemeClr val="bg1"/>
              </a:solidFill>
              <a:latin typeface="HelveticaNeueLT Std"/>
            </a:endParaRPr>
          </a:p>
          <a:p>
            <a:pPr algn="just"/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Salmos-Brito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JA, de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Menezes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RF,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Teixeira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CE, Gonzaga RK,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Rodrigues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BH,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Braz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R,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Bessa-Nogueira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RV, de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Martínez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Gerbi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ME.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Evaluation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low-level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laser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therapy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in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patients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with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acute and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chronic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.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Lasers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Med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Sci. 2012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Feb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25.</a:t>
            </a:r>
            <a:endParaRPr lang="it-IT" sz="1400" dirty="0">
              <a:solidFill>
                <a:schemeClr val="bg1"/>
              </a:solidFill>
              <a:latin typeface="HelveticaNeueLT Std"/>
            </a:endParaRPr>
          </a:p>
        </p:txBody>
      </p:sp>
      <p:pic>
        <p:nvPicPr>
          <p:cNvPr id="1277972" name="Picture 20" descr="DCP03775"/>
          <p:cNvPicPr>
            <a:picLocks noChangeAspect="1" noChangeArrowheads="1"/>
          </p:cNvPicPr>
          <p:nvPr/>
        </p:nvPicPr>
        <p:blipFill>
          <a:blip r:embed="rId8" cstate="print"/>
          <a:srcRect l="21654" t="16623" r="44620" b="43307"/>
          <a:stretch>
            <a:fillRect/>
          </a:stretch>
        </p:blipFill>
        <p:spPr bwMode="auto">
          <a:xfrm>
            <a:off x="250825" y="1772195"/>
            <a:ext cx="2320925" cy="2066925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1277973" name="Picture 21" descr="DCP03769"/>
          <p:cNvPicPr>
            <a:picLocks noChangeAspect="1" noChangeArrowheads="1"/>
          </p:cNvPicPr>
          <p:nvPr/>
        </p:nvPicPr>
        <p:blipFill>
          <a:blip r:embed="rId9" cstate="print"/>
          <a:srcRect l="21654" t="23622" r="24278" b="30621"/>
          <a:stretch>
            <a:fillRect/>
          </a:stretch>
        </p:blipFill>
        <p:spPr bwMode="auto">
          <a:xfrm>
            <a:off x="3132139" y="3226346"/>
            <a:ext cx="3024038" cy="192051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pic>
        <p:nvPicPr>
          <p:cNvPr id="1277974" name="Picture 22" descr="DCP_04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1700758"/>
            <a:ext cx="2259012" cy="1693862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</p:pic>
      <p:sp>
        <p:nvSpPr>
          <p:cNvPr id="1277975" name="Rectangle 23"/>
          <p:cNvSpPr>
            <a:spLocks noChangeArrowheads="1"/>
          </p:cNvSpPr>
          <p:nvPr/>
        </p:nvSpPr>
        <p:spPr bwMode="auto">
          <a:xfrm>
            <a:off x="5580063" y="1484858"/>
            <a:ext cx="3744912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2075" tIns="46038" rIns="92075" bIns="46038"/>
          <a:lstStyle/>
          <a:p>
            <a:pPr marL="1143000" lvl="2" indent="-2286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Termoterapia</a:t>
            </a:r>
          </a:p>
          <a:p>
            <a:pPr marL="1600200" lvl="3" indent="-228600" algn="just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Crioterapia</a:t>
            </a:r>
          </a:p>
          <a:p>
            <a:pPr marL="1600200" lvl="3" indent="-228600" algn="just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Calore</a:t>
            </a:r>
          </a:p>
          <a:p>
            <a:pPr marL="1143000" lvl="2" indent="-2286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Laserterapia</a:t>
            </a:r>
          </a:p>
          <a:p>
            <a:pPr marL="1143000" lvl="2" indent="-2286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Ultrasuonoterapia</a:t>
            </a:r>
          </a:p>
          <a:p>
            <a:pPr marL="1143000" lvl="2" indent="-2286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Elettroterapia</a:t>
            </a:r>
          </a:p>
          <a:p>
            <a:pPr marL="1600200" lvl="3" indent="-228600" algn="just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TENS </a:t>
            </a:r>
          </a:p>
          <a:p>
            <a:pPr marL="1600200" lvl="3" indent="-228600" algn="just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MENS</a:t>
            </a:r>
          </a:p>
          <a:p>
            <a:pPr marL="1600200" lvl="3" indent="-228600" algn="just">
              <a:lnSpc>
                <a:spcPct val="115000"/>
              </a:lnSpc>
              <a:spcBef>
                <a:spcPct val="20000"/>
              </a:spcBef>
              <a:buFontTx/>
              <a:buChar char="–"/>
            </a:pP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Stimolazione galvanica </a:t>
            </a:r>
          </a:p>
          <a:p>
            <a:pPr marL="1143000" lvl="2" indent="-2286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 err="1">
                <a:solidFill>
                  <a:srgbClr val="0033CC"/>
                </a:solidFill>
                <a:latin typeface="Arial" pitchFamily="34" charset="0"/>
              </a:rPr>
              <a:t>Elettromagnetoterapia</a:t>
            </a:r>
            <a:r>
              <a:rPr lang="it-IT" sz="1300" b="1" dirty="0">
                <a:solidFill>
                  <a:srgbClr val="0033CC"/>
                </a:solidFill>
                <a:latin typeface="Arial" pitchFamily="34" charset="0"/>
              </a:rPr>
              <a:t> </a:t>
            </a:r>
          </a:p>
          <a:p>
            <a:pPr marL="1143000" lvl="2" indent="-2286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endParaRPr lang="it-IT" sz="1300" b="1" dirty="0">
              <a:solidFill>
                <a:srgbClr val="0033CC"/>
              </a:solidFill>
              <a:latin typeface="Arial" pitchFamily="34" charset="0"/>
            </a:endParaRPr>
          </a:p>
          <a:p>
            <a:pPr marL="1143000" lvl="2" indent="-228600" algn="l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Agopuntura </a:t>
            </a:r>
          </a:p>
          <a:p>
            <a:pPr marL="1143000" lvl="2" indent="-228600" algn="l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13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Biofeedback</a:t>
            </a:r>
            <a:endParaRPr lang="it-IT" sz="1300" b="1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1277977" name="Rectangle 25"/>
          <p:cNvSpPr>
            <a:spLocks noChangeArrowheads="1"/>
          </p:cNvSpPr>
          <p:nvPr/>
        </p:nvSpPr>
        <p:spPr bwMode="auto">
          <a:xfrm>
            <a:off x="6659563" y="619670"/>
            <a:ext cx="2376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it-IT" sz="2400">
                <a:solidFill>
                  <a:srgbClr val="0033CC"/>
                </a:solidFill>
                <a:latin typeface="HelveticaNeueLT Std"/>
              </a:rPr>
              <a:t>MODALITA’</a:t>
            </a:r>
          </a:p>
        </p:txBody>
      </p:sp>
      <p:sp>
        <p:nvSpPr>
          <p:cNvPr id="12" name="Interruzione 11"/>
          <p:cNvSpPr/>
          <p:nvPr/>
        </p:nvSpPr>
        <p:spPr>
          <a:xfrm>
            <a:off x="1763688" y="3140968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Interruzione 12"/>
          <p:cNvSpPr/>
          <p:nvPr/>
        </p:nvSpPr>
        <p:spPr>
          <a:xfrm>
            <a:off x="3707904" y="3933056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7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7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7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7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7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77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02" name="Object 2"/>
          <p:cNvGraphicFramePr>
            <a:graphicFrameLocks noChangeAspect="1"/>
          </p:cNvGraphicFramePr>
          <p:nvPr/>
        </p:nvGraphicFramePr>
        <p:xfrm>
          <a:off x="6084888" y="403770"/>
          <a:ext cx="3059112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Document Flash" r:id="rId4" imgW="2527200" imgH="5068080" progId="">
                  <p:embed/>
                </p:oleObj>
              </mc:Choice>
              <mc:Fallback>
                <p:oleObj name="Document Flash" r:id="rId4" imgW="2527200" imgH="5068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3770"/>
                        <a:ext cx="3059112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04" name="Object 4"/>
          <p:cNvGraphicFramePr>
            <a:graphicFrameLocks noChangeAspect="1"/>
          </p:cNvGraphicFramePr>
          <p:nvPr/>
        </p:nvGraphicFramePr>
        <p:xfrm>
          <a:off x="-36513" y="1484313"/>
          <a:ext cx="8064501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" name="Flash Document" r:id="rId6" imgW="10006920" imgH="457200" progId="">
                  <p:embed/>
                </p:oleObj>
              </mc:Choice>
              <mc:Fallback>
                <p:oleObj name="Flash Document" r:id="rId6" imgW="10006920" imgH="45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484313"/>
                        <a:ext cx="8064501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07" name="Line 7"/>
          <p:cNvSpPr>
            <a:spLocks noChangeShapeType="1"/>
          </p:cNvSpPr>
          <p:nvPr/>
        </p:nvSpPr>
        <p:spPr bwMode="auto">
          <a:xfrm>
            <a:off x="6985000" y="1520825"/>
            <a:ext cx="2124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HelveticaNeueLT Std"/>
            </a:endParaRPr>
          </a:p>
        </p:txBody>
      </p:sp>
      <p:sp>
        <p:nvSpPr>
          <p:cNvPr id="1280008" name="Rectangle 8"/>
          <p:cNvSpPr>
            <a:spLocks noChangeArrowheads="1"/>
          </p:cNvSpPr>
          <p:nvPr/>
        </p:nvSpPr>
        <p:spPr bwMode="auto">
          <a:xfrm>
            <a:off x="179388" y="332333"/>
            <a:ext cx="698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 dirty="0">
                <a:solidFill>
                  <a:srgbClr val="FF6600"/>
                </a:solidFill>
                <a:latin typeface="HelveticaNeueLT Std"/>
              </a:rPr>
              <a:t>Fisiocinesiterapia</a:t>
            </a:r>
          </a:p>
        </p:txBody>
      </p:sp>
      <p:sp>
        <p:nvSpPr>
          <p:cNvPr id="1280009" name="Rectangle 9"/>
          <p:cNvSpPr>
            <a:spLocks noChangeArrowheads="1"/>
          </p:cNvSpPr>
          <p:nvPr/>
        </p:nvSpPr>
        <p:spPr bwMode="auto">
          <a:xfrm>
            <a:off x="90488" y="5445224"/>
            <a:ext cx="896302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Michelotti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A, De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Wijer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A,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Steenks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M,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Farella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M.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Home-exercise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regimes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for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the management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non-specific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. 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J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Oral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Rehabil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2005 32; 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779–785.</a:t>
            </a:r>
          </a:p>
          <a:p>
            <a:endParaRPr lang="it-IT" sz="1400" dirty="0">
              <a:solidFill>
                <a:schemeClr val="bg1"/>
              </a:solidFill>
              <a:latin typeface="HelveticaNeueLT Std"/>
            </a:endParaRPr>
          </a:p>
          <a:p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Truelove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E, Huggins KH,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Mancl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L,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Dworkin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SF. 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The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efficacy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traditional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,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low-cost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and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nonsplint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therapies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for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disorder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: a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randomized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HelveticaNeueLT Std"/>
              </a:rPr>
              <a:t>controlled</a:t>
            </a:r>
            <a:r>
              <a:rPr lang="it-IT" sz="1400" b="1" dirty="0" smtClean="0">
                <a:solidFill>
                  <a:schemeClr val="bg1"/>
                </a:solidFill>
                <a:latin typeface="HelveticaNeueLT Std"/>
              </a:rPr>
              <a:t> trial. 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J Am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Dent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Assoc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. 2006 </a:t>
            </a:r>
            <a:r>
              <a:rPr lang="it-IT" sz="1400" dirty="0" err="1" smtClean="0">
                <a:solidFill>
                  <a:schemeClr val="bg1"/>
                </a:solidFill>
                <a:latin typeface="HelveticaNeueLT Std"/>
              </a:rPr>
              <a:t>Aug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;137(8):1099-107.</a:t>
            </a:r>
            <a:endParaRPr lang="it-IT" sz="14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1280014" name="Rectangle 14"/>
          <p:cNvSpPr>
            <a:spLocks noChangeArrowheads="1"/>
          </p:cNvSpPr>
          <p:nvPr/>
        </p:nvSpPr>
        <p:spPr bwMode="auto">
          <a:xfrm>
            <a:off x="6516688" y="836613"/>
            <a:ext cx="2376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it-IT" sz="2400">
                <a:solidFill>
                  <a:srgbClr val="0033CC"/>
                </a:solidFill>
                <a:latin typeface="HelveticaNeueLT Std"/>
              </a:rPr>
              <a:t>MODALITA’</a:t>
            </a:r>
          </a:p>
        </p:txBody>
      </p:sp>
      <p:pic>
        <p:nvPicPr>
          <p:cNvPr id="1280015" name="Picture 15" descr="DCP_0415"/>
          <p:cNvPicPr>
            <a:picLocks noChangeAspect="1" noChangeArrowheads="1"/>
          </p:cNvPicPr>
          <p:nvPr/>
        </p:nvPicPr>
        <p:blipFill>
          <a:blip r:embed="rId8" cstate="print"/>
          <a:srcRect r="29527"/>
          <a:stretch>
            <a:fillRect/>
          </a:stretch>
        </p:blipFill>
        <p:spPr bwMode="auto">
          <a:xfrm>
            <a:off x="250825" y="1772196"/>
            <a:ext cx="1631950" cy="1736725"/>
          </a:xfrm>
          <a:prstGeom prst="rect">
            <a:avLst/>
          </a:prstGeom>
          <a:noFill/>
        </p:spPr>
      </p:pic>
      <p:pic>
        <p:nvPicPr>
          <p:cNvPr id="1280016" name="Picture 16" descr="DCP_0484"/>
          <p:cNvPicPr>
            <a:picLocks noChangeAspect="1" noChangeArrowheads="1"/>
          </p:cNvPicPr>
          <p:nvPr/>
        </p:nvPicPr>
        <p:blipFill>
          <a:blip r:embed="rId9" cstate="print"/>
          <a:srcRect r="18922" b="8786"/>
          <a:stretch>
            <a:fillRect/>
          </a:stretch>
        </p:blipFill>
        <p:spPr bwMode="auto">
          <a:xfrm>
            <a:off x="3778250" y="1761083"/>
            <a:ext cx="2089150" cy="1762125"/>
          </a:xfrm>
          <a:prstGeom prst="rect">
            <a:avLst/>
          </a:prstGeom>
          <a:noFill/>
        </p:spPr>
      </p:pic>
      <p:pic>
        <p:nvPicPr>
          <p:cNvPr id="1280017" name="Picture 17" descr="DCP_0385"/>
          <p:cNvPicPr>
            <a:picLocks noChangeAspect="1" noChangeArrowheads="1"/>
          </p:cNvPicPr>
          <p:nvPr/>
        </p:nvPicPr>
        <p:blipFill>
          <a:blip r:embed="rId10" cstate="print"/>
          <a:srcRect t="4649" r="19081"/>
          <a:stretch>
            <a:fillRect/>
          </a:stretch>
        </p:blipFill>
        <p:spPr bwMode="auto">
          <a:xfrm>
            <a:off x="1331913" y="3861346"/>
            <a:ext cx="1584325" cy="1439862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80018" name="Picture 18" descr="DCP_0400"/>
          <p:cNvPicPr>
            <a:picLocks noChangeAspect="1" noChangeArrowheads="1"/>
          </p:cNvPicPr>
          <p:nvPr/>
        </p:nvPicPr>
        <p:blipFill>
          <a:blip r:embed="rId11" cstate="print"/>
          <a:srcRect l="16917" t="3442" r="22025"/>
          <a:stretch>
            <a:fillRect/>
          </a:stretch>
        </p:blipFill>
        <p:spPr bwMode="auto">
          <a:xfrm>
            <a:off x="2076450" y="1772196"/>
            <a:ext cx="1487488" cy="1762125"/>
          </a:xfrm>
          <a:prstGeom prst="rect">
            <a:avLst/>
          </a:prstGeom>
          <a:noFill/>
        </p:spPr>
      </p:pic>
      <p:pic>
        <p:nvPicPr>
          <p:cNvPr id="1280019" name="Picture 19" descr="DCP_0447"/>
          <p:cNvPicPr>
            <a:picLocks noChangeAspect="1" noChangeArrowheads="1"/>
          </p:cNvPicPr>
          <p:nvPr/>
        </p:nvPicPr>
        <p:blipFill>
          <a:blip r:embed="rId12" cstate="print"/>
          <a:srcRect l="21454" t="11745" r="24283"/>
          <a:stretch>
            <a:fillRect/>
          </a:stretch>
        </p:blipFill>
        <p:spPr bwMode="auto">
          <a:xfrm>
            <a:off x="107950" y="3861346"/>
            <a:ext cx="1152525" cy="1406525"/>
          </a:xfrm>
          <a:prstGeom prst="rect">
            <a:avLst/>
          </a:prstGeom>
          <a:noFill/>
          <a:effectLst>
            <a:outerShdw dist="35921" dir="2700000" algn="ctr" rotWithShape="0">
              <a:schemeClr val="bg1"/>
            </a:outerShdw>
          </a:effectLst>
        </p:spPr>
      </p:pic>
      <p:pic>
        <p:nvPicPr>
          <p:cNvPr id="1280020" name="Picture 20" descr="IMG0034"/>
          <p:cNvPicPr>
            <a:picLocks noChangeAspect="1" noChangeArrowheads="1"/>
          </p:cNvPicPr>
          <p:nvPr/>
        </p:nvPicPr>
        <p:blipFill>
          <a:blip r:embed="rId13" cstate="print"/>
          <a:srcRect l="7469" t="12335" r="5891" b="27382"/>
          <a:stretch>
            <a:fillRect/>
          </a:stretch>
        </p:blipFill>
        <p:spPr bwMode="auto">
          <a:xfrm>
            <a:off x="4500563" y="3861346"/>
            <a:ext cx="13811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1" name="Picture 21" descr="DCP_0464"/>
          <p:cNvPicPr>
            <a:picLocks noChangeAspect="1" noChangeArrowheads="1"/>
          </p:cNvPicPr>
          <p:nvPr/>
        </p:nvPicPr>
        <p:blipFill>
          <a:blip r:embed="rId14" cstate="print"/>
          <a:srcRect l="11810" r="11810"/>
          <a:stretch>
            <a:fillRect/>
          </a:stretch>
        </p:blipFill>
        <p:spPr bwMode="auto">
          <a:xfrm>
            <a:off x="2987675" y="3861346"/>
            <a:ext cx="143986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22" name="Rectangle 22"/>
          <p:cNvSpPr>
            <a:spLocks noChangeArrowheads="1"/>
          </p:cNvSpPr>
          <p:nvPr/>
        </p:nvSpPr>
        <p:spPr bwMode="auto">
          <a:xfrm>
            <a:off x="6065838" y="2133600"/>
            <a:ext cx="3114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it-IT" sz="1400" b="1" dirty="0">
                <a:solidFill>
                  <a:srgbClr val="0033CC"/>
                </a:solidFill>
                <a:latin typeface="HelveticaNeueLT Std"/>
              </a:rPr>
              <a:t>Cinesiterapia passiva</a:t>
            </a:r>
            <a:endParaRPr lang="it-IT" sz="1400" dirty="0">
              <a:solidFill>
                <a:srgbClr val="0033CC"/>
              </a:solidFill>
              <a:latin typeface="HelveticaNeueLT Std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rgbClr val="0033CC"/>
                </a:solidFill>
                <a:latin typeface="HelveticaNeueLT Std"/>
              </a:rPr>
              <a:t> </a:t>
            </a:r>
            <a:r>
              <a:rPr lang="it-IT" sz="1400" b="1" dirty="0">
                <a:solidFill>
                  <a:srgbClr val="0033CC"/>
                </a:solidFill>
                <a:latin typeface="HelveticaNeueLT Std"/>
              </a:rPr>
              <a:t>Cinesiterapia attiva</a:t>
            </a:r>
            <a:endParaRPr lang="it-IT" sz="1400" dirty="0">
              <a:solidFill>
                <a:srgbClr val="0033CC"/>
              </a:solidFill>
              <a:latin typeface="HelveticaNeueLT Std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it-IT" sz="1400" dirty="0">
                <a:solidFill>
                  <a:srgbClr val="0033CC"/>
                </a:solidFill>
                <a:latin typeface="HelveticaNeueLT Std"/>
              </a:rPr>
              <a:t>Cinesiterapia attiva assistita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it-IT" sz="1400" dirty="0">
                <a:solidFill>
                  <a:srgbClr val="0033CC"/>
                </a:solidFill>
                <a:latin typeface="HelveticaNeueLT Std"/>
              </a:rPr>
              <a:t>Cinesiterapia attiva vera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it-IT" sz="1400" dirty="0">
                <a:solidFill>
                  <a:srgbClr val="0033CC"/>
                </a:solidFill>
                <a:latin typeface="HelveticaNeueLT Std"/>
              </a:rPr>
              <a:t>Cinesiterapia attiva contro resistenza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sz="1400" b="1" dirty="0">
                <a:solidFill>
                  <a:srgbClr val="0033CC"/>
                </a:solidFill>
                <a:latin typeface="HelveticaNeueLT Std"/>
              </a:rPr>
              <a:t>Riequilibrio muscolare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it-IT" sz="1400" b="1" dirty="0">
                <a:solidFill>
                  <a:srgbClr val="0033CC"/>
                </a:solidFill>
                <a:latin typeface="HelveticaNeueLT Std"/>
              </a:rPr>
              <a:t>Rieducazione neuromuscolare</a:t>
            </a:r>
          </a:p>
        </p:txBody>
      </p:sp>
      <p:sp>
        <p:nvSpPr>
          <p:cNvPr id="16" name="Interruzione 15"/>
          <p:cNvSpPr/>
          <p:nvPr/>
        </p:nvSpPr>
        <p:spPr>
          <a:xfrm>
            <a:off x="1115616" y="2348880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Interruzione 16"/>
          <p:cNvSpPr/>
          <p:nvPr/>
        </p:nvSpPr>
        <p:spPr>
          <a:xfrm>
            <a:off x="395536" y="4365104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Interruzione 17"/>
          <p:cNvSpPr/>
          <p:nvPr/>
        </p:nvSpPr>
        <p:spPr>
          <a:xfrm>
            <a:off x="4644008" y="2276872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Interruzione 18"/>
          <p:cNvSpPr/>
          <p:nvPr/>
        </p:nvSpPr>
        <p:spPr>
          <a:xfrm>
            <a:off x="2339752" y="2420888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Interruzione 19"/>
          <p:cNvSpPr/>
          <p:nvPr/>
        </p:nvSpPr>
        <p:spPr>
          <a:xfrm>
            <a:off x="4788024" y="4293096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Interruzione 20"/>
          <p:cNvSpPr/>
          <p:nvPr/>
        </p:nvSpPr>
        <p:spPr>
          <a:xfrm>
            <a:off x="1835696" y="4221088"/>
            <a:ext cx="504056" cy="144016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80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80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0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28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1280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6450" name="Object 2"/>
          <p:cNvGraphicFramePr>
            <a:graphicFrameLocks noChangeAspect="1"/>
          </p:cNvGraphicFramePr>
          <p:nvPr/>
        </p:nvGraphicFramePr>
        <p:xfrm>
          <a:off x="6804248" y="332656"/>
          <a:ext cx="2266950" cy="489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Flash Document" r:id="rId4" imgW="2527200" imgH="5068080" progId="">
                  <p:embed/>
                </p:oleObj>
              </mc:Choice>
              <mc:Fallback>
                <p:oleObj name="Flash Document" r:id="rId4" imgW="2527200" imgH="5068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32656"/>
                        <a:ext cx="2266950" cy="4896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2" name="Object 4"/>
          <p:cNvGraphicFramePr>
            <a:graphicFrameLocks noChangeAspect="1"/>
          </p:cNvGraphicFramePr>
          <p:nvPr/>
        </p:nvGraphicFramePr>
        <p:xfrm>
          <a:off x="-36513" y="1340644"/>
          <a:ext cx="8064501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Flash Document" r:id="rId6" imgW="10006920" imgH="457200" progId="">
                  <p:embed/>
                </p:oleObj>
              </mc:Choice>
              <mc:Fallback>
                <p:oleObj name="Flash Document" r:id="rId6" imgW="10006920" imgH="45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340644"/>
                        <a:ext cx="8064501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6455" name="Line 7"/>
          <p:cNvSpPr>
            <a:spLocks noChangeShapeType="1"/>
          </p:cNvSpPr>
          <p:nvPr/>
        </p:nvSpPr>
        <p:spPr bwMode="auto">
          <a:xfrm>
            <a:off x="6985000" y="1377156"/>
            <a:ext cx="2124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HelveticaNeueLT Std"/>
            </a:endParaRPr>
          </a:p>
        </p:txBody>
      </p:sp>
      <p:sp>
        <p:nvSpPr>
          <p:cNvPr id="1256456" name="Rectangle 8"/>
          <p:cNvSpPr>
            <a:spLocks noChangeArrowheads="1"/>
          </p:cNvSpPr>
          <p:nvPr/>
        </p:nvSpPr>
        <p:spPr bwMode="auto">
          <a:xfrm>
            <a:off x="179388" y="332581"/>
            <a:ext cx="698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it-IT" sz="3200" dirty="0" smtClean="0">
                <a:solidFill>
                  <a:srgbClr val="FF6600"/>
                </a:solidFill>
                <a:latin typeface="HelveticaNeueLT Std"/>
              </a:rPr>
              <a:t>Terapia occlusale – </a:t>
            </a:r>
            <a:r>
              <a:rPr lang="it-IT" sz="3200" dirty="0" err="1">
                <a:solidFill>
                  <a:srgbClr val="FF6600"/>
                </a:solidFill>
                <a:latin typeface="HelveticaNeueLT Std"/>
              </a:rPr>
              <a:t>bite</a:t>
            </a:r>
            <a:endParaRPr lang="it-IT" sz="3200" dirty="0">
              <a:solidFill>
                <a:srgbClr val="FF6600"/>
              </a:solidFill>
              <a:latin typeface="HelveticaNeueLT Std"/>
            </a:endParaRPr>
          </a:p>
        </p:txBody>
      </p:sp>
      <p:sp>
        <p:nvSpPr>
          <p:cNvPr id="1256460" name="Text Box 12"/>
          <p:cNvSpPr txBox="1">
            <a:spLocks noChangeArrowheads="1"/>
          </p:cNvSpPr>
          <p:nvPr/>
        </p:nvSpPr>
        <p:spPr bwMode="auto">
          <a:xfrm>
            <a:off x="6876256" y="516736"/>
            <a:ext cx="20882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it-IT" sz="1600" b="1" dirty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 </a:t>
            </a:r>
            <a:r>
              <a:rPr lang="it-IT" sz="1600" b="1" dirty="0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I </a:t>
            </a:r>
            <a:r>
              <a:rPr lang="it-IT" sz="1600" b="1" dirty="0" err="1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bite</a:t>
            </a:r>
            <a:r>
              <a:rPr lang="it-IT" sz="1600" b="1" dirty="0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 sono efficaci </a:t>
            </a:r>
            <a:r>
              <a:rPr lang="it-IT" sz="1600" b="1" dirty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nel ridurre la severità del </a:t>
            </a:r>
            <a:r>
              <a:rPr lang="it-IT" sz="1600" b="1" dirty="0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dolore.</a:t>
            </a:r>
          </a:p>
          <a:p>
            <a:pPr algn="l" eaLnBrk="0" hangingPunct="0">
              <a:spcBef>
                <a:spcPct val="50000"/>
              </a:spcBef>
            </a:pPr>
            <a:endParaRPr lang="it-IT" sz="1600" b="1" dirty="0" smtClean="0">
              <a:solidFill>
                <a:schemeClr val="accent2"/>
              </a:solidFill>
              <a:latin typeface="HelveticaNeueLT Std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it-IT" sz="1600" b="1" dirty="0">
              <a:solidFill>
                <a:schemeClr val="accent2"/>
              </a:solidFill>
              <a:latin typeface="HelveticaNeueLT Std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</a:pPr>
            <a:endParaRPr lang="it-IT" sz="1600" b="1" dirty="0">
              <a:solidFill>
                <a:schemeClr val="accent2"/>
              </a:solidFill>
              <a:latin typeface="HelveticaNeueLT Std"/>
              <a:cs typeface="Times New Roman" pitchFamily="18" charset="0"/>
            </a:endParaRPr>
          </a:p>
          <a:p>
            <a:pPr algn="l" eaLnBrk="0" hangingPunct="0">
              <a:spcBef>
                <a:spcPct val="50000"/>
              </a:spcBef>
              <a:buFontTx/>
              <a:buChar char="•"/>
            </a:pPr>
            <a:r>
              <a:rPr lang="it-IT" sz="1600" b="1" dirty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 </a:t>
            </a:r>
            <a:r>
              <a:rPr lang="it-IT" sz="1600" b="1" dirty="0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I </a:t>
            </a:r>
            <a:r>
              <a:rPr lang="it-IT" sz="1600" b="1" dirty="0" err="1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bite</a:t>
            </a:r>
            <a:r>
              <a:rPr lang="it-IT" sz="1600" b="1" dirty="0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 di stabilizzazione </a:t>
            </a:r>
            <a:r>
              <a:rPr lang="it-IT" sz="1600" b="1" dirty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– tipo placca Michigan – sono più efficaci rispetto ad altri presidi </a:t>
            </a:r>
            <a:r>
              <a:rPr lang="it-IT" sz="1600" b="1" dirty="0" smtClean="0">
                <a:solidFill>
                  <a:schemeClr val="accent2"/>
                </a:solidFill>
                <a:latin typeface="HelveticaNeueLT Std"/>
                <a:cs typeface="Times New Roman" pitchFamily="18" charset="0"/>
              </a:rPr>
              <a:t>occlusali.</a:t>
            </a:r>
            <a:endParaRPr lang="it-IT" sz="1600" b="1" dirty="0">
              <a:solidFill>
                <a:schemeClr val="accent2"/>
              </a:solidFill>
              <a:latin typeface="HelveticaNeueLT Std"/>
              <a:cs typeface="Times New Roman" pitchFamily="18" charset="0"/>
            </a:endParaRPr>
          </a:p>
        </p:txBody>
      </p:sp>
      <p:sp>
        <p:nvSpPr>
          <p:cNvPr id="1256461" name="Rectangle 13"/>
          <p:cNvSpPr>
            <a:spLocks noChangeArrowheads="1"/>
          </p:cNvSpPr>
          <p:nvPr/>
        </p:nvSpPr>
        <p:spPr bwMode="auto">
          <a:xfrm>
            <a:off x="287338" y="5661248"/>
            <a:ext cx="85693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HelveticaNeueLT Std"/>
              </a:rPr>
              <a:t>Al-Ani MZ,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Davies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SJ,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Gray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RJM,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Sloan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P,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Glenny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AM.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Stabilisation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splint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therapy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for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pain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dysfunction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syndrome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(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Review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).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HelveticaNeueLT Std"/>
              </a:rPr>
              <a:t>Copyright © 2006 The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Cochrane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Collaboration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.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Published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by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John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Wiley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&amp;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Sons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Ltd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.</a:t>
            </a:r>
          </a:p>
          <a:p>
            <a:endParaRPr lang="it-IT" dirty="0">
              <a:solidFill>
                <a:schemeClr val="bg1"/>
              </a:solidFill>
              <a:latin typeface="HelveticaNeueLT Std"/>
            </a:endParaRPr>
          </a:p>
        </p:txBody>
      </p:sp>
      <p:pic>
        <p:nvPicPr>
          <p:cNvPr id="54278" name="Picture 6" descr="http://www.somnomed.de/uploads/pics/img_brux_michigan.PNG"/>
          <p:cNvPicPr>
            <a:picLocks noChangeAspect="1" noChangeArrowheads="1"/>
          </p:cNvPicPr>
          <p:nvPr/>
        </p:nvPicPr>
        <p:blipFill>
          <a:blip r:embed="rId8" cstate="print"/>
          <a:srcRect t="36346"/>
          <a:stretch>
            <a:fillRect/>
          </a:stretch>
        </p:blipFill>
        <p:spPr bwMode="auto">
          <a:xfrm>
            <a:off x="2411760" y="1844824"/>
            <a:ext cx="2880320" cy="1887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2050" name="Object 2"/>
          <p:cNvGraphicFramePr>
            <a:graphicFrameLocks noChangeAspect="1"/>
          </p:cNvGraphicFramePr>
          <p:nvPr/>
        </p:nvGraphicFramePr>
        <p:xfrm>
          <a:off x="6660232" y="691108"/>
          <a:ext cx="241176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Flash Document" r:id="rId4" imgW="2527200" imgH="5068080" progId="">
                  <p:embed/>
                </p:oleObj>
              </mc:Choice>
              <mc:Fallback>
                <p:oleObj name="Flash Document" r:id="rId4" imgW="2527200" imgH="5068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691108"/>
                        <a:ext cx="2411760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2052" name="Object 4"/>
          <p:cNvGraphicFramePr>
            <a:graphicFrameLocks noChangeAspect="1"/>
          </p:cNvGraphicFramePr>
          <p:nvPr/>
        </p:nvGraphicFramePr>
        <p:xfrm>
          <a:off x="-36513" y="1484313"/>
          <a:ext cx="8064501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Flash Document" r:id="rId6" imgW="10006920" imgH="457200" progId="">
                  <p:embed/>
                </p:oleObj>
              </mc:Choice>
              <mc:Fallback>
                <p:oleObj name="Flash Document" r:id="rId6" imgW="10006920" imgH="457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1484313"/>
                        <a:ext cx="8064501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2055" name="Line 7"/>
          <p:cNvSpPr>
            <a:spLocks noChangeShapeType="1"/>
          </p:cNvSpPr>
          <p:nvPr/>
        </p:nvSpPr>
        <p:spPr bwMode="auto">
          <a:xfrm>
            <a:off x="6985000" y="1520825"/>
            <a:ext cx="21240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>
              <a:latin typeface="HelveticaNeueLT Std"/>
            </a:endParaRPr>
          </a:p>
        </p:txBody>
      </p:sp>
      <p:sp>
        <p:nvSpPr>
          <p:cNvPr id="1282056" name="Rectangle 8"/>
          <p:cNvSpPr>
            <a:spLocks noChangeArrowheads="1"/>
          </p:cNvSpPr>
          <p:nvPr/>
        </p:nvSpPr>
        <p:spPr bwMode="auto">
          <a:xfrm>
            <a:off x="179388" y="557213"/>
            <a:ext cx="6981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200" dirty="0">
                <a:solidFill>
                  <a:srgbClr val="FF6600"/>
                </a:solidFill>
                <a:latin typeface="HelveticaNeueLT Std"/>
              </a:rPr>
              <a:t>CAM </a:t>
            </a:r>
            <a:endParaRPr lang="it-IT" sz="2800" b="1" dirty="0">
              <a:solidFill>
                <a:srgbClr val="0033CC"/>
              </a:solidFill>
              <a:latin typeface="HelveticaNeueLT Std"/>
            </a:endParaRPr>
          </a:p>
        </p:txBody>
      </p:sp>
      <p:sp>
        <p:nvSpPr>
          <p:cNvPr id="1282057" name="Rectangle 9"/>
          <p:cNvSpPr>
            <a:spLocks noChangeArrowheads="1"/>
          </p:cNvSpPr>
          <p:nvPr/>
        </p:nvSpPr>
        <p:spPr bwMode="auto">
          <a:xfrm>
            <a:off x="6767513" y="908050"/>
            <a:ext cx="2376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anchor="ctr"/>
          <a:lstStyle/>
          <a:p>
            <a:pPr>
              <a:lnSpc>
                <a:spcPct val="85000"/>
              </a:lnSpc>
            </a:pPr>
            <a:r>
              <a:rPr lang="it-IT" sz="2400">
                <a:solidFill>
                  <a:srgbClr val="0033CC"/>
                </a:solidFill>
                <a:latin typeface="HelveticaNeueLT Std"/>
              </a:rPr>
              <a:t>News</a:t>
            </a:r>
          </a:p>
        </p:txBody>
      </p:sp>
      <p:sp>
        <p:nvSpPr>
          <p:cNvPr id="1282058" name="Rectangle 10"/>
          <p:cNvSpPr>
            <a:spLocks noChangeArrowheads="1"/>
          </p:cNvSpPr>
          <p:nvPr/>
        </p:nvSpPr>
        <p:spPr bwMode="auto">
          <a:xfrm>
            <a:off x="90488" y="5445224"/>
            <a:ext cx="896302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DeBar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LL,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Vuckovic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N, Schneider J,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Ritenbaugh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C.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Use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complementary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and alternative medicine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for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. J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Orofac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Pain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. 2003;17(3):224-36</a:t>
            </a:r>
            <a:r>
              <a:rPr lang="it-IT" sz="1400" dirty="0" smtClean="0">
                <a:solidFill>
                  <a:schemeClr val="bg1"/>
                </a:solidFill>
                <a:latin typeface="HelveticaNeueLT Std"/>
              </a:rPr>
              <a:t>.</a:t>
            </a:r>
          </a:p>
          <a:p>
            <a:pPr algn="just"/>
            <a:endParaRPr lang="it-IT" sz="1400" dirty="0">
              <a:solidFill>
                <a:schemeClr val="bg1"/>
              </a:solidFill>
              <a:latin typeface="HelveticaNeueLT Std"/>
            </a:endParaRPr>
          </a:p>
          <a:p>
            <a:pPr algn="just"/>
            <a:r>
              <a:rPr lang="it-IT" sz="1400" dirty="0">
                <a:solidFill>
                  <a:schemeClr val="bg1"/>
                </a:solidFill>
                <a:latin typeface="HelveticaNeueLT Std"/>
              </a:rPr>
              <a:t>Schneider J,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Vuckovic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N,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DeBar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L.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Willingness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to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participate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in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complementary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and alternative medicine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clinical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trials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among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patients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with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craniofacial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400" b="1" dirty="0">
                <a:solidFill>
                  <a:schemeClr val="bg1"/>
                </a:solidFill>
                <a:latin typeface="HelveticaNeueLT Std"/>
              </a:rPr>
              <a:t>.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</a:p>
          <a:p>
            <a:pPr algn="just"/>
            <a:r>
              <a:rPr lang="it-IT" sz="1400" dirty="0">
                <a:solidFill>
                  <a:schemeClr val="bg1"/>
                </a:solidFill>
                <a:latin typeface="HelveticaNeueLT Std"/>
              </a:rPr>
              <a:t>J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Altern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Complement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Med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. 2003 </a:t>
            </a:r>
            <a:r>
              <a:rPr lang="it-IT" sz="1400" dirty="0" err="1">
                <a:solidFill>
                  <a:schemeClr val="bg1"/>
                </a:solidFill>
                <a:latin typeface="HelveticaNeueLT Std"/>
              </a:rPr>
              <a:t>Jun</a:t>
            </a:r>
            <a:r>
              <a:rPr lang="it-IT" sz="1400" dirty="0">
                <a:solidFill>
                  <a:schemeClr val="bg1"/>
                </a:solidFill>
                <a:latin typeface="HelveticaNeueLT Std"/>
              </a:rPr>
              <a:t>;9(3):389-401. </a:t>
            </a:r>
            <a:endParaRPr lang="en-US" sz="14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1282061" name="Rectangle 13"/>
          <p:cNvSpPr>
            <a:spLocks noChangeArrowheads="1"/>
          </p:cNvSpPr>
          <p:nvPr/>
        </p:nvSpPr>
        <p:spPr bwMode="auto">
          <a:xfrm>
            <a:off x="1128713" y="2276475"/>
            <a:ext cx="4306887" cy="2886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buFontTx/>
              <a:buChar char="•"/>
            </a:pP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Agopuntura</a:t>
            </a:r>
          </a:p>
          <a:p>
            <a:pPr>
              <a:lnSpc>
                <a:spcPct val="75000"/>
              </a:lnSpc>
            </a:pPr>
            <a:endParaRPr lang="it-IT" sz="2200" b="1" dirty="0">
              <a:solidFill>
                <a:srgbClr val="0033CC"/>
              </a:solidFill>
              <a:latin typeface="HelveticaNeueLT Std"/>
            </a:endParaRPr>
          </a:p>
          <a:p>
            <a:pPr>
              <a:lnSpc>
                <a:spcPct val="75000"/>
              </a:lnSpc>
              <a:buFontTx/>
              <a:buChar char="•"/>
            </a:pP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Terapia chiropratica</a:t>
            </a:r>
          </a:p>
          <a:p>
            <a:pPr>
              <a:lnSpc>
                <a:spcPct val="75000"/>
              </a:lnSpc>
            </a:pPr>
            <a:endParaRPr lang="it-IT" sz="2200" b="1" dirty="0">
              <a:solidFill>
                <a:srgbClr val="0033CC"/>
              </a:solidFill>
              <a:latin typeface="HelveticaNeueLT Std"/>
            </a:endParaRPr>
          </a:p>
          <a:p>
            <a:pPr>
              <a:lnSpc>
                <a:spcPct val="75000"/>
              </a:lnSpc>
              <a:buFontTx/>
              <a:buChar char="•"/>
            </a:pP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Terapia </a:t>
            </a:r>
            <a:r>
              <a:rPr lang="it-IT" sz="2200" b="1" dirty="0" err="1">
                <a:solidFill>
                  <a:srgbClr val="0033CC"/>
                </a:solidFill>
                <a:latin typeface="HelveticaNeueLT Std"/>
              </a:rPr>
              <a:t>bodywork</a:t>
            </a: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 </a:t>
            </a:r>
          </a:p>
          <a:p>
            <a:pPr>
              <a:lnSpc>
                <a:spcPct val="75000"/>
              </a:lnSpc>
              <a:buFontTx/>
              <a:buChar char="•"/>
            </a:pPr>
            <a:endParaRPr lang="it-IT" sz="2200" b="1" dirty="0">
              <a:solidFill>
                <a:srgbClr val="0033CC"/>
              </a:solidFill>
              <a:latin typeface="HelveticaNeueLT Std"/>
            </a:endParaRPr>
          </a:p>
          <a:p>
            <a:pPr>
              <a:lnSpc>
                <a:spcPct val="75000"/>
              </a:lnSpc>
              <a:buFontTx/>
              <a:buChar char="•"/>
            </a:pP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Naturopatia</a:t>
            </a:r>
          </a:p>
          <a:p>
            <a:pPr>
              <a:lnSpc>
                <a:spcPct val="75000"/>
              </a:lnSpc>
            </a:pPr>
            <a:endParaRPr lang="it-IT" sz="2200" b="1" dirty="0">
              <a:solidFill>
                <a:srgbClr val="0033CC"/>
              </a:solidFill>
              <a:latin typeface="HelveticaNeueLT Std"/>
            </a:endParaRPr>
          </a:p>
          <a:p>
            <a:pPr>
              <a:lnSpc>
                <a:spcPct val="75000"/>
              </a:lnSpc>
              <a:buFontTx/>
              <a:buChar char="•"/>
            </a:pP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Medicina Tradizionale Cinese</a:t>
            </a:r>
          </a:p>
          <a:p>
            <a:pPr>
              <a:lnSpc>
                <a:spcPct val="75000"/>
              </a:lnSpc>
              <a:buFontTx/>
              <a:buChar char="•"/>
            </a:pPr>
            <a:endParaRPr lang="it-IT" sz="2200" dirty="0">
              <a:solidFill>
                <a:srgbClr val="0033CC"/>
              </a:solidFill>
              <a:latin typeface="HelveticaNeueLT Std"/>
            </a:endParaRPr>
          </a:p>
          <a:p>
            <a:pPr>
              <a:lnSpc>
                <a:spcPct val="75000"/>
              </a:lnSpc>
              <a:buFontTx/>
              <a:buChar char="•"/>
            </a:pP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 </a:t>
            </a:r>
            <a:r>
              <a:rPr lang="it-IT" sz="2200" b="1" dirty="0" err="1">
                <a:solidFill>
                  <a:srgbClr val="0033CC"/>
                </a:solidFill>
                <a:latin typeface="HelveticaNeueLT Std"/>
              </a:rPr>
              <a:t>Shamanic</a:t>
            </a:r>
            <a:r>
              <a:rPr lang="it-IT" sz="2200" b="1" dirty="0">
                <a:solidFill>
                  <a:srgbClr val="0033CC"/>
                </a:solidFill>
                <a:latin typeface="HelveticaNeueLT Std"/>
              </a:rPr>
              <a:t> </a:t>
            </a:r>
            <a:r>
              <a:rPr lang="it-IT" sz="2200" b="1" dirty="0" err="1">
                <a:solidFill>
                  <a:srgbClr val="0033CC"/>
                </a:solidFill>
                <a:latin typeface="HelveticaNeueLT Std"/>
              </a:rPr>
              <a:t>healing</a:t>
            </a:r>
            <a:r>
              <a:rPr lang="it-IT" sz="2200" dirty="0">
                <a:solidFill>
                  <a:srgbClr val="0033CC"/>
                </a:solidFill>
                <a:latin typeface="HelveticaNeueLT Std"/>
              </a:rPr>
              <a:t> </a:t>
            </a:r>
          </a:p>
        </p:txBody>
      </p:sp>
      <p:sp>
        <p:nvSpPr>
          <p:cNvPr id="1282062" name="Rectangle 14"/>
          <p:cNvSpPr>
            <a:spLocks noChangeArrowheads="1"/>
          </p:cNvSpPr>
          <p:nvPr/>
        </p:nvSpPr>
        <p:spPr bwMode="auto">
          <a:xfrm>
            <a:off x="107950" y="1508125"/>
            <a:ext cx="392767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Std"/>
                <a:hlinkClick r:id="rId8"/>
              </a:rPr>
              <a:t>http://nccam.nih.gov/clinicaltrials/tmd.htm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Std"/>
            </a:endParaRPr>
          </a:p>
        </p:txBody>
      </p:sp>
      <p:sp>
        <p:nvSpPr>
          <p:cNvPr id="1282063" name="Rectangle 15"/>
          <p:cNvSpPr>
            <a:spLocks noChangeArrowheads="1"/>
          </p:cNvSpPr>
          <p:nvPr/>
        </p:nvSpPr>
        <p:spPr bwMode="auto">
          <a:xfrm>
            <a:off x="7024688" y="1844675"/>
            <a:ext cx="208438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0033CC"/>
                </a:solidFill>
                <a:latin typeface="HelveticaNeueLT Std"/>
              </a:rPr>
              <a:t>TMD  RCT </a:t>
            </a:r>
          </a:p>
          <a:p>
            <a:r>
              <a:rPr lang="en-US" sz="1600">
                <a:solidFill>
                  <a:srgbClr val="0033CC"/>
                </a:solidFill>
                <a:latin typeface="HelveticaNeueLT Std"/>
              </a:rPr>
              <a:t>National Center for  Complementary and Alternative Medicine</a:t>
            </a:r>
            <a:endParaRPr lang="it-IT" sz="1600">
              <a:solidFill>
                <a:srgbClr val="0033CC"/>
              </a:solidFill>
              <a:latin typeface="HelveticaNeueLT Std"/>
            </a:endParaRPr>
          </a:p>
        </p:txBody>
      </p:sp>
      <p:pic>
        <p:nvPicPr>
          <p:cNvPr id="1282066" name="Picture 18" descr="sham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288" y="3429000"/>
            <a:ext cx="1455737" cy="18002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520880" cy="1143000"/>
          </a:xfrm>
        </p:spPr>
        <p:txBody>
          <a:bodyPr>
            <a:normAutofit/>
          </a:bodyPr>
          <a:lstStyle/>
          <a:p>
            <a:r>
              <a:rPr lang="it-IT" sz="3400" dirty="0" err="1" smtClean="0">
                <a:solidFill>
                  <a:srgbClr val="FF6600"/>
                </a:solidFill>
                <a:latin typeface="HelveticaNeueLT Std"/>
              </a:rPr>
              <a:t>Orofacial</a:t>
            </a:r>
            <a:r>
              <a:rPr lang="it-IT" sz="3400" dirty="0" smtClean="0">
                <a:solidFill>
                  <a:srgbClr val="FF6600"/>
                </a:solidFill>
                <a:latin typeface="HelveticaNeueLT Std"/>
              </a:rPr>
              <a:t> </a:t>
            </a:r>
            <a:r>
              <a:rPr lang="it-IT" sz="3400" dirty="0" err="1" smtClean="0">
                <a:solidFill>
                  <a:srgbClr val="FF6600"/>
                </a:solidFill>
                <a:latin typeface="HelveticaNeueLT Std"/>
              </a:rPr>
              <a:t>pain</a:t>
            </a:r>
            <a:r>
              <a:rPr lang="it-IT" sz="3400" dirty="0" smtClean="0">
                <a:solidFill>
                  <a:srgbClr val="FF6600"/>
                </a:solidFill>
                <a:latin typeface="HelveticaNeueLT Std"/>
              </a:rPr>
              <a:t>: </a:t>
            </a:r>
            <a:r>
              <a:rPr lang="it-IT" sz="3400" dirty="0" err="1" smtClean="0">
                <a:solidFill>
                  <a:srgbClr val="FF6600"/>
                </a:solidFill>
                <a:latin typeface="HelveticaNeueLT Std"/>
              </a:rPr>
              <a:t>gendered</a:t>
            </a:r>
            <a:r>
              <a:rPr lang="it-IT" sz="3400" dirty="0" smtClean="0">
                <a:solidFill>
                  <a:srgbClr val="FF6600"/>
                </a:solidFill>
                <a:latin typeface="HelveticaNeueLT Std"/>
              </a:rPr>
              <a:t> brain</a:t>
            </a:r>
            <a:endParaRPr lang="it-IT" sz="3400" dirty="0">
              <a:solidFill>
                <a:srgbClr val="FF6600"/>
              </a:solidFill>
              <a:latin typeface="HelveticaNeueLT St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7800" y="1600201"/>
            <a:ext cx="7239000" cy="4277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latin typeface="HelveticaNeueLT Std"/>
              </a:rPr>
              <a:t>Risk factors for chronic OFP include chronic widespread pain, female gender, age and psychological factors, with most studies reporting that females report OFP twice as frequently as males.</a:t>
            </a:r>
          </a:p>
        </p:txBody>
      </p:sp>
      <p:sp>
        <p:nvSpPr>
          <p:cNvPr id="5" name="Rectangle 109"/>
          <p:cNvSpPr>
            <a:spLocks noChangeArrowheads="1"/>
          </p:cNvSpPr>
          <p:nvPr/>
        </p:nvSpPr>
        <p:spPr bwMode="auto">
          <a:xfrm>
            <a:off x="251520" y="5805264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NeueLT Std"/>
              </a:rPr>
              <a:t>Renton T, Durham J,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Aggarwal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VR. </a:t>
            </a:r>
            <a:r>
              <a:rPr lang="en-US" b="1" dirty="0">
                <a:solidFill>
                  <a:schemeClr val="bg1"/>
                </a:solidFill>
                <a:latin typeface="HelveticaNeueLT Std"/>
              </a:rPr>
              <a:t>The classification and differential diagnosis of </a:t>
            </a:r>
            <a:r>
              <a:rPr lang="en-US" b="1" dirty="0" err="1">
                <a:solidFill>
                  <a:schemeClr val="bg1"/>
                </a:solidFill>
                <a:latin typeface="HelveticaNeueLT Std"/>
              </a:rPr>
              <a:t>orofacial</a:t>
            </a:r>
            <a:r>
              <a:rPr lang="en-US" b="1" dirty="0">
                <a:solidFill>
                  <a:schemeClr val="bg1"/>
                </a:solidFill>
                <a:latin typeface="HelveticaNeueLT Std"/>
              </a:rPr>
              <a:t> pain. 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Expert Rev.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Neurother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. 2012;12(5), </a:t>
            </a:r>
            <a:r>
              <a:rPr lang="en-US" dirty="0" smtClean="0">
                <a:solidFill>
                  <a:schemeClr val="bg1"/>
                </a:solidFill>
                <a:latin typeface="HelveticaNeueLT Std"/>
              </a:rPr>
              <a:t>569–76.</a:t>
            </a:r>
            <a:endParaRPr lang="en-US" dirty="0">
              <a:solidFill>
                <a:schemeClr val="bg1"/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91487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98525" y="5012978"/>
            <a:ext cx="7345363" cy="576262"/>
          </a:xfrm>
          <a:prstGeom prst="rect">
            <a:avLst/>
          </a:prstGeom>
          <a:noFill/>
          <a:ln w="12700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68141" y="5703520"/>
            <a:ext cx="74061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sz="1600" dirty="0" err="1">
                <a:solidFill>
                  <a:schemeClr val="bg1"/>
                </a:solidFill>
                <a:latin typeface="HelveticaNeueLT Std"/>
              </a:rPr>
              <a:t>Ballegaard</a:t>
            </a:r>
            <a:r>
              <a:rPr lang="en-GB" sz="1600" dirty="0">
                <a:solidFill>
                  <a:schemeClr val="bg1"/>
                </a:solidFill>
                <a:latin typeface="HelveticaNeueLT Std"/>
              </a:rPr>
              <a:t> V, </a:t>
            </a:r>
            <a:r>
              <a:rPr lang="en-GB" sz="1600" dirty="0" err="1">
                <a:solidFill>
                  <a:schemeClr val="bg1"/>
                </a:solidFill>
                <a:latin typeface="HelveticaNeueLT Std"/>
              </a:rPr>
              <a:t>Thede</a:t>
            </a:r>
            <a:r>
              <a:rPr lang="en-GB" sz="1600" dirty="0">
                <a:solidFill>
                  <a:schemeClr val="bg1"/>
                </a:solidFill>
                <a:latin typeface="HelveticaNeueLT Std"/>
              </a:rPr>
              <a:t>-Schmidt-Hansen P, </a:t>
            </a:r>
            <a:r>
              <a:rPr lang="en-GB" sz="1600" dirty="0" err="1">
                <a:solidFill>
                  <a:schemeClr val="bg1"/>
                </a:solidFill>
                <a:latin typeface="HelveticaNeueLT Std"/>
              </a:rPr>
              <a:t>Svensson</a:t>
            </a:r>
            <a:r>
              <a:rPr lang="en-GB" sz="1600" dirty="0">
                <a:solidFill>
                  <a:schemeClr val="bg1"/>
                </a:solidFill>
                <a:latin typeface="HelveticaNeueLT Std"/>
              </a:rPr>
              <a:t> P, Jensen R.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HelveticaNeueLT Std"/>
              </a:rPr>
              <a:t>Are headache and temporomandibular disorders related? A blinded study.</a:t>
            </a:r>
          </a:p>
          <a:p>
            <a:pPr algn="ctr"/>
            <a:r>
              <a:rPr lang="en-GB" sz="1600" dirty="0" err="1">
                <a:solidFill>
                  <a:schemeClr val="bg1"/>
                </a:solidFill>
                <a:latin typeface="HelveticaNeueLT Std"/>
              </a:rPr>
              <a:t>Cephalalgia</a:t>
            </a:r>
            <a:r>
              <a:rPr lang="en-GB" sz="1600" dirty="0">
                <a:solidFill>
                  <a:schemeClr val="bg1"/>
                </a:solidFill>
                <a:latin typeface="HelveticaNeueLT Std"/>
              </a:rPr>
              <a:t>. 2008 Aug;28(8):832-41.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99319" y="1902311"/>
            <a:ext cx="73453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Aft>
                <a:spcPct val="50000"/>
              </a:spcAft>
              <a:buFontTx/>
              <a:buChar char="•"/>
            </a:pPr>
            <a:r>
              <a:rPr lang="it-IT" sz="2000" dirty="0">
                <a:latin typeface="HelveticaNeueLT Std"/>
              </a:rPr>
              <a:t> La prevalenza dei TMD nella popolazione di soggetti affetti da cefalea è 56.1%</a:t>
            </a:r>
          </a:p>
          <a:p>
            <a:pPr algn="just">
              <a:spcAft>
                <a:spcPct val="50000"/>
              </a:spcAft>
              <a:buFontTx/>
              <a:buChar char="•"/>
            </a:pPr>
            <a:r>
              <a:rPr lang="it-IT" sz="2000" dirty="0" smtClean="0">
                <a:latin typeface="HelveticaNeueLT Std"/>
              </a:rPr>
              <a:t>La </a:t>
            </a:r>
            <a:r>
              <a:rPr lang="it-IT" sz="2000" dirty="0">
                <a:latin typeface="HelveticaNeueLT Std"/>
              </a:rPr>
              <a:t>prevalenza dei TMD tende ad essere più alta nei pazienti con combinazione di emicrania e cefalea di tipo tensivo </a:t>
            </a:r>
          </a:p>
          <a:p>
            <a:pPr algn="just">
              <a:spcAft>
                <a:spcPct val="50000"/>
              </a:spcAft>
              <a:buFontTx/>
              <a:buChar char="•"/>
            </a:pPr>
            <a:r>
              <a:rPr lang="it-IT" sz="2000" dirty="0">
                <a:latin typeface="HelveticaNeueLT Std"/>
              </a:rPr>
              <a:t> Pazienti con coesistenti TMD hanno una prevalenza di depressione significativamente maggiore</a:t>
            </a:r>
          </a:p>
        </p:txBody>
      </p:sp>
      <p:sp>
        <p:nvSpPr>
          <p:cNvPr id="2" name="Titolo 1"/>
          <p:cNvSpPr>
            <a:spLocks/>
          </p:cNvSpPr>
          <p:nvPr/>
        </p:nvSpPr>
        <p:spPr bwMode="auto">
          <a:xfrm>
            <a:off x="251520" y="332656"/>
            <a:ext cx="864096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Cefalea e </a:t>
            </a:r>
            <a:b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disordini temporomandibolari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itre 1"/>
          <p:cNvSpPr>
            <a:spLocks/>
          </p:cNvSpPr>
          <p:nvPr/>
        </p:nvSpPr>
        <p:spPr bwMode="auto">
          <a:xfrm>
            <a:off x="3168650" y="1331913"/>
            <a:ext cx="5405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CA" sz="4400" dirty="0" err="1">
                <a:solidFill>
                  <a:srgbClr val="FF6600"/>
                </a:solidFill>
                <a:latin typeface="HelveticaNeueLT Std"/>
              </a:rPr>
              <a:t>Gender</a:t>
            </a:r>
            <a:r>
              <a:rPr lang="fr-CA" sz="4400" dirty="0">
                <a:solidFill>
                  <a:srgbClr val="FF6600"/>
                </a:solidFill>
                <a:latin typeface="HelveticaNeueLT Std"/>
              </a:rPr>
              <a:t> </a:t>
            </a:r>
            <a:r>
              <a:rPr lang="fr-CA" sz="4400" dirty="0" err="1">
                <a:solidFill>
                  <a:srgbClr val="FF6600"/>
                </a:solidFill>
                <a:latin typeface="HelveticaNeueLT Std"/>
              </a:rPr>
              <a:t>medicine</a:t>
            </a:r>
            <a:endParaRPr lang="fr-FR" sz="4400" dirty="0">
              <a:solidFill>
                <a:srgbClr val="FF6600"/>
              </a:solidFill>
              <a:latin typeface="HelveticaNeueLT Std"/>
            </a:endParaRPr>
          </a:p>
        </p:txBody>
      </p:sp>
      <p:sp>
        <p:nvSpPr>
          <p:cNvPr id="208897" name="Rectangle 1"/>
          <p:cNvSpPr>
            <a:spLocks noChangeArrowheads="1"/>
          </p:cNvSpPr>
          <p:nvPr/>
        </p:nvSpPr>
        <p:spPr bwMode="auto">
          <a:xfrm>
            <a:off x="1187623" y="2300245"/>
            <a:ext cx="7884369" cy="3477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Epidemiologic literatures suggest that temporomandibular joint disorders (TMD) are more prevalent in women than in men. The role of gender in TMD is likely </a:t>
            </a:r>
            <a:r>
              <a:rPr lang="en-US" sz="1100" dirty="0" err="1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multifactorial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involving inherent physiological differences in </a:t>
            </a:r>
            <a:r>
              <a:rPr lang="en-US" sz="1100" dirty="0" err="1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gonadal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hormones, stress reactivity, and inflammatory responses, as well as </a:t>
            </a:r>
            <a:r>
              <a:rPr lang="en-US" sz="1100" dirty="0" err="1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sociocultural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differences in response to pain. </a:t>
            </a:r>
            <a:r>
              <a:rPr lang="en-GB" sz="1100" b="1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Aim: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to examine whether there is a gender-dependent risk profile for psychopathologic features 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(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depression, non-specific physical symptoms, and graded chronic pain according to the Research Diagnostic Criteria for Temporomandibular Disorders (RDC/TMD) Axis II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) 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in a TMD population sample.</a:t>
            </a:r>
            <a:endParaRPr lang="it-IT" sz="1100" dirty="0">
              <a:effectLst>
                <a:glow rad="63500">
                  <a:schemeClr val="bg2"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GB" sz="1100" b="1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Materials and methods: 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A sample of 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308 (61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men and 247 women; mean age, 41 years) consecutive patients from a TMD clinic completed the Research Diagnostic Criteria for TMD (RDC/TMD) Axis II questionnaire. 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Axis II consents the psycho-social diagnosis in four reference values: 1) chronic pain grade classification subdivided in: grade 0 (no TMD pain in prior 6 months); grade I (low disability, low intensity); grade II (low disability, high intensity); grade III (high disability, moderately limiting); grade IV (high disability, severely limited); 2) score of depression (normal, moderate, severe); 3) score of somatization (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nonspecific physical symptoms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: normal, moderate, severe); 4) functional limitation.</a:t>
            </a:r>
            <a:endParaRPr lang="it-IT" sz="1100" dirty="0">
              <a:effectLst>
                <a:glow rad="63500">
                  <a:schemeClr val="bg2"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GB" sz="1100" b="1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Results: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GB" sz="1100" u="sng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Graded chronic pain: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26% of the women has degree I, 36.4% degree II, 17% degree III, 9.7% degree IV. 34.4% of the men has degree I, 32.8% degree II, 6.5% degree III, 3.3% degree IV. </a:t>
            </a:r>
            <a:endParaRPr lang="it-IT" sz="1100" dirty="0">
              <a:effectLst>
                <a:glow rad="63500">
                  <a:schemeClr val="bg2"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GB" sz="1100" u="sng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Depression: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14.1% of the woman has a moderate depression and 56% severe. 9.8% of the men has a moderate depression and 39.3% severe. </a:t>
            </a:r>
            <a:endParaRPr lang="it-IT" sz="1100" dirty="0">
              <a:effectLst>
                <a:glow rad="63500">
                  <a:schemeClr val="bg2"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GB" sz="1100" u="sng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Somatization:</a:t>
            </a:r>
            <a:r>
              <a:rPr lang="en-GB" sz="1100" b="1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23.9% of the women has a moderated somatization, 58% severe; 32.8% men have moderated somatization, 31.1% severe. </a:t>
            </a:r>
            <a:endParaRPr lang="it-IT" sz="1100" dirty="0">
              <a:effectLst>
                <a:glow rad="63500">
                  <a:schemeClr val="bg2">
                    <a:alpha val="40000"/>
                  </a:schemeClr>
                </a:glow>
              </a:effectLst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GB" sz="1100" b="1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Conclusions: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Within the limitations of this study, female patients diagnosed with TMD has higher levels of depression and somatization than male patients. It was concluded that </a:t>
            </a:r>
            <a:r>
              <a:rPr lang="en-GB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gender differences 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play a role in </a:t>
            </a:r>
            <a:r>
              <a:rPr lang="en-US" sz="1100" dirty="0" err="1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etiopathogenesis</a:t>
            </a:r>
            <a:r>
              <a:rPr lang="en-US" sz="1100" dirty="0">
                <a:effectLst>
                  <a:glow rad="63500">
                    <a:schemeClr val="bg2">
                      <a:alpha val="4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 of TMD, as demonstrated by an increase in levels of depression and somatization in female patients. </a:t>
            </a:r>
            <a:endParaRPr lang="en-US" sz="1100" dirty="0">
              <a:effectLst>
                <a:glow rad="63500">
                  <a:schemeClr val="bg2">
                    <a:alpha val="40000"/>
                  </a:schemeClr>
                </a:glow>
              </a:effectLst>
              <a:cs typeface="Arial" pitchFamily="34" charset="0"/>
            </a:endParaRPr>
          </a:p>
        </p:txBody>
      </p:sp>
      <p:sp>
        <p:nvSpPr>
          <p:cNvPr id="7" name="Rectangle 109"/>
          <p:cNvSpPr>
            <a:spLocks noChangeArrowheads="1"/>
          </p:cNvSpPr>
          <p:nvPr/>
        </p:nvSpPr>
        <p:spPr bwMode="auto">
          <a:xfrm>
            <a:off x="251520" y="5877272"/>
            <a:ext cx="87129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HelveticaNeueLT Std"/>
              </a:rPr>
              <a:t>Licini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F,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Nojelli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A,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Segù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M, </a:t>
            </a:r>
            <a:r>
              <a:rPr lang="en-US" dirty="0" err="1">
                <a:solidFill>
                  <a:schemeClr val="bg1"/>
                </a:solidFill>
                <a:latin typeface="HelveticaNeueLT Std"/>
              </a:rPr>
              <a:t>Collesano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 V. </a:t>
            </a:r>
            <a:r>
              <a:rPr lang="en-US" b="1" dirty="0">
                <a:solidFill>
                  <a:schemeClr val="bg1"/>
                </a:solidFill>
                <a:latin typeface="HelveticaNeueLT Std"/>
              </a:rPr>
              <a:t>Gender differences in psychopathologic features of </a:t>
            </a:r>
            <a:r>
              <a:rPr lang="en-US" b="1" dirty="0" err="1">
                <a:solidFill>
                  <a:schemeClr val="bg1"/>
                </a:solidFill>
                <a:latin typeface="HelveticaNeueLT Std"/>
              </a:rPr>
              <a:t>temporomandibular</a:t>
            </a:r>
            <a:r>
              <a:rPr lang="en-US" b="1" dirty="0">
                <a:solidFill>
                  <a:schemeClr val="bg1"/>
                </a:solidFill>
                <a:latin typeface="HelveticaNeueLT Std"/>
              </a:rPr>
              <a:t> disorders. </a:t>
            </a:r>
            <a:r>
              <a:rPr lang="en-US" dirty="0">
                <a:solidFill>
                  <a:schemeClr val="bg1"/>
                </a:solidFill>
                <a:latin typeface="HelveticaNeueLT Std"/>
              </a:rPr>
              <a:t>International Workshop Neurological Sciences and Gendered Brain. Pavia, April 23-24, 2009.</a:t>
            </a:r>
          </a:p>
        </p:txBody>
      </p:sp>
      <p:pic>
        <p:nvPicPr>
          <p:cNvPr id="20482" name="Picture 2" descr="C:\Users\HP\AppData\Local\Microsoft\Windows\Temporary Internet Files\Low\Content.IE5\LV4QX9BG\171303_183484041673338_8252658_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7038"/>
            <a:ext cx="2808312" cy="22466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713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26340"/>
            <a:ext cx="6020768" cy="3715028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5688632" cy="3902309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903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40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Disordini temporomandibolari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4213" y="2492375"/>
            <a:ext cx="43926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it-IT" sz="2200" dirty="0">
                <a:latin typeface="HelveticaNeueLT Std"/>
              </a:rPr>
              <a:t>“… è un termine collettivo che comprende diversi problemi clinici che coinvolgono i muscoli masticatori, </a:t>
            </a:r>
          </a:p>
        </p:txBody>
      </p:sp>
      <p:pic>
        <p:nvPicPr>
          <p:cNvPr id="30726" name="Picture 6" descr="tmjpain"/>
          <p:cNvPicPr>
            <a:picLocks noChangeAspect="1" noChangeArrowheads="1"/>
          </p:cNvPicPr>
          <p:nvPr/>
        </p:nvPicPr>
        <p:blipFill>
          <a:blip r:embed="rId2" cstate="print"/>
          <a:srcRect t="2542" b="4588"/>
          <a:stretch>
            <a:fillRect/>
          </a:stretch>
        </p:blipFill>
        <p:spPr bwMode="auto">
          <a:xfrm>
            <a:off x="5353050" y="1644650"/>
            <a:ext cx="204470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nmd_woman_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38" y="3878263"/>
            <a:ext cx="1990725" cy="243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84213" y="4292600"/>
            <a:ext cx="59769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it-IT" sz="2200">
                <a:latin typeface="HelveticaNeueLT Std"/>
              </a:rPr>
              <a:t>l’articolazione temporomandibolare, e </a:t>
            </a:r>
          </a:p>
          <a:p>
            <a:pPr algn="r">
              <a:lnSpc>
                <a:spcPct val="125000"/>
              </a:lnSpc>
            </a:pPr>
            <a:r>
              <a:rPr lang="it-IT" sz="2200">
                <a:latin typeface="HelveticaNeueLT Std"/>
              </a:rPr>
              <a:t>le strutture associate, o entrambi.”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sz="4000" b="1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Disordini temporomandibolari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7584" y="1844824"/>
            <a:ext cx="7056784" cy="27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it-IT" sz="2800" b="1" dirty="0" smtClean="0">
                <a:latin typeface="HelveticaNeueLT Std"/>
              </a:rPr>
              <a:t>TRIADE SINTOMATOLOGICA: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it-IT" sz="2800" dirty="0">
                <a:latin typeface="HelveticaNeueLT Std"/>
              </a:rPr>
              <a:t> </a:t>
            </a:r>
            <a:r>
              <a:rPr lang="it-IT" sz="2800" dirty="0" smtClean="0">
                <a:latin typeface="HelveticaNeueLT Std"/>
              </a:rPr>
              <a:t>rumore (click, scroscio)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it-IT" sz="2800" dirty="0">
                <a:latin typeface="HelveticaNeueLT Std"/>
              </a:rPr>
              <a:t> </a:t>
            </a:r>
            <a:r>
              <a:rPr lang="it-IT" sz="2800" dirty="0" smtClean="0">
                <a:latin typeface="HelveticaNeueLT Std"/>
              </a:rPr>
              <a:t>dolore</a:t>
            </a:r>
          </a:p>
          <a:p>
            <a:pPr>
              <a:lnSpc>
                <a:spcPct val="125000"/>
              </a:lnSpc>
              <a:buFont typeface="Arial" pitchFamily="34" charset="0"/>
              <a:buChar char="•"/>
            </a:pPr>
            <a:r>
              <a:rPr lang="it-IT" sz="2800" dirty="0">
                <a:latin typeface="HelveticaNeueLT Std"/>
              </a:rPr>
              <a:t> </a:t>
            </a:r>
            <a:r>
              <a:rPr lang="it-IT" sz="2800" dirty="0" smtClean="0">
                <a:latin typeface="HelveticaNeueLT Std"/>
              </a:rPr>
              <a:t>limitazione</a:t>
            </a:r>
          </a:p>
          <a:p>
            <a:pPr>
              <a:lnSpc>
                <a:spcPct val="125000"/>
              </a:lnSpc>
            </a:pPr>
            <a:r>
              <a:rPr lang="it-IT" sz="2800" dirty="0">
                <a:latin typeface="HelveticaNeueLT Std"/>
              </a:rPr>
              <a:t>n</a:t>
            </a:r>
            <a:r>
              <a:rPr lang="it-IT" sz="2800" dirty="0" smtClean="0">
                <a:latin typeface="HelveticaNeueLT Std"/>
              </a:rPr>
              <a:t>ei movimenti mandibolari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mment 2"/>
          <p:cNvSpPr>
            <a:spLocks noChangeArrowheads="1"/>
          </p:cNvSpPr>
          <p:nvPr/>
        </p:nvSpPr>
        <p:spPr bwMode="auto">
          <a:xfrm>
            <a:off x="745332" y="5661248"/>
            <a:ext cx="76533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dirty="0" err="1">
                <a:solidFill>
                  <a:schemeClr val="bg1"/>
                </a:solidFill>
                <a:latin typeface="HelveticaNeueLT Std"/>
              </a:rPr>
              <a:t>Segu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’ M, Lobbia S, Canale C, </a:t>
            </a:r>
            <a:r>
              <a:rPr lang="it-IT" dirty="0" err="1">
                <a:solidFill>
                  <a:schemeClr val="bg1"/>
                </a:solidFill>
                <a:latin typeface="HelveticaNeueLT Std"/>
              </a:rPr>
              <a:t>Collesano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 V. </a:t>
            </a:r>
          </a:p>
          <a:p>
            <a:pPr algn="ctr" eaLnBrk="0" hangingPunct="0"/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Quality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life in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patients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with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.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 </a:t>
            </a:r>
          </a:p>
          <a:p>
            <a:pPr algn="ctr" eaLnBrk="0" hangingPunct="0"/>
            <a:r>
              <a:rPr lang="it-IT" dirty="0">
                <a:solidFill>
                  <a:schemeClr val="bg1"/>
                </a:solidFill>
                <a:latin typeface="HelveticaNeueLT Std"/>
              </a:rPr>
              <a:t>Minerva </a:t>
            </a:r>
            <a:r>
              <a:rPr lang="it-IT" dirty="0" err="1">
                <a:solidFill>
                  <a:schemeClr val="bg1"/>
                </a:solidFill>
                <a:latin typeface="HelveticaNeueLT Std"/>
              </a:rPr>
              <a:t>Stomatol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. 2003 </a:t>
            </a:r>
            <a:r>
              <a:rPr lang="it-IT" dirty="0" err="1">
                <a:solidFill>
                  <a:schemeClr val="bg1"/>
                </a:solidFill>
                <a:latin typeface="HelveticaNeueLT Std"/>
              </a:rPr>
              <a:t>Jun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;52(6):279-87.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27138" y="1412776"/>
            <a:ext cx="3716337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it-IT" sz="2200" b="1" dirty="0">
                <a:latin typeface="HelveticaNeueLT Std"/>
              </a:rPr>
              <a:t>difficoltà a masticare alcuni cibi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it-IT" sz="2200" b="1" dirty="0">
                <a:latin typeface="HelveticaNeueLT Std"/>
              </a:rPr>
              <a:t>prolungamento della durata del pasto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it-IT" sz="2200" b="1" dirty="0">
                <a:latin typeface="HelveticaNeueLT Std"/>
              </a:rPr>
              <a:t>alterazione delle abitudini alimentari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it-IT" sz="2200" b="1" dirty="0">
                <a:latin typeface="HelveticaNeueLT Std"/>
              </a:rPr>
              <a:t>frustrazione secondaria</a:t>
            </a:r>
            <a:r>
              <a:rPr lang="it-IT" sz="2400" b="1" dirty="0">
                <a:solidFill>
                  <a:srgbClr val="000066"/>
                </a:solidFill>
                <a:latin typeface="HelveticaNeueLT Std"/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5616575" y="1343943"/>
          <a:ext cx="2601913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lip" r:id="rId3" imgW="2781300" imgH="3600714" progId="">
                  <p:embed/>
                </p:oleObj>
              </mc:Choice>
              <mc:Fallback>
                <p:oleObj name="Clip" r:id="rId3" imgW="2781300" imgH="3600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1343943"/>
                        <a:ext cx="2601913" cy="38385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0EFE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692275" y="217488"/>
            <a:ext cx="5682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it-IT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NeueLT Std"/>
              </a:rPr>
              <a:t>Limitazione funzionale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403350" y="928688"/>
            <a:ext cx="6837363" cy="307975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HelveticaNeueLT St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5616575" y="1340768"/>
          <a:ext cx="2587625" cy="384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Clip" r:id="rId3" imgW="2886287" imgH="4286565" progId="">
                  <p:embed/>
                </p:oleObj>
              </mc:Choice>
              <mc:Fallback>
                <p:oleObj name="Clip" r:id="rId3" imgW="2886287" imgH="42865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1340768"/>
                        <a:ext cx="2587625" cy="384016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0EFE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mment 2"/>
          <p:cNvSpPr>
            <a:spLocks noChangeArrowheads="1"/>
          </p:cNvSpPr>
          <p:nvPr/>
        </p:nvSpPr>
        <p:spPr bwMode="auto">
          <a:xfrm>
            <a:off x="745332" y="5661248"/>
            <a:ext cx="76533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dirty="0" err="1">
                <a:solidFill>
                  <a:schemeClr val="bg1"/>
                </a:solidFill>
                <a:latin typeface="HelveticaNeueLT Std"/>
              </a:rPr>
              <a:t>Segu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’ M, Lobbia S, Canale C, </a:t>
            </a:r>
            <a:r>
              <a:rPr lang="it-IT" dirty="0" err="1">
                <a:solidFill>
                  <a:schemeClr val="bg1"/>
                </a:solidFill>
                <a:latin typeface="HelveticaNeueLT Std"/>
              </a:rPr>
              <a:t>Collesano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 V. </a:t>
            </a:r>
          </a:p>
          <a:p>
            <a:pPr algn="ctr" eaLnBrk="0" hangingPunct="0"/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Quality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life in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patients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with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b="1" dirty="0">
                <a:solidFill>
                  <a:schemeClr val="bg1"/>
                </a:solidFill>
                <a:latin typeface="HelveticaNeueLT Std"/>
              </a:rPr>
              <a:t>.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 </a:t>
            </a:r>
          </a:p>
          <a:p>
            <a:pPr algn="ctr" eaLnBrk="0" hangingPunct="0"/>
            <a:r>
              <a:rPr lang="it-IT" dirty="0">
                <a:solidFill>
                  <a:schemeClr val="bg1"/>
                </a:solidFill>
                <a:latin typeface="HelveticaNeueLT Std"/>
              </a:rPr>
              <a:t>Minerva </a:t>
            </a:r>
            <a:r>
              <a:rPr lang="it-IT" dirty="0" err="1">
                <a:solidFill>
                  <a:schemeClr val="bg1"/>
                </a:solidFill>
                <a:latin typeface="HelveticaNeueLT Std"/>
              </a:rPr>
              <a:t>Stomatol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. 2003 </a:t>
            </a:r>
            <a:r>
              <a:rPr lang="it-IT" dirty="0" err="1">
                <a:solidFill>
                  <a:schemeClr val="bg1"/>
                </a:solidFill>
                <a:latin typeface="HelveticaNeueLT Std"/>
              </a:rPr>
              <a:t>Jun</a:t>
            </a:r>
            <a:r>
              <a:rPr lang="it-IT" dirty="0">
                <a:solidFill>
                  <a:schemeClr val="bg1"/>
                </a:solidFill>
                <a:latin typeface="HelveticaNeueLT Std"/>
              </a:rPr>
              <a:t>;52(6):279-87.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813050" y="217488"/>
            <a:ext cx="35509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it-IT" sz="40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NeueLT Std"/>
              </a:rPr>
              <a:t>Sfera emotiva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31888" y="1676301"/>
            <a:ext cx="4065587" cy="314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FontTx/>
              <a:buChar char="•"/>
            </a:pPr>
            <a:r>
              <a:rPr lang="it-IT" sz="2200" b="1" dirty="0">
                <a:latin typeface="HelveticaNeueLT Std"/>
              </a:rPr>
              <a:t>Disagio psicologico </a:t>
            </a:r>
            <a:r>
              <a:rPr lang="it-IT" b="1" dirty="0">
                <a:latin typeface="HelveticaNeueLT Std"/>
              </a:rPr>
              <a:t>(preoccupazione, disturbi del sonno, tensione e difficoltà a rilassarsi)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endParaRPr lang="it-IT" b="1" dirty="0">
              <a:latin typeface="HelveticaNeueLT Std"/>
            </a:endParaRPr>
          </a:p>
          <a:p>
            <a:pPr algn="just"/>
            <a:r>
              <a:rPr lang="it-IT" sz="2200" b="1" dirty="0">
                <a:latin typeface="HelveticaNeueLT Std"/>
              </a:rPr>
              <a:t>Meccanismi psicologici e comportamentali possono essere fattori predisponenti e/o perpetuanti dei disturbi.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03350" y="928688"/>
            <a:ext cx="6837363" cy="307975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26959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aculty.ksu.edu.sa/wawliya/Pictures%20Library/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13202"/>
            <a:ext cx="2232248" cy="1823910"/>
          </a:xfrm>
          <a:prstGeom prst="rect">
            <a:avLst/>
          </a:prstGeom>
          <a:noFill/>
        </p:spPr>
      </p:pic>
      <p:pic>
        <p:nvPicPr>
          <p:cNvPr id="32772" name="Picture 4" descr="Luce soffusa nega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65263"/>
            <a:ext cx="1763713" cy="1322387"/>
          </a:xfrm>
          <a:prstGeom prst="rect">
            <a:avLst/>
          </a:prstGeom>
          <a:noFill/>
          <a:ln w="12700">
            <a:solidFill>
              <a:srgbClr val="F0EFE0"/>
            </a:solidFill>
            <a:miter lim="800000"/>
            <a:headEnd/>
            <a:tailEnd/>
          </a:ln>
        </p:spPr>
      </p:pic>
      <p:pic>
        <p:nvPicPr>
          <p:cNvPr id="32773" name="Picture 5" descr="stress lavo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138" y="3049588"/>
            <a:ext cx="1584325" cy="1139825"/>
          </a:xfrm>
          <a:prstGeom prst="rect">
            <a:avLst/>
          </a:prstGeom>
          <a:noFill/>
          <a:ln w="12700">
            <a:solidFill>
              <a:srgbClr val="F0EFE0"/>
            </a:solidFill>
            <a:miter lim="800000"/>
            <a:headEnd/>
            <a:tailEnd/>
          </a:ln>
        </p:spPr>
      </p:pic>
      <p:pic>
        <p:nvPicPr>
          <p:cNvPr id="32774" name="Picture 6" descr="depressio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185988"/>
            <a:ext cx="2016125" cy="1611312"/>
          </a:xfrm>
          <a:prstGeom prst="rect">
            <a:avLst/>
          </a:prstGeom>
          <a:noFill/>
          <a:ln w="12700">
            <a:solidFill>
              <a:srgbClr val="F0EFE0"/>
            </a:solidFill>
            <a:miter lim="800000"/>
            <a:headEnd/>
            <a:tailEnd/>
          </a:ln>
        </p:spPr>
      </p:pic>
      <p:pic>
        <p:nvPicPr>
          <p:cNvPr id="32775" name="Picture 7" descr="depression3"/>
          <p:cNvPicPr>
            <a:picLocks noChangeAspect="1" noChangeArrowheads="1"/>
          </p:cNvPicPr>
          <p:nvPr/>
        </p:nvPicPr>
        <p:blipFill>
          <a:blip r:embed="rId6" cstate="print"/>
          <a:srcRect r="8479" b="11307"/>
          <a:stretch>
            <a:fillRect/>
          </a:stretch>
        </p:blipFill>
        <p:spPr bwMode="auto">
          <a:xfrm>
            <a:off x="5795963" y="3698875"/>
            <a:ext cx="2305050" cy="1674813"/>
          </a:xfrm>
          <a:prstGeom prst="rect">
            <a:avLst/>
          </a:prstGeom>
          <a:noFill/>
          <a:ln w="12700">
            <a:solidFill>
              <a:srgbClr val="F0EFE0"/>
            </a:solidFill>
            <a:miter lim="800000"/>
            <a:headEnd/>
            <a:tailEnd/>
          </a:ln>
        </p:spPr>
      </p:pic>
      <p:pic>
        <p:nvPicPr>
          <p:cNvPr id="32776" name="Picture 8" descr="depression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0913" y="2689225"/>
            <a:ext cx="1363662" cy="1944688"/>
          </a:xfrm>
          <a:prstGeom prst="rect">
            <a:avLst/>
          </a:prstGeom>
          <a:noFill/>
          <a:ln w="12700">
            <a:solidFill>
              <a:srgbClr val="F0EFE0"/>
            </a:solidFill>
            <a:miter lim="800000"/>
            <a:headEnd/>
            <a:tailEnd/>
          </a:ln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3884613" y="1626414"/>
            <a:ext cx="43652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000" dirty="0" err="1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Etiologia</a:t>
            </a:r>
            <a:r>
              <a:rPr lang="en-GB" sz="3000" dirty="0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 </a:t>
            </a:r>
            <a:r>
              <a:rPr lang="en-GB" sz="3000" dirty="0" err="1" smtClean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biopsicosociale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HelveticaNeueLT Std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684213" y="5690819"/>
            <a:ext cx="8208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Dougall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AL,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Jimenez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CA,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Haggard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RA,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Stowell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AW,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Riggs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RR,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Gatchel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RJ.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Biopsychosocial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factors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associated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with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 the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subcategories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 acute temporomandibular joint </a:t>
            </a:r>
            <a:r>
              <a:rPr lang="it-IT" sz="1600" b="1" dirty="0" err="1" smtClean="0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600" b="1" dirty="0" smtClean="0">
                <a:solidFill>
                  <a:schemeClr val="bg1"/>
                </a:solidFill>
                <a:latin typeface="HelveticaNeueLT Std"/>
              </a:rPr>
              <a:t>. 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J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Orofac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Pain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. 2012 </a:t>
            </a:r>
            <a:r>
              <a:rPr lang="it-IT" sz="1600" dirty="0" err="1" smtClean="0">
                <a:solidFill>
                  <a:schemeClr val="bg1"/>
                </a:solidFill>
                <a:latin typeface="HelveticaNeueLT Std"/>
              </a:rPr>
              <a:t>Winter</a:t>
            </a:r>
            <a:r>
              <a:rPr lang="it-IT" sz="1600" dirty="0" smtClean="0">
                <a:solidFill>
                  <a:schemeClr val="bg1"/>
                </a:solidFill>
                <a:latin typeface="HelveticaNeueLT Std"/>
              </a:rPr>
              <a:t>;26(1):7-16.</a:t>
            </a:r>
            <a:endParaRPr lang="it-IT" sz="1600" dirty="0">
              <a:solidFill>
                <a:schemeClr val="bg1"/>
              </a:solidFill>
              <a:latin typeface="HelveticaNeueLT Std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HelveticaNeueLT Std"/>
                <a:ea typeface="+mj-ea"/>
                <a:cs typeface="+mj-cs"/>
              </a:rPr>
              <a:t>Disordini temporomandibolari</a:t>
            </a:r>
            <a:endParaRPr kumimoji="0" lang="it-IT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HelveticaNeueLT Std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Criteri Diagnostici di Ricerca </a:t>
            </a:r>
            <a:b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per i Disordini Temporomandibolari (RDC/TMD)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HelveticaNeueLT Std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0" y="1268413"/>
          <a:ext cx="9144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Flash Document" r:id="rId3" imgW="10006920" imgH="457200" progId="">
                  <p:embed/>
                </p:oleObj>
              </mc:Choice>
              <mc:Fallback>
                <p:oleObj name="Flash Document" r:id="rId3" imgW="1000692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ectangle 5"/>
          <p:cNvSpPr>
            <a:spLocks noChangeArrowheads="1"/>
          </p:cNvSpPr>
          <p:nvPr/>
        </p:nvSpPr>
        <p:spPr bwMode="auto">
          <a:xfrm>
            <a:off x="4725988" y="1916832"/>
            <a:ext cx="3446462" cy="315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  <a:cs typeface="Arial" charset="0"/>
              </a:rPr>
              <a:t>ASSE II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>
                <a:latin typeface="Calibri" pitchFamily="34" charset="0"/>
              </a:rPr>
              <a:t>    </a:t>
            </a:r>
            <a:r>
              <a:rPr lang="it-IT" sz="1900">
                <a:latin typeface="Calibri" pitchFamily="34" charset="0"/>
              </a:rPr>
              <a:t>Stato di dolore cronico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900">
                <a:latin typeface="Calibri" pitchFamily="34" charset="0"/>
              </a:rPr>
              <a:t>    Punteggio di depressione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900">
                <a:latin typeface="Calibri" pitchFamily="34" charset="0"/>
              </a:rPr>
              <a:t>    Scala dei sintomi fisici non specifici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900">
                <a:latin typeface="Calibri" pitchFamily="34" charset="0"/>
              </a:rPr>
              <a:t>    Limitazioni correlate al   funzionamento mandibolare</a:t>
            </a:r>
            <a:endParaRPr lang="it-IT" sz="1900" b="1"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it-IT" sz="1900">
              <a:latin typeface="Calibri" pitchFamily="34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 sz="2000">
              <a:latin typeface="Calibri" pitchFamily="34" charset="0"/>
              <a:cs typeface="Arial" charset="0"/>
            </a:endParaRPr>
          </a:p>
        </p:txBody>
      </p:sp>
      <p:sp>
        <p:nvSpPr>
          <p:cNvPr id="43018" name="Rectangle 6"/>
          <p:cNvSpPr>
            <a:spLocks noChangeArrowheads="1"/>
          </p:cNvSpPr>
          <p:nvPr/>
        </p:nvSpPr>
        <p:spPr bwMode="auto">
          <a:xfrm>
            <a:off x="971550" y="1916832"/>
            <a:ext cx="3600450" cy="315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b="1">
                <a:latin typeface="Calibri" pitchFamily="34" charset="0"/>
                <a:cs typeface="Arial" charset="0"/>
              </a:rPr>
              <a:t>ASSE I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>
                <a:latin typeface="Calibri" pitchFamily="34" charset="0"/>
                <a:cs typeface="Arial" charset="0"/>
              </a:rPr>
              <a:t>Gruppo I: disordini muscolari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>
                <a:latin typeface="Calibri" pitchFamily="34" charset="0"/>
                <a:cs typeface="Arial" charset="0"/>
              </a:rPr>
              <a:t>Gruppo II: dislocazioni dl disco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2000">
                <a:latin typeface="Calibri" pitchFamily="34" charset="0"/>
                <a:cs typeface="Arial" charset="0"/>
              </a:rPr>
              <a:t>Gruppo III: artralgia, osteoartrite, osteoartrosi 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it-IT" sz="2000">
              <a:latin typeface="Calibri" pitchFamily="34" charset="0"/>
              <a:cs typeface="Arial" charset="0"/>
            </a:endParaRPr>
          </a:p>
        </p:txBody>
      </p:sp>
      <p:sp>
        <p:nvSpPr>
          <p:cNvPr id="43019" name="Comment 11"/>
          <p:cNvSpPr>
            <a:spLocks noChangeArrowheads="1"/>
          </p:cNvSpPr>
          <p:nvPr/>
        </p:nvSpPr>
        <p:spPr bwMode="auto">
          <a:xfrm>
            <a:off x="611188" y="5599113"/>
            <a:ext cx="8353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Manfredini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D,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Segù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M,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Bertacci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A,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Binotti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 G, Bosco M.</a:t>
            </a:r>
          </a:p>
          <a:p>
            <a:pPr algn="ctr"/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Diagnosis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of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temporomandibular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disorders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according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to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RDC/TMD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axis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I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findings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, </a:t>
            </a: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a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multicenter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Italian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HelveticaNeueLT Std"/>
              </a:rPr>
              <a:t>study</a:t>
            </a:r>
            <a:r>
              <a:rPr lang="it-IT" sz="1600" b="1" dirty="0">
                <a:solidFill>
                  <a:schemeClr val="bg1"/>
                </a:solidFill>
                <a:latin typeface="HelveticaNeueLT Std"/>
              </a:rPr>
              <a:t>.</a:t>
            </a:r>
          </a:p>
          <a:p>
            <a:pPr algn="ctr"/>
            <a:r>
              <a:rPr lang="it-IT" sz="1600" dirty="0">
                <a:solidFill>
                  <a:schemeClr val="bg1"/>
                </a:solidFill>
                <a:latin typeface="HelveticaNeueLT Std"/>
              </a:rPr>
              <a:t>Minerva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Stomatol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. 2004 </a:t>
            </a:r>
            <a:r>
              <a:rPr lang="it-IT" sz="1600" dirty="0" err="1">
                <a:solidFill>
                  <a:schemeClr val="bg1"/>
                </a:solidFill>
                <a:latin typeface="HelveticaNeueLT Std"/>
              </a:rPr>
              <a:t>Jul-Aug</a:t>
            </a:r>
            <a:r>
              <a:rPr lang="it-IT" sz="1600" dirty="0">
                <a:solidFill>
                  <a:schemeClr val="bg1"/>
                </a:solidFill>
                <a:latin typeface="HelveticaNeueLT Std"/>
              </a:rPr>
              <a:t>;53(7-8):429-38.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3510" b="21913"/>
          <a:stretch>
            <a:fillRect/>
          </a:stretch>
        </p:blipFill>
        <p:spPr bwMode="auto">
          <a:xfrm>
            <a:off x="5436096" y="1551206"/>
            <a:ext cx="3600400" cy="367799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0" y="1268413"/>
          <a:ext cx="9144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Flash Document" r:id="rId4" imgW="10006920" imgH="457200" progId="">
                  <p:embed/>
                </p:oleObj>
              </mc:Choice>
              <mc:Fallback>
                <p:oleObj name="Flash Document" r:id="rId4" imgW="1000692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rgbClr val="FFFFFF"/>
                </a:solidFill>
                <a:latin typeface="Arial Black" pitchFamily="34" charset="0"/>
              </a:rPr>
              <a:t>Palpazione ATM</a:t>
            </a:r>
          </a:p>
        </p:txBody>
      </p:sp>
      <p:pic>
        <p:nvPicPr>
          <p:cNvPr id="44042" name="Picture 10" descr="DSC_0004"/>
          <p:cNvPicPr>
            <a:picLocks noChangeAspect="1" noChangeArrowheads="1"/>
          </p:cNvPicPr>
          <p:nvPr/>
        </p:nvPicPr>
        <p:blipFill>
          <a:blip r:embed="rId6" cstate="print"/>
          <a:srcRect t="8087"/>
          <a:stretch>
            <a:fillRect/>
          </a:stretch>
        </p:blipFill>
        <p:spPr bwMode="auto">
          <a:xfrm>
            <a:off x="522288" y="2259013"/>
            <a:ext cx="3411537" cy="40957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44043" name="Picture 11" descr="DSC_0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2738" y="3608388"/>
            <a:ext cx="4167187" cy="2967037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/>
          <a:p>
            <a:pPr algn="ctr" eaLnBrk="0" hangingPunct="0"/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Criteri Diagnostici di Ricerca </a:t>
            </a:r>
            <a:b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</a:b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  <a:latin typeface="HelveticaNeueLT Std"/>
              </a:rPr>
              <a:t>per i Disordini Temporomandibolari (RDC/TMD)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HelveticaNeueLT Std"/>
            </a:endParaRPr>
          </a:p>
        </p:txBody>
      </p:sp>
      <p:sp>
        <p:nvSpPr>
          <p:cNvPr id="8" name="Interruzione 7"/>
          <p:cNvSpPr/>
          <p:nvPr/>
        </p:nvSpPr>
        <p:spPr>
          <a:xfrm>
            <a:off x="1475656" y="3861048"/>
            <a:ext cx="1800200" cy="216024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Interruzione 8"/>
          <p:cNvSpPr/>
          <p:nvPr/>
        </p:nvSpPr>
        <p:spPr>
          <a:xfrm>
            <a:off x="5364088" y="4365104"/>
            <a:ext cx="1800200" cy="216024"/>
          </a:xfrm>
          <a:prstGeom prst="flowChartTerminator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1489</Words>
  <Application>Microsoft Macintosh PowerPoint</Application>
  <PresentationFormat>Presentazione su schermo (4:3)</PresentationFormat>
  <Paragraphs>151</Paragraphs>
  <Slides>21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Tema di Office</vt:lpstr>
      <vt:lpstr>Clip</vt:lpstr>
      <vt:lpstr>Flash Document</vt:lpstr>
      <vt:lpstr>CorelDRAW</vt:lpstr>
      <vt:lpstr>Document Flash</vt:lpstr>
      <vt:lpstr>Presentazione di PowerPoint</vt:lpstr>
      <vt:lpstr>Presentazione di PowerPoint</vt:lpstr>
      <vt:lpstr>Disordini temporomandibolari</vt:lpstr>
      <vt:lpstr>Disordini temporomandibolari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Valutazione strumentale di segni e sintomi  di disfunzione stomatognatica  </vt:lpstr>
      <vt:lpstr>Management clinico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Orofacial pain: gendered brain</vt:lpstr>
      <vt:lpstr>Presentazione di PowerPoint</vt:lpstr>
      <vt:lpstr>Presentazione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Niki Arveda</cp:lastModifiedBy>
  <cp:revision>40</cp:revision>
  <dcterms:created xsi:type="dcterms:W3CDTF">2010-11-11T22:23:02Z</dcterms:created>
  <dcterms:modified xsi:type="dcterms:W3CDTF">2012-10-17T23:26:46Z</dcterms:modified>
</cp:coreProperties>
</file>