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0" r:id="rId5"/>
    <p:sldId id="271" r:id="rId6"/>
    <p:sldId id="278" r:id="rId7"/>
    <p:sldId id="272" r:id="rId8"/>
    <p:sldId id="263" r:id="rId9"/>
    <p:sldId id="279" r:id="rId10"/>
    <p:sldId id="269" r:id="rId11"/>
    <p:sldId id="280" r:id="rId12"/>
    <p:sldId id="258" r:id="rId13"/>
    <p:sldId id="264" r:id="rId14"/>
    <p:sldId id="261" r:id="rId15"/>
    <p:sldId id="262" r:id="rId16"/>
    <p:sldId id="265" r:id="rId17"/>
    <p:sldId id="270" r:id="rId18"/>
    <p:sldId id="276" r:id="rId19"/>
    <p:sldId id="266" r:id="rId20"/>
    <p:sldId id="267" r:id="rId21"/>
    <p:sldId id="268" r:id="rId22"/>
    <p:sldId id="274" r:id="rId23"/>
    <p:sldId id="277" r:id="rId24"/>
    <p:sldId id="275" r:id="rId25"/>
    <p:sldId id="273" r:id="rId26"/>
  </p:sldIdLst>
  <p:sldSz cx="9144000" cy="6858000" type="screen4x3"/>
  <p:notesSz cx="6867525" cy="9993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3B15F-75F9-4D7A-93D8-DBC8D436C7A4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CB120-91CD-4847-B8B7-C0A7146D7FE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EC80C81-B916-45BD-80D7-5A0A8D3B783C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6753" y="4746824"/>
            <a:ext cx="5494020" cy="4496991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3F227117-8202-49A9-B0FD-911EC171C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7117-8202-49A9-B0FD-911EC171C09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2D28-2922-44BA-B008-C5865F09475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AB5C-2D4F-45BF-BF2E-A7DE7E430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t="-3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Trattamento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comportamentale: 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esperienza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su volontari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del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gruppo </a:t>
            </a:r>
            <a:br>
              <a:rPr lang="it-IT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autoaiuto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di Ferrara 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400800" cy="1008112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Dott.ssa Cecilia </a:t>
            </a:r>
            <a:r>
              <a:rPr lang="it-IT" b="1" dirty="0" err="1" smtClean="0">
                <a:solidFill>
                  <a:schemeClr val="tx1"/>
                </a:solidFill>
              </a:rPr>
              <a:t>Ferronato</a:t>
            </a:r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Sezione di Medicina Legale e delle Assicurazioni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Università degli Studi di Ferrara</a:t>
            </a:r>
          </a:p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33265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/>
              <a:t>LA CEFALEA IN ETA’ PEDIATRICA </a:t>
            </a:r>
          </a:p>
          <a:p>
            <a:pPr algn="ctr"/>
            <a:r>
              <a:rPr lang="it-IT" sz="3600" i="1" dirty="0" smtClean="0"/>
              <a:t>FERRARA, 19-20 ottobre 2012</a:t>
            </a:r>
            <a:endParaRPr lang="it-IT" sz="3600" i="1" dirty="0"/>
          </a:p>
        </p:txBody>
      </p:sp>
      <p:pic>
        <p:nvPicPr>
          <p:cNvPr id="6" name="Picture 2" descr="stemm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25144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Biofeedback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cos’è?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pic>
        <p:nvPicPr>
          <p:cNvPr id="33794" name="Picture 2" descr="http://www.ergoshop.it/benessere/Biofeedback/img-biofeedback/biofeedbac%20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24744"/>
            <a:ext cx="633670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Biofeedback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cos’è?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7923" y="1484784"/>
            <a:ext cx="9086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3200" dirty="0" smtClean="0"/>
              <a:t> </a:t>
            </a:r>
            <a:r>
              <a:rPr lang="it-IT" sz="3200" dirty="0" err="1" smtClean="0"/>
              <a:t>Elettromiografico</a:t>
            </a:r>
            <a:endParaRPr lang="it-IT" sz="3200" dirty="0" smtClean="0"/>
          </a:p>
          <a:p>
            <a:pPr algn="ctr">
              <a:buFont typeface="Wingdings" pitchFamily="2" charset="2"/>
              <a:buChar char="Ø"/>
            </a:pPr>
            <a:r>
              <a:rPr lang="it-IT" sz="3200" dirty="0" err="1" smtClean="0"/>
              <a:t>Termo-cutaneo</a:t>
            </a:r>
            <a:endParaRPr lang="it-IT" sz="3200" dirty="0" smtClean="0"/>
          </a:p>
          <a:p>
            <a:pPr algn="ctr">
              <a:buFont typeface="Wingdings" pitchFamily="2" charset="2"/>
              <a:buChar char="Ø"/>
            </a:pPr>
            <a:r>
              <a:rPr lang="it-IT" sz="3200" dirty="0" smtClean="0"/>
              <a:t> Frequenza cardiaca</a:t>
            </a:r>
          </a:p>
          <a:p>
            <a:pPr algn="ctr">
              <a:buFont typeface="Wingdings" pitchFamily="2" charset="2"/>
              <a:buChar char="Ø"/>
            </a:pPr>
            <a:r>
              <a:rPr lang="it-IT" sz="3200" dirty="0" smtClean="0"/>
              <a:t> Conduttanza cutanea</a:t>
            </a:r>
          </a:p>
          <a:p>
            <a:pPr algn="ctr">
              <a:buFont typeface="Wingdings" pitchFamily="2" charset="2"/>
              <a:buChar char="Ø"/>
            </a:pPr>
            <a:r>
              <a:rPr lang="it-IT" sz="3200" dirty="0" smtClean="0"/>
              <a:t> Elettroencefalografico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64704"/>
          </a:xfrm>
        </p:spPr>
        <p:txBody>
          <a:bodyPr>
            <a:normAutofit fontScale="90000"/>
          </a:bodyPr>
          <a:lstStyle/>
          <a:p>
            <a:pPr lvl="0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Biofeedback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età pediatrica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i pazienti più giovani possono ricevere in modo </a:t>
            </a:r>
            <a:r>
              <a:rPr lang="it-IT" u="sng" dirty="0" smtClean="0"/>
              <a:t>immediato</a:t>
            </a:r>
            <a:r>
              <a:rPr lang="it-IT" dirty="0" smtClean="0"/>
              <a:t> e </a:t>
            </a:r>
            <a:r>
              <a:rPr lang="it-IT" u="sng" dirty="0" smtClean="0"/>
              <a:t>diretto</a:t>
            </a:r>
            <a:r>
              <a:rPr lang="it-IT" dirty="0" smtClean="0"/>
              <a:t> l’informazione riguardante la loro funzione fisiologica</a:t>
            </a:r>
          </a:p>
          <a:p>
            <a:pPr algn="just"/>
            <a:r>
              <a:rPr lang="it-IT" dirty="0" smtClean="0"/>
              <a:t>obiettivo: educare i giovani pazienti al controllo di quelle funzioni fisiologiche (tensione muscolare) che sono generalmente considerate </a:t>
            </a:r>
            <a:r>
              <a:rPr lang="it-IT" u="sng" dirty="0" smtClean="0"/>
              <a:t>indipendenti dalla volontà </a:t>
            </a:r>
            <a:r>
              <a:rPr lang="it-IT" dirty="0" smtClean="0"/>
              <a:t>del soggetto e quindi indurli a modificarle</a:t>
            </a:r>
          </a:p>
          <a:p>
            <a:pPr algn="just"/>
            <a:r>
              <a:rPr lang="it-IT" dirty="0" smtClean="0"/>
              <a:t>Il segnale (acustico/visivo) dimostra che è presente uno stato di ansia/tensione non riconosciuta dal paziente 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pic>
        <p:nvPicPr>
          <p:cNvPr id="2050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805264"/>
            <a:ext cx="1403648" cy="1052736"/>
          </a:xfrm>
          <a:prstGeom prst="rect">
            <a:avLst/>
          </a:prstGeom>
          <a:noFill/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79512" y="6163072"/>
            <a:ext cx="7488832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it-IT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Lanzi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Emicrania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cefalea tensiva in età evolutiva, 2004 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64704"/>
          </a:xfrm>
        </p:spPr>
        <p:txBody>
          <a:bodyPr>
            <a:normAutofit fontScale="90000"/>
          </a:bodyPr>
          <a:lstStyle/>
          <a:p>
            <a:pPr lvl="0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Biofeedback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età pediatrica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dirty="0" smtClean="0"/>
              <a:t>BFB indicato nei bambini in cui il dolore è causato o peggiorato da modificazioni fisiologiche associate a stati di tensione/stress</a:t>
            </a:r>
          </a:p>
          <a:p>
            <a:pPr algn="just"/>
            <a:r>
              <a:rPr lang="it-IT" dirty="0" smtClean="0"/>
              <a:t>In età </a:t>
            </a:r>
            <a:r>
              <a:rPr lang="it-IT" dirty="0" err="1" smtClean="0"/>
              <a:t>pediatrico-giovanile</a:t>
            </a:r>
            <a:r>
              <a:rPr lang="it-IT" dirty="0" smtClean="0"/>
              <a:t> il BFB è stato utilizzato nel trattamento delle </a:t>
            </a:r>
            <a:r>
              <a:rPr lang="it-IT" u="sng" dirty="0" smtClean="0"/>
              <a:t>cefalee</a:t>
            </a:r>
            <a:r>
              <a:rPr lang="it-IT" dirty="0" smtClean="0"/>
              <a:t> (forme tensive ed emicraniche)</a:t>
            </a:r>
          </a:p>
          <a:p>
            <a:pPr algn="just"/>
            <a:r>
              <a:rPr lang="it-IT" dirty="0" smtClean="0"/>
              <a:t>Maggiormente utilizzato </a:t>
            </a:r>
            <a:r>
              <a:rPr lang="it-IT" u="sng" dirty="0" smtClean="0"/>
              <a:t>EMG-BFB</a:t>
            </a:r>
            <a:r>
              <a:rPr lang="it-IT" dirty="0" smtClean="0"/>
              <a:t> con elettrodi a livello del muscolo frontale</a:t>
            </a:r>
          </a:p>
          <a:p>
            <a:pPr algn="just"/>
            <a:r>
              <a:rPr lang="it-IT" dirty="0" smtClean="0"/>
              <a:t>Controindicazioni: </a:t>
            </a:r>
            <a:r>
              <a:rPr lang="it-IT" dirty="0" err="1" smtClean="0"/>
              <a:t>aspettattive</a:t>
            </a:r>
            <a:r>
              <a:rPr lang="it-IT" dirty="0" smtClean="0"/>
              <a:t> nei confronti del risultato</a:t>
            </a:r>
            <a:endParaRPr lang="it-IT" dirty="0"/>
          </a:p>
        </p:txBody>
      </p:sp>
      <p:pic>
        <p:nvPicPr>
          <p:cNvPr id="2050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0" y="5949280"/>
            <a:ext cx="7488832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it-IT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Lanzi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Emicrania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cefalea tensiva in età evolutiva, 2004 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Biofeedback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cefalea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56792"/>
            <a:ext cx="4644008" cy="32403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dirty="0" smtClean="0"/>
              <a:t>Cefalea tensiva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EMG-BFB per ridurre</a:t>
            </a:r>
          </a:p>
          <a:p>
            <a:pPr algn="ctr">
              <a:buNone/>
            </a:pPr>
            <a:r>
              <a:rPr lang="it-IT" dirty="0" smtClean="0"/>
              <a:t>l’attività dei muscoli</a:t>
            </a:r>
          </a:p>
          <a:p>
            <a:pPr algn="ctr">
              <a:buNone/>
            </a:pPr>
            <a:r>
              <a:rPr lang="it-IT" dirty="0" err="1" smtClean="0"/>
              <a:t>pericranici</a:t>
            </a:r>
            <a:endParaRPr lang="it-IT" dirty="0" smtClean="0"/>
          </a:p>
        </p:txBody>
      </p:sp>
      <p:pic>
        <p:nvPicPr>
          <p:cNvPr id="5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6" name="Freccia a destra 5"/>
          <p:cNvSpPr/>
          <p:nvPr/>
        </p:nvSpPr>
        <p:spPr>
          <a:xfrm rot="5400000">
            <a:off x="2195736" y="234888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5400000">
            <a:off x="6408204" y="238488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932040" y="1556792"/>
            <a:ext cx="3791272" cy="3240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Emicrania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BFB termo-cutaneo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/>
              <a:t>Per indurre vasodilatazione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4869160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/>
              <a:t>L’obiettivo clinico viene raggiunto meglio se le sedute di BFB sono articolate in un programma terapeutico </a:t>
            </a:r>
            <a:r>
              <a:rPr lang="it-IT" sz="2800" u="sng" dirty="0" err="1" smtClean="0"/>
              <a:t>cognitivo-comportamentale</a:t>
            </a:r>
            <a:r>
              <a:rPr lang="it-IT" sz="2800" u="sng" dirty="0" smtClean="0"/>
              <a:t> di controllo del dolore  </a:t>
            </a:r>
            <a:endParaRPr lang="it-IT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Efficacia del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biofeedback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US </a:t>
            </a:r>
            <a:r>
              <a:rPr lang="it-IT" dirty="0" err="1" smtClean="0"/>
              <a:t>Headache</a:t>
            </a:r>
            <a:r>
              <a:rPr lang="it-IT" dirty="0" smtClean="0"/>
              <a:t> </a:t>
            </a:r>
            <a:r>
              <a:rPr lang="it-IT" dirty="0" err="1" smtClean="0"/>
              <a:t>Consortium</a:t>
            </a:r>
            <a:r>
              <a:rPr lang="it-IT" dirty="0" smtClean="0"/>
              <a:t> (Campbell </a:t>
            </a:r>
            <a:r>
              <a:rPr lang="it-IT" dirty="0" err="1" smtClean="0"/>
              <a:t>et</a:t>
            </a:r>
            <a:r>
              <a:rPr lang="it-IT" dirty="0" smtClean="0"/>
              <a:t> al., 2000) ha assegnato il grado più elevato di evidenza (“A”) al </a:t>
            </a:r>
            <a:r>
              <a:rPr lang="it-IT" dirty="0" err="1" smtClean="0"/>
              <a:t>biofeedback</a:t>
            </a:r>
            <a:r>
              <a:rPr lang="it-IT" dirty="0" smtClean="0"/>
              <a:t> termico ed </a:t>
            </a:r>
            <a:r>
              <a:rPr lang="it-IT" dirty="0" err="1" smtClean="0"/>
              <a:t>elettromiografico</a:t>
            </a:r>
            <a:r>
              <a:rPr lang="it-IT" dirty="0" smtClean="0"/>
              <a:t> per il trattamento dell’emicrania,  combinato con tecniche di Rilassamento e training di tipo Cognitivo Comportamentale nella gestione dello stress.</a:t>
            </a:r>
          </a:p>
          <a:p>
            <a:pPr algn="just"/>
            <a:r>
              <a:rPr lang="it-IT" dirty="0" smtClean="0"/>
              <a:t>Secondo le più recenti rassegne e </a:t>
            </a:r>
            <a:r>
              <a:rPr lang="it-IT" dirty="0" err="1" smtClean="0"/>
              <a:t>metanalisi</a:t>
            </a:r>
            <a:r>
              <a:rPr lang="it-IT" dirty="0" smtClean="0"/>
              <a:t> di studi scientifici (</a:t>
            </a:r>
            <a:r>
              <a:rPr lang="it-IT" dirty="0" err="1" smtClean="0"/>
              <a:t>Nestoriuc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al., 2008) il </a:t>
            </a:r>
            <a:r>
              <a:rPr lang="it-IT" dirty="0" err="1" smtClean="0"/>
              <a:t>biofeedback</a:t>
            </a:r>
            <a:r>
              <a:rPr lang="it-IT" dirty="0" smtClean="0"/>
              <a:t> è un trattamento efficace e specifico per la cefalea tensiva (livello “5”, il più elevato), ed è una opzione efficace di trattamento per l’emicrania (livello “4”).</a:t>
            </a:r>
          </a:p>
          <a:p>
            <a:pPr algn="just"/>
            <a:r>
              <a:rPr lang="it-IT" dirty="0" smtClean="0"/>
              <a:t>Anche i bambini e gli adolescenti sono ottimi candidati per questo approccio terapeutico (Hermann &amp; </a:t>
            </a:r>
            <a:r>
              <a:rPr lang="it-IT" dirty="0" err="1" smtClean="0"/>
              <a:t>Blanchard</a:t>
            </a:r>
            <a:r>
              <a:rPr lang="it-IT" dirty="0" smtClean="0"/>
              <a:t>, 2002); il </a:t>
            </a:r>
            <a:r>
              <a:rPr lang="it-IT" dirty="0" err="1" smtClean="0"/>
              <a:t>biofeedback</a:t>
            </a:r>
            <a:r>
              <a:rPr lang="it-IT" dirty="0" smtClean="0"/>
              <a:t> </a:t>
            </a:r>
            <a:r>
              <a:rPr lang="it-IT" dirty="0" err="1" smtClean="0"/>
              <a:t>elettromiografico</a:t>
            </a:r>
            <a:r>
              <a:rPr lang="it-IT" dirty="0" smtClean="0"/>
              <a:t> e </a:t>
            </a:r>
            <a:r>
              <a:rPr lang="it-IT" dirty="0" err="1" smtClean="0"/>
              <a:t>termocutaneo</a:t>
            </a:r>
            <a:r>
              <a:rPr lang="it-IT" dirty="0" smtClean="0"/>
              <a:t> ha dato prova di efficacia nei bambini e adolescenti in numerosi studi scientifici e </a:t>
            </a:r>
            <a:r>
              <a:rPr lang="it-IT" dirty="0" err="1" smtClean="0"/>
              <a:t>metanalisi</a:t>
            </a:r>
            <a:r>
              <a:rPr lang="it-IT" dirty="0" smtClean="0"/>
              <a:t> (</a:t>
            </a:r>
            <a:r>
              <a:rPr lang="it-IT" dirty="0" err="1" smtClean="0"/>
              <a:t>Andrasik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al., 2002).</a:t>
            </a:r>
          </a:p>
          <a:p>
            <a:endParaRPr lang="it-IT" dirty="0"/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45224"/>
            <a:ext cx="1637356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L’esperienza di Ferrara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Gruppo di “auto-aiuto” di 10 persone</a:t>
            </a:r>
          </a:p>
          <a:p>
            <a:r>
              <a:rPr lang="it-IT" dirty="0" smtClean="0"/>
              <a:t>1 volta ogni 2 settimane</a:t>
            </a:r>
          </a:p>
          <a:p>
            <a:r>
              <a:rPr lang="it-IT" dirty="0" smtClean="0"/>
              <a:t>Tecniche di training </a:t>
            </a:r>
            <a:r>
              <a:rPr lang="it-IT" smtClean="0"/>
              <a:t>autogeno </a:t>
            </a:r>
            <a:endParaRPr lang="it-IT" dirty="0" smtClean="0"/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del gruppo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it-IT" dirty="0" smtClean="0"/>
              <a:t>Sesso femminile</a:t>
            </a:r>
          </a:p>
          <a:p>
            <a:r>
              <a:rPr lang="it-IT" dirty="0" smtClean="0"/>
              <a:t>Diagnosi: cefalea a grappolo + emicrania (1), emicrania mista a cefalea tensiva (5), emicrania (2), </a:t>
            </a:r>
            <a:r>
              <a:rPr lang="it-IT" dirty="0" err="1" smtClean="0"/>
              <a:t>fibromialgia</a:t>
            </a:r>
            <a:r>
              <a:rPr lang="it-IT" dirty="0" smtClean="0"/>
              <a:t> (1)</a:t>
            </a:r>
          </a:p>
          <a:p>
            <a:r>
              <a:rPr lang="it-IT" dirty="0" smtClean="0"/>
              <a:t>Insorgenza in età </a:t>
            </a:r>
            <a:r>
              <a:rPr lang="it-IT" dirty="0" err="1" smtClean="0"/>
              <a:t>pediatrico-giovanile</a:t>
            </a:r>
            <a:r>
              <a:rPr lang="it-IT" dirty="0" smtClean="0"/>
              <a:t> (12-20 </a:t>
            </a:r>
            <a:r>
              <a:rPr lang="it-IT" dirty="0" err="1" smtClean="0"/>
              <a:t>aa</a:t>
            </a:r>
            <a:r>
              <a:rPr lang="it-IT" dirty="0" smtClean="0"/>
              <a:t>)</a:t>
            </a:r>
          </a:p>
          <a:p>
            <a:r>
              <a:rPr lang="it-IT" dirty="0" smtClean="0"/>
              <a:t>disturbi d’ansia associati</a:t>
            </a:r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Biofeedback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it-IT" dirty="0" smtClean="0"/>
              <a:t>BFB-EMG con elettrodi in sede frontale</a:t>
            </a:r>
          </a:p>
          <a:p>
            <a:r>
              <a:rPr lang="it-IT" dirty="0" smtClean="0"/>
              <a:t>sedute di 15 minuti</a:t>
            </a:r>
          </a:p>
          <a:p>
            <a:r>
              <a:rPr lang="it-IT" dirty="0" smtClean="0"/>
              <a:t>Supporto della responsabile del gruppo durante le sedute</a:t>
            </a:r>
          </a:p>
          <a:p>
            <a:r>
              <a:rPr lang="it-IT" dirty="0" smtClean="0"/>
              <a:t>Posizione seduta</a:t>
            </a:r>
          </a:p>
          <a:p>
            <a:endParaRPr lang="it-IT" dirty="0" smtClean="0"/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1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4 sedute consecutive </a:t>
            </a:r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pic>
        <p:nvPicPr>
          <p:cNvPr id="1026" name="Picture 2" descr="D:\DCIM\100NIKON\DSCN6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564904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Cefalea: trattamenti non farmacologici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63888" y="414908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it-IT" sz="3200" dirty="0" smtClean="0">
                <a:solidFill>
                  <a:prstClr val="black"/>
                </a:solidFill>
              </a:rPr>
              <a:t>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2961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ottotitolo 2"/>
          <p:cNvSpPr txBox="1">
            <a:spLocks/>
          </p:cNvSpPr>
          <p:nvPr/>
        </p:nvSpPr>
        <p:spPr>
          <a:xfrm>
            <a:off x="683568" y="5661248"/>
            <a:ext cx="7992888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Nicholson </a:t>
            </a:r>
            <a:r>
              <a:rPr lang="it-IT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it-I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it-IT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it-I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Treatment </a:t>
            </a:r>
            <a:r>
              <a:rPr lang="it-IT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Options</a:t>
            </a:r>
            <a:r>
              <a:rPr lang="it-I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it-IT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  <a:r>
              <a:rPr lang="it-I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2011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2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3 sedute consecutive </a:t>
            </a:r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pic>
        <p:nvPicPr>
          <p:cNvPr id="2050" name="Picture 2" descr="D:\DCIM\100NIKON\DSCN6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3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4 sedute consecutive </a:t>
            </a:r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pic>
        <p:nvPicPr>
          <p:cNvPr id="1026" name="Picture 2" descr="D:\DCIM\100NIKON\DSCN6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Impressioni soggettive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Primo impatto: “la macchina è un nemico, un giudice”, “mi sento giudicata”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“voglio fare il </a:t>
            </a:r>
            <a:r>
              <a:rPr lang="it-IT" dirty="0" err="1" smtClean="0"/>
              <a:t>biofeedback</a:t>
            </a:r>
            <a:r>
              <a:rPr lang="it-IT" dirty="0" smtClean="0"/>
              <a:t> per vedere se sono ancora contratta”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Vedono e controllano direttamente i loro miglioramenti          è diventato un ALLEATO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6" name="Freccia a destra 5"/>
          <p:cNvSpPr/>
          <p:nvPr/>
        </p:nvSpPr>
        <p:spPr>
          <a:xfrm rot="5400000">
            <a:off x="4175956" y="26009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5400000">
            <a:off x="4067944" y="414908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347864" y="530120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I pazienti acquisiscono un modo più positivo di pensare alla propria salute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Da una visione catastrofica (“le cose non possono andare peggio di così”) ad un pensiero più ottimistico (“posso controllare la situazione”)</a:t>
            </a:r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 rot="5400000">
            <a:off x="4608004" y="31049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it-IT" dirty="0" smtClean="0"/>
              <a:t>l’esperienza di applicazione del </a:t>
            </a:r>
            <a:r>
              <a:rPr lang="it-IT" dirty="0" err="1" smtClean="0"/>
              <a:t>biofeedback</a:t>
            </a:r>
            <a:r>
              <a:rPr lang="it-IT" dirty="0" smtClean="0"/>
              <a:t> nell’ambito  del gruppo di auto-aiuto si è dimostrata oggettivamente e soggettivamente positiva</a:t>
            </a:r>
          </a:p>
          <a:p>
            <a:pPr>
              <a:buFontTx/>
              <a:buChar char="-"/>
            </a:pPr>
            <a:r>
              <a:rPr lang="it-IT" dirty="0" smtClean="0"/>
              <a:t>Il cambiamento di atteggiamento nei confronti del </a:t>
            </a:r>
            <a:r>
              <a:rPr lang="it-IT" dirty="0" err="1" smtClean="0"/>
              <a:t>biofeedback</a:t>
            </a:r>
            <a:r>
              <a:rPr lang="it-IT" dirty="0" smtClean="0"/>
              <a:t> (nemico          alleato) è possibile grazie al supporto del gruppo di auto-aiuto</a:t>
            </a:r>
          </a:p>
          <a:p>
            <a:pPr>
              <a:buFontTx/>
              <a:buChar char="-"/>
            </a:pPr>
            <a:r>
              <a:rPr lang="it-IT" dirty="0" smtClean="0"/>
              <a:t>Importanza delle tecniche di rilassamento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7" name="Freccia a destra 6"/>
          <p:cNvSpPr/>
          <p:nvPr/>
        </p:nvSpPr>
        <p:spPr>
          <a:xfrm>
            <a:off x="4860032" y="414908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29600" cy="1143000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….Grazie per l’attenzione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ausl.fe.it/azienda/dipartimenti/sanita-pubblica/dipartimento-di-sanita-pubblica/Castello_Ferrara_m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523875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Modificare o ridurre i sintomi che possono interferire con il regolare equilibrio psico-fisico dell’individuo</a:t>
            </a:r>
          </a:p>
          <a:p>
            <a:r>
              <a:rPr lang="it-IT" dirty="0" smtClean="0"/>
              <a:t>Malattie psico-somatiche</a:t>
            </a:r>
          </a:p>
          <a:p>
            <a:r>
              <a:rPr lang="it-IT" dirty="0" smtClean="0"/>
              <a:t>Integrazione di aspetti comportamentali, psico-sociali</a:t>
            </a:r>
            <a:r>
              <a:rPr lang="it-IT" smtClean="0"/>
              <a:t>, biomedici 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comportamentale: cos’è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352928" cy="4536504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 smtClean="0"/>
              <a:t>-preferenza per approccio non farmacologico;</a:t>
            </a:r>
            <a:br>
              <a:rPr lang="it-IT" sz="3200" dirty="0" smtClean="0"/>
            </a:br>
            <a:r>
              <a:rPr lang="it-IT" sz="3200" dirty="0" smtClean="0"/>
              <a:t>-scarsa tolleranza a trattamenti farmacologici specifici;</a:t>
            </a:r>
            <a:br>
              <a:rPr lang="it-IT" sz="3200" dirty="0" smtClean="0"/>
            </a:br>
            <a:r>
              <a:rPr lang="it-IT" sz="3200" dirty="0" smtClean="0"/>
              <a:t>-controindicazioni mediche a terapie farmacologiche;</a:t>
            </a:r>
            <a:br>
              <a:rPr lang="it-IT" sz="3200" dirty="0" smtClean="0"/>
            </a:br>
            <a:r>
              <a:rPr lang="it-IT" sz="3200" dirty="0" smtClean="0"/>
              <a:t>-scarsa o nulla risposta i trattamenti farmacologici;</a:t>
            </a:r>
            <a:br>
              <a:rPr lang="it-IT" sz="3200" dirty="0" smtClean="0"/>
            </a:br>
            <a:r>
              <a:rPr lang="it-IT" sz="3200" dirty="0" smtClean="0"/>
              <a:t>-gravidanza;</a:t>
            </a:r>
            <a:br>
              <a:rPr lang="it-IT" sz="3200" dirty="0" smtClean="0"/>
            </a:br>
            <a:r>
              <a:rPr lang="it-IT" sz="3200" dirty="0" smtClean="0"/>
              <a:t>-storia di frequente, eccessivo utilizzo di sintomatici;</a:t>
            </a:r>
            <a:br>
              <a:rPr lang="it-IT" sz="3200" dirty="0" smtClean="0"/>
            </a:br>
            <a:r>
              <a:rPr lang="it-IT" sz="3200" dirty="0" smtClean="0"/>
              <a:t>-stress significativo o inadeguata risposta allo stress;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55776" y="5974432"/>
            <a:ext cx="6400800" cy="694928"/>
          </a:xfrm>
        </p:spPr>
        <p:txBody>
          <a:bodyPr/>
          <a:lstStyle/>
          <a:p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Headache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Consortium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2000</a:t>
            </a: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Trattamento comportamentale: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per</a:t>
            </a:r>
            <a:r>
              <a:rPr kumimoji="0" lang="it-IT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chi?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352928" cy="4536504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Gruppo di auto-aiuto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268760"/>
            <a:ext cx="83529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incontrarsi e affrontare un problema parlandone con persone che lo hanno attraversato o lo stanno attraversando. Ogni persona che entra a far parte del gruppo porta con sé la propria storia, la propria esperienza, le conoscenze, le competenze che da tale esperienza derivano, le risorse cognitive ed emozionali e decide di metterle a disposizione in una dinamica di scambio e di aiuto reciproco.</a:t>
            </a:r>
          </a:p>
          <a:p>
            <a:pPr algn="just"/>
            <a:r>
              <a:rPr lang="it-IT" sz="2800" dirty="0" smtClean="0"/>
              <a:t> </a:t>
            </a:r>
          </a:p>
          <a:p>
            <a:pPr algn="ctr"/>
            <a:r>
              <a:rPr lang="it-IT" sz="2800" i="1" dirty="0" smtClean="0"/>
              <a:t>“ aiutare gli altri è un po’ aiutare se stessi”</a:t>
            </a:r>
            <a:endParaRPr lang="it-IT" sz="2800" dirty="0" smtClean="0"/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352928" cy="4896544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200" dirty="0" smtClean="0"/>
              <a:t>Essere tra persone sconosciute, ma che vivono una condizione comune, rende possibile esprimere e condividere sofferenze, bisogni, esperienze, conquiste, cambiamenti e speranze, verso un cambiamento che si teme di non saper sostenere ed affrontare.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Ci si aiuta non solo ricevendo, ma dando aiuto, in modo paritario: chi riceve aiuto è sullo stesso piano di chi lo dà e si trasforma da soggetto passivo in protagonista attivo.</a:t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Gruppo di auto-aiuto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26876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Gruppo di auto-aiuto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268760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/>
              <a:t>       Modificare il sistema di “credenze”</a:t>
            </a:r>
          </a:p>
          <a:p>
            <a:pPr algn="just"/>
            <a:endParaRPr lang="it-IT" sz="3600" dirty="0" smtClean="0"/>
          </a:p>
          <a:p>
            <a:pPr algn="just"/>
            <a:r>
              <a:rPr lang="it-IT" sz="3600" dirty="0" smtClean="0"/>
              <a:t>       Intermediate </a:t>
            </a:r>
            <a:r>
              <a:rPr lang="it-IT" sz="3600" dirty="0" err="1" smtClean="0"/>
              <a:t>beliefs</a:t>
            </a:r>
            <a:endParaRPr lang="it-IT" sz="3600" dirty="0" smtClean="0"/>
          </a:p>
          <a:p>
            <a:pPr algn="just"/>
            <a:r>
              <a:rPr lang="it-IT" sz="3600" dirty="0" smtClean="0"/>
              <a:t>      </a:t>
            </a:r>
          </a:p>
          <a:p>
            <a:pPr algn="just"/>
            <a:r>
              <a:rPr lang="it-IT" sz="3600" dirty="0" smtClean="0"/>
              <a:t>      </a:t>
            </a:r>
            <a:r>
              <a:rPr lang="it-IT" sz="3600" dirty="0" err="1" smtClean="0"/>
              <a:t>Core</a:t>
            </a:r>
            <a:r>
              <a:rPr lang="it-IT" sz="3600" dirty="0" smtClean="0"/>
              <a:t> </a:t>
            </a:r>
            <a:r>
              <a:rPr lang="it-IT" sz="3600" dirty="0" err="1" smtClean="0"/>
              <a:t>beliefs</a:t>
            </a:r>
            <a:r>
              <a:rPr lang="it-IT" sz="3600" dirty="0" smtClean="0"/>
              <a:t> </a:t>
            </a:r>
          </a:p>
          <a:p>
            <a:pPr algn="just"/>
            <a:endParaRPr lang="it-IT" sz="3600" dirty="0" smtClean="0"/>
          </a:p>
          <a:p>
            <a:pPr algn="just"/>
            <a:r>
              <a:rPr lang="it-IT" sz="3600" dirty="0" smtClean="0"/>
              <a:t>Training autogeno  le tecniche di rilassamento sembrerebbero avere un ruolo nella mediazione del dolore </a:t>
            </a:r>
          </a:p>
          <a:p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539552" y="141277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539552" y="249289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539552" y="357301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4716016" y="472514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5436096" y="6351712"/>
            <a:ext cx="3456384" cy="506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Kanji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N. </a:t>
            </a:r>
            <a:r>
              <a:rPr kumimoji="0" lang="it-IT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2006 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Biofeedback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cos’è</a:t>
            </a:r>
            <a:r>
              <a:rPr kumimoji="0" lang="it-IT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13" name="Freccia a destra 12"/>
          <p:cNvSpPr/>
          <p:nvPr/>
        </p:nvSpPr>
        <p:spPr>
          <a:xfrm rot="5400000">
            <a:off x="4644008" y="422108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7923" y="1484784"/>
            <a:ext cx="9086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“</a:t>
            </a:r>
            <a:r>
              <a:rPr lang="it-IT" sz="3200" dirty="0" err="1" smtClean="0"/>
              <a:t>Biological</a:t>
            </a:r>
            <a:r>
              <a:rPr lang="it-IT" sz="3200" dirty="0" smtClean="0"/>
              <a:t> feedback”</a:t>
            </a:r>
          </a:p>
          <a:p>
            <a:pPr algn="ctr"/>
            <a:r>
              <a:rPr lang="it-IT" sz="3200" dirty="0" smtClean="0"/>
              <a:t>(retroazione biologica)</a:t>
            </a:r>
          </a:p>
          <a:p>
            <a:pPr algn="ctr"/>
            <a:r>
              <a:rPr lang="it-IT" sz="3200" dirty="0" smtClean="0"/>
              <a:t>Tramite questa tecnica le modificazioni fisiologiche vengono registrate e tradotte in un segnale </a:t>
            </a:r>
          </a:p>
          <a:p>
            <a:pPr algn="ctr"/>
            <a:r>
              <a:rPr lang="it-IT" sz="3200" dirty="0" smtClean="0"/>
              <a:t>acustico o visivo</a:t>
            </a:r>
          </a:p>
          <a:p>
            <a:pPr algn="ctr"/>
            <a:endParaRPr lang="it-IT" sz="3200" dirty="0" smtClean="0"/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Offre al soggetto il feedback dell’attività di una propria funzione biologica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Biofeedback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cos’è</a:t>
            </a:r>
            <a:r>
              <a:rPr kumimoji="0" lang="it-IT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t0.gstatic.com/images?q=tbn:ANd9GcQBiu1qi2WwYpekeaZupV8JiqjHLlerlEvreSJx76mOmkUvtDO5pRp5xK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644" y="5598000"/>
            <a:ext cx="1637356" cy="1260000"/>
          </a:xfrm>
          <a:prstGeom prst="rect">
            <a:avLst/>
          </a:prstGeom>
          <a:noFill/>
        </p:spPr>
      </p:pic>
      <p:sp>
        <p:nvSpPr>
          <p:cNvPr id="13" name="Freccia a destra 12"/>
          <p:cNvSpPr/>
          <p:nvPr/>
        </p:nvSpPr>
        <p:spPr>
          <a:xfrm rot="5400000">
            <a:off x="4644008" y="422108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7923" y="1484784"/>
            <a:ext cx="9086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“</a:t>
            </a:r>
            <a:r>
              <a:rPr lang="it-IT" sz="3200" dirty="0" err="1" smtClean="0"/>
              <a:t>Biological</a:t>
            </a:r>
            <a:r>
              <a:rPr lang="it-IT" sz="3200" dirty="0" smtClean="0"/>
              <a:t> feedback”</a:t>
            </a:r>
          </a:p>
          <a:p>
            <a:pPr algn="ctr"/>
            <a:r>
              <a:rPr lang="it-IT" sz="3200" dirty="0" smtClean="0"/>
              <a:t>(retroazione biologica)</a:t>
            </a:r>
          </a:p>
          <a:p>
            <a:pPr algn="ctr"/>
            <a:r>
              <a:rPr lang="it-IT" sz="3200" dirty="0" smtClean="0"/>
              <a:t>Tramite questa tecnica le modificazioni fisiologiche vengono registrate e tradotte in un segnale </a:t>
            </a:r>
          </a:p>
          <a:p>
            <a:pPr algn="ctr"/>
            <a:r>
              <a:rPr lang="it-IT" sz="3200" dirty="0" smtClean="0"/>
              <a:t>acustico o visivo</a:t>
            </a:r>
          </a:p>
          <a:p>
            <a:pPr algn="ctr"/>
            <a:endParaRPr lang="it-IT" sz="3200" dirty="0" smtClean="0"/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Offre al soggetto il feedback dell’attività di una propria funzione biologica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826</Words>
  <Application>Microsoft Office PowerPoint</Application>
  <PresentationFormat>Presentazione su schermo (4:3)</PresentationFormat>
  <Paragraphs>145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Trattamento comportamentale:  esperienza su volontari del gruppo  di autoaiuto di Ferrara </vt:lpstr>
      <vt:lpstr>Cefalea: trattamenti non farmacologici</vt:lpstr>
      <vt:lpstr>Trattamento comportamentale: cos’è</vt:lpstr>
      <vt:lpstr>-preferenza per approccio non farmacologico; -scarsa tolleranza a trattamenti farmacologici specifici; -controindicazioni mediche a terapie farmacologiche; -scarsa o nulla risposta i trattamenti farmacologici; -gravidanza; -storia di frequente, eccessivo utilizzo di sintomatici; -stress significativo o inadeguata risposta allo stress;  </vt:lpstr>
      <vt:lpstr> </vt:lpstr>
      <vt:lpstr>Essere tra persone sconosciute, ma che vivono una condizione comune, rende possibile esprimere e condividere sofferenze, bisogni, esperienze, conquiste, cambiamenti e speranze, verso un cambiamento che si teme di non saper sostenere ed affrontare.  Ci si aiuta non solo ricevendo, ma dando aiuto, in modo paritario: chi riceve aiuto è sullo stesso piano di chi lo dà e si trasforma da soggetto passivo in protagonista attivo. </vt:lpstr>
      <vt:lpstr>Diapositiva 7</vt:lpstr>
      <vt:lpstr>Diapositiva 8</vt:lpstr>
      <vt:lpstr>Diapositiva 9</vt:lpstr>
      <vt:lpstr>Diapositiva 10</vt:lpstr>
      <vt:lpstr>Diapositiva 11</vt:lpstr>
      <vt:lpstr>Biofeedback in età pediatrica </vt:lpstr>
      <vt:lpstr>Biofeedback in età pediatrica </vt:lpstr>
      <vt:lpstr>Biofeedback e cefalea</vt:lpstr>
      <vt:lpstr>Efficacia del biofeedback</vt:lpstr>
      <vt:lpstr>L’esperienza di Ferrara</vt:lpstr>
      <vt:lpstr>Caratteristiche del gruppo</vt:lpstr>
      <vt:lpstr>Biofeedback</vt:lpstr>
      <vt:lpstr>Caso 1</vt:lpstr>
      <vt:lpstr>Caso 2 </vt:lpstr>
      <vt:lpstr>Caso 3</vt:lpstr>
      <vt:lpstr>Impressioni soggettive</vt:lpstr>
      <vt:lpstr>Diapositiva 23</vt:lpstr>
      <vt:lpstr>Conclusioni</vt:lpstr>
      <vt:lpstr>….Grazie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Trattamento cognitivo:  esperienza su volontari del gruppo  di autoaiuto di Ferrara</dc:title>
  <dc:creator>Ceci</dc:creator>
  <cp:lastModifiedBy>Ceci</cp:lastModifiedBy>
  <cp:revision>437</cp:revision>
  <dcterms:created xsi:type="dcterms:W3CDTF">2012-05-14T16:52:53Z</dcterms:created>
  <dcterms:modified xsi:type="dcterms:W3CDTF">2012-10-19T16:32:02Z</dcterms:modified>
</cp:coreProperties>
</file>