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71" r:id="rId3"/>
    <p:sldId id="313" r:id="rId4"/>
    <p:sldId id="274" r:id="rId5"/>
    <p:sldId id="299" r:id="rId6"/>
    <p:sldId id="273" r:id="rId7"/>
    <p:sldId id="276" r:id="rId8"/>
    <p:sldId id="277" r:id="rId9"/>
    <p:sldId id="293" r:id="rId10"/>
    <p:sldId id="294" r:id="rId11"/>
    <p:sldId id="308" r:id="rId12"/>
    <p:sldId id="258" r:id="rId13"/>
    <p:sldId id="310" r:id="rId14"/>
    <p:sldId id="303" r:id="rId15"/>
    <p:sldId id="304" r:id="rId16"/>
    <p:sldId id="305" r:id="rId17"/>
    <p:sldId id="260" r:id="rId18"/>
    <p:sldId id="261" r:id="rId19"/>
    <p:sldId id="262" r:id="rId20"/>
    <p:sldId id="259" r:id="rId21"/>
    <p:sldId id="307" r:id="rId22"/>
    <p:sldId id="311" r:id="rId23"/>
    <p:sldId id="300" r:id="rId24"/>
    <p:sldId id="265" r:id="rId25"/>
    <p:sldId id="266" r:id="rId26"/>
    <p:sldId id="267" r:id="rId27"/>
    <p:sldId id="268" r:id="rId28"/>
    <p:sldId id="269" r:id="rId29"/>
    <p:sldId id="270" r:id="rId30"/>
    <p:sldId id="309" r:id="rId31"/>
    <p:sldId id="278" r:id="rId32"/>
    <p:sldId id="280" r:id="rId33"/>
    <p:sldId id="312" r:id="rId34"/>
    <p:sldId id="281" r:id="rId35"/>
    <p:sldId id="282" r:id="rId36"/>
    <p:sldId id="283" r:id="rId37"/>
    <p:sldId id="284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634146341463444"/>
          <c:y val="2.1028037383177621E-2"/>
          <c:w val="0.82926829268292679"/>
          <c:h val="0.817757009345794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FFFFFF"/>
            </a:solidFill>
            <a:ln w="118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8450330310807031E-2"/>
                  <c:y val="-0.11022826132220107"/>
                </c:manualLayout>
              </c:layout>
              <c:spPr>
                <a:noFill/>
                <a:ln w="23710"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2054" b="1" i="0" u="none" strike="noStrike" baseline="0">
                      <a:solidFill>
                        <a:schemeClr val="tx2">
                          <a:lumMod val="50000"/>
                        </a:schemeClr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it-IT"/>
                </a:p>
              </c:txPr>
              <c:showVal val="1"/>
            </c:dLbl>
            <c:spPr>
              <a:noFill/>
              <a:ln w="23710">
                <a:noFill/>
              </a:ln>
            </c:spPr>
            <c:txPr>
              <a:bodyPr/>
              <a:lstStyle/>
              <a:p>
                <a:pPr>
                  <a:defRPr sz="1679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Garamond"/>
                    <a:ea typeface="Garamond"/>
                    <a:cs typeface="Garamond"/>
                  </a:defRPr>
                </a:pPr>
                <a:endParaRPr lang="it-I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Triptan</c:v>
                </c:pt>
              </c:strCache>
            </c:strRef>
          </c:tx>
          <c:spPr>
            <a:solidFill>
              <a:srgbClr val="800080"/>
            </a:solidFill>
            <a:ln w="118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649680588246973E-2"/>
                  <c:y val="-7.8934816739739039E-2"/>
                </c:manualLayout>
              </c:layout>
              <c:showVal val="1"/>
            </c:dLbl>
            <c:spPr>
              <a:noFill/>
              <a:ln w="23710">
                <a:noFill/>
              </a:ln>
            </c:spPr>
            <c:txPr>
              <a:bodyPr/>
              <a:lstStyle/>
              <a:p>
                <a:pPr>
                  <a:defRPr sz="2054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it-I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dLbls>
          <c:showVal val="1"/>
        </c:dLbls>
        <c:gapDepth val="0"/>
        <c:shape val="box"/>
        <c:axId val="103232640"/>
        <c:axId val="103234176"/>
        <c:axId val="0"/>
      </c:bar3DChart>
      <c:catAx>
        <c:axId val="103232640"/>
        <c:scaling>
          <c:orientation val="minMax"/>
        </c:scaling>
        <c:axPos val="b"/>
        <c:numFmt formatCode="General" sourceLinked="1"/>
        <c:tickLblPos val="low"/>
        <c:spPr>
          <a:ln w="29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103234176"/>
        <c:crosses val="autoZero"/>
        <c:auto val="1"/>
        <c:lblAlgn val="ctr"/>
        <c:lblOffset val="100"/>
        <c:tickLblSkip val="1"/>
        <c:tickMarkSkip val="1"/>
      </c:catAx>
      <c:valAx>
        <c:axId val="103234176"/>
        <c:scaling>
          <c:orientation val="minMax"/>
          <c:max val="100"/>
          <c:min val="0"/>
        </c:scaling>
        <c:axPos val="l"/>
        <c:majorGridlines>
          <c:spPr>
            <a:ln w="1185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9" b="1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it-IT"/>
                  <a:t>% responding at 2 hours</a:t>
                </a:r>
              </a:p>
            </c:rich>
          </c:tx>
          <c:layout>
            <c:manualLayout>
              <c:xMode val="edge"/>
              <c:yMode val="edge"/>
              <c:x val="4.1463495073587014E-2"/>
              <c:y val="0.16121495327102842"/>
            </c:manualLayout>
          </c:layout>
          <c:spPr>
            <a:noFill/>
            <a:ln w="23710">
              <a:noFill/>
            </a:ln>
          </c:spPr>
        </c:title>
        <c:numFmt formatCode="General" sourceLinked="1"/>
        <c:tickLblPos val="none"/>
        <c:spPr>
          <a:ln w="11855">
            <a:solidFill>
              <a:srgbClr val="FFFFFF"/>
            </a:solidFill>
            <a:prstDash val="solid"/>
          </a:ln>
        </c:spPr>
        <c:crossAx val="103232640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0.13658545299638591"/>
          <c:y val="0.89953271028037385"/>
          <c:w val="0.72682936884198368"/>
          <c:h val="9.5794392523364774E-2"/>
        </c:manualLayout>
      </c:layout>
      <c:spPr>
        <a:noFill/>
        <a:ln w="23710">
          <a:noFill/>
        </a:ln>
      </c:spPr>
      <c:txPr>
        <a:bodyPr/>
        <a:lstStyle/>
        <a:p>
          <a:pPr>
            <a:defRPr sz="1885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8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634146341463436"/>
          <c:y val="2.1028037383177604E-2"/>
          <c:w val="0.82926829268292679"/>
          <c:h val="0.817757009345794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FFFFFF"/>
            </a:solidFill>
            <a:ln w="1255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7942757766937618E-2"/>
                  <c:y val="-0.10765980862281804"/>
                </c:manualLayout>
              </c:layout>
              <c:showVal val="1"/>
            </c:dLbl>
            <c:spPr>
              <a:noFill/>
              <a:ln w="25108"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175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it-I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Triptan</c:v>
                </c:pt>
              </c:strCache>
            </c:strRef>
          </c:tx>
          <c:spPr>
            <a:solidFill>
              <a:srgbClr val="800080"/>
            </a:solidFill>
            <a:ln w="1255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8472730745970588E-2"/>
                  <c:y val="-9.8853497326614581E-2"/>
                </c:manualLayout>
              </c:layout>
              <c:showVal val="1"/>
            </c:dLbl>
            <c:spPr>
              <a:noFill/>
              <a:ln w="25108">
                <a:noFill/>
              </a:ln>
            </c:spPr>
            <c:txPr>
              <a:bodyPr/>
              <a:lstStyle/>
              <a:p>
                <a:pPr>
                  <a:defRPr sz="2175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it-IT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dLbls>
          <c:showVal val="1"/>
        </c:dLbls>
        <c:gapDepth val="0"/>
        <c:shape val="box"/>
        <c:axId val="103838080"/>
        <c:axId val="103839616"/>
        <c:axId val="0"/>
      </c:bar3DChart>
      <c:catAx>
        <c:axId val="103838080"/>
        <c:scaling>
          <c:orientation val="minMax"/>
        </c:scaling>
        <c:axPos val="b"/>
        <c:numFmt formatCode="General" sourceLinked="1"/>
        <c:tickLblPos val="low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103839616"/>
        <c:crosses val="autoZero"/>
        <c:auto val="1"/>
        <c:lblAlgn val="ctr"/>
        <c:lblOffset val="100"/>
        <c:tickLblSkip val="1"/>
        <c:tickMarkSkip val="1"/>
      </c:catAx>
      <c:valAx>
        <c:axId val="103839616"/>
        <c:scaling>
          <c:orientation val="minMax"/>
          <c:max val="100"/>
          <c:min val="0"/>
        </c:scaling>
        <c:axPos val="l"/>
        <c:majorGridlines>
          <c:spPr>
            <a:ln w="12554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79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it-IT"/>
                  <a:t>% responding at 3 hours</a:t>
                </a:r>
              </a:p>
            </c:rich>
          </c:tx>
          <c:layout>
            <c:manualLayout>
              <c:xMode val="edge"/>
              <c:yMode val="edge"/>
              <c:x val="4.1463414634146489E-2"/>
              <c:y val="0.16121495327102825"/>
            </c:manualLayout>
          </c:layout>
          <c:spPr>
            <a:noFill/>
            <a:ln w="25108">
              <a:noFill/>
            </a:ln>
          </c:spPr>
        </c:title>
        <c:numFmt formatCode="General" sourceLinked="1"/>
        <c:tickLblPos val="none"/>
        <c:spPr>
          <a:ln w="12554">
            <a:solidFill>
              <a:srgbClr val="FFFFFF"/>
            </a:solidFill>
            <a:prstDash val="solid"/>
          </a:ln>
        </c:spPr>
        <c:crossAx val="103838080"/>
        <c:crosses val="autoZero"/>
        <c:crossBetween val="between"/>
      </c:valAx>
      <c:spPr>
        <a:noFill/>
        <a:ln w="25108">
          <a:noFill/>
        </a:ln>
      </c:spPr>
    </c:plotArea>
    <c:legend>
      <c:legendPos val="b"/>
      <c:layout>
        <c:manualLayout>
          <c:xMode val="edge"/>
          <c:yMode val="edge"/>
          <c:x val="0.13658536585365855"/>
          <c:y val="0.89953271028037352"/>
          <c:w val="0.72682926829268379"/>
          <c:h val="9.5794392523364774E-2"/>
        </c:manualLayout>
      </c:layout>
      <c:spPr>
        <a:noFill/>
        <a:ln w="25108">
          <a:noFill/>
        </a:ln>
      </c:spPr>
      <c:txPr>
        <a:bodyPr/>
        <a:lstStyle/>
        <a:p>
          <a:pPr>
            <a:defRPr sz="1997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82DF-F666-4AF0-8D38-4F0B0FB9852E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446E-27DA-4052-8ADD-329D4AC998E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F20D9-20A9-437F-8A8A-47A9B85F9FF0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8392-1A64-4FEF-A116-45516CF8B70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D77A-90E1-4B3E-8249-E439731B7E1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120B7-8334-46D7-B938-1CA4810A52F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CB41-5C53-4DD6-8471-3CD967A89617}" type="datetimeFigureOut">
              <a:rPr lang="it-IT" smtClean="0"/>
              <a:pPr/>
              <a:t>19/10/2012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4421-5F41-4820-A38A-8A6FF389A9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cksniff.it/QUADRI/Q_Giovanni%20ha%20paura%20degli%20altri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348" y="2071678"/>
            <a:ext cx="7772400" cy="197510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6600" b="1" dirty="0" smtClean="0">
                <a:solidFill>
                  <a:srgbClr val="002060"/>
                </a:solidFill>
              </a:rPr>
              <a:t>LE TERAPIE NON FARMACOLOGICHE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500570"/>
            <a:ext cx="7772400" cy="150812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b="1" dirty="0" smtClean="0">
                <a:solidFill>
                  <a:srgbClr val="002060"/>
                </a:solidFill>
              </a:rPr>
              <a:t>FEDERICA GALLI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21457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3248025" cy="800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142984"/>
            <a:ext cx="1971675" cy="504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214546" y="5143512"/>
            <a:ext cx="507209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n w="11430"/>
                <a:solidFill>
                  <a:srgbClr val="002060"/>
                </a:solidFill>
              </a:rPr>
              <a:t>Fondazione </a:t>
            </a:r>
            <a:r>
              <a:rPr lang="it-IT" sz="2400" b="1" dirty="0" smtClean="0">
                <a:ln w="11430"/>
                <a:solidFill>
                  <a:srgbClr val="002060"/>
                </a:solidFill>
              </a:rPr>
              <a:t>IRCCS  </a:t>
            </a:r>
            <a:r>
              <a:rPr lang="it-IT" sz="2400" b="1" dirty="0" smtClean="0">
                <a:ln w="11430"/>
                <a:solidFill>
                  <a:srgbClr val="002060"/>
                </a:solidFill>
              </a:rPr>
              <a:t>Istituto Neurologico C. </a:t>
            </a:r>
            <a:r>
              <a:rPr lang="it-IT" sz="2400" b="1" smtClean="0">
                <a:ln w="11430"/>
                <a:solidFill>
                  <a:srgbClr val="002060"/>
                </a:solidFill>
              </a:rPr>
              <a:t>Mondino- </a:t>
            </a:r>
            <a:r>
              <a:rPr lang="it-IT" sz="2400" b="1" smtClean="0">
                <a:ln w="11430"/>
                <a:solidFill>
                  <a:srgbClr val="002060"/>
                </a:solidFill>
              </a:rPr>
              <a:t>P</a:t>
            </a:r>
            <a:r>
              <a:rPr lang="it-IT" sz="2400" b="1" smtClean="0">
                <a:ln w="11430"/>
                <a:solidFill>
                  <a:srgbClr val="002060"/>
                </a:solidFill>
              </a:rPr>
              <a:t>avia</a:t>
            </a:r>
            <a:endParaRPr lang="it-IT" sz="2400" b="1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8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417638"/>
          </a:xfrm>
          <a:noFill/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it-IT" sz="2800" b="1" dirty="0" smtClean="0">
                <a:solidFill>
                  <a:schemeClr val="tx2"/>
                </a:solidFill>
              </a:rPr>
              <a:t>HISTORY OF CHILDHOOD MALTREATMETNS ASSOCIATED WITH COMORBID DEPRESSION IN WOMEN WITH MIGRAINE </a:t>
            </a:r>
          </a:p>
        </p:txBody>
      </p:sp>
      <p:sp>
        <p:nvSpPr>
          <p:cNvPr id="45059" name="Segnaposto contenuto 11"/>
          <p:cNvSpPr>
            <a:spLocks noGrp="1"/>
          </p:cNvSpPr>
          <p:nvPr>
            <p:ph sz="quarter" idx="1"/>
          </p:nvPr>
        </p:nvSpPr>
        <p:spPr>
          <a:xfrm>
            <a:off x="457200" y="1920875"/>
            <a:ext cx="8229600" cy="4632325"/>
          </a:xfrm>
          <a:noFill/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Migraineurs with current MD reported physical and sexual abuse in higher frequencies compared to those without depression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Women with M and MD were 4 times more likely to have a history of some type of childhood maltreatment</a:t>
            </a:r>
          </a:p>
          <a:p>
            <a:pPr eaLnBrk="1" hangingPunct="1"/>
            <a:endParaRPr lang="it-IT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buNone/>
            </a:pPr>
            <a:r>
              <a:rPr lang="it-IT" dirty="0" smtClean="0">
                <a:solidFill>
                  <a:schemeClr val="tx2"/>
                </a:solidFill>
                <a:latin typeface="+mj-lt"/>
              </a:rPr>
              <a:t>(Tietjen GE </a:t>
            </a:r>
            <a:r>
              <a:rPr lang="it-IT" i="1" dirty="0" smtClean="0">
                <a:solidFill>
                  <a:schemeClr val="tx2"/>
                </a:solidFill>
                <a:latin typeface="+mj-lt"/>
              </a:rPr>
              <a:t>et al </a:t>
            </a:r>
            <a:r>
              <a:rPr lang="it-IT" dirty="0" smtClean="0">
                <a:solidFill>
                  <a:schemeClr val="tx2"/>
                </a:solidFill>
                <a:latin typeface="+mj-lt"/>
              </a:rPr>
              <a:t>2007, Neurology)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382000" cy="1438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505200" cy="609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610601" cy="21945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cxnSp>
        <p:nvCxnSpPr>
          <p:cNvPr id="6" name="Straight Connector 5"/>
          <p:cNvCxnSpPr/>
          <p:nvPr/>
        </p:nvCxnSpPr>
        <p:spPr>
          <a:xfrm>
            <a:off x="2590800" y="2667000"/>
            <a:ext cx="3505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4600" y="3505200"/>
            <a:ext cx="1752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35052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0" y="3810000"/>
            <a:ext cx="1828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3810000"/>
            <a:ext cx="2590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3600" y="4191000"/>
            <a:ext cx="2743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000750" cy="6357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6215063"/>
            <a:ext cx="373380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nettore 1 4"/>
          <p:cNvCxnSpPr/>
          <p:nvPr/>
        </p:nvCxnSpPr>
        <p:spPr>
          <a:xfrm>
            <a:off x="2285984" y="2571744"/>
            <a:ext cx="100013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428860" y="4429132"/>
            <a:ext cx="250033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428860" y="3429000"/>
            <a:ext cx="121444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2771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85860"/>
            <a:ext cx="1857375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643050"/>
            <a:ext cx="4643470" cy="500066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2357422" y="2285992"/>
            <a:ext cx="450059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57422" y="2500306"/>
            <a:ext cx="85725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86050" y="4714884"/>
            <a:ext cx="350046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38450" y="4929198"/>
            <a:ext cx="3776690" cy="95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57422" y="5143512"/>
            <a:ext cx="50006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29058" y="6429396"/>
            <a:ext cx="278608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28860" y="6643710"/>
            <a:ext cx="150019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TRAINING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RILASSAMENTO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2000240"/>
            <a:ext cx="8072494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UNO DEI PRIMI INTERVENTI AD ESSERE STUDIATI IN ETA’ PEDIATRICA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 CONSISTE NEL CONTRARRE E POI RILASSARE VARIE PARTI DEL CORPO IN MODO GRADUALE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OBIETTIVI: PROMUOVERE UNA MIGLIORE CONSAPEVOLEZZA CORPOREA, RIDURRE I LIVELLI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AROUSAL, ALLENARSI A RILASSARE SPECIFICI DISTRETTI CORPOREI, PREVENIRE/ALLEVIARE LA RISPOSTA SOMATICA AD EVENTI STRESSANTI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AUMENTA LA SELF-EFFICACY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BIOFEEDBACK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000240"/>
            <a:ext cx="8072494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 SEGNALI FISIOLOGICI SONO TRADOTTI IN SEGNALI ACUSTICI O VISIVI IN MODO TALE CHE IL PAZIENTE RIESCE A “SENTIRE” O “VEDERE” LE RISPOSTE DEL SUO CORPO A STIMOLI ESTERNI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IL PAZIENTE VIENE POI ISTRUITO PER MODIFICARE LE RISPOSTE SOMATICHE IN MODO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ALLEVIARE O PREVENIRE IL DOLORE.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IMPLICA L’APPRENDIMENTO DELLE MODALITA’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AUTO-CONTROLLO CHE RENDONO A LUNGO ANDARE IL PAZIENTE INDIPENDENTE DALLA MACCHINA.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85720" y="274638"/>
            <a:ext cx="8401080" cy="14398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TERAPIA COGNITIVO-COMPORTAMENTALE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1472" y="2000240"/>
            <a:ext cx="8072494" cy="39130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INTERVENTO MULTI-MODALE (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ess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. Training di rilassamento; monitoraggio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triggers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; ristrutturazione cognitiva; miglioramento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coping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con crisi dolorose; apprendimento di strategie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attentive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diversive;  migliora la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self-efficacy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COINVOLGIMENTO DEI GENITORI PER EVITARE RINFORZI DEL “PAIN BEHAVIOR”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ANCHE IN GRUPPO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428625" y="1857375"/>
            <a:ext cx="850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85812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143380"/>
            <a:ext cx="3189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457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loud 3"/>
          <p:cNvSpPr/>
          <p:nvPr/>
        </p:nvSpPr>
        <p:spPr>
          <a:xfrm>
            <a:off x="6215063" y="4500563"/>
            <a:ext cx="2928937" cy="1428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38" y="4857750"/>
            <a:ext cx="1285875" cy="3698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23 STUDIES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713" y="0"/>
            <a:ext cx="3189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6659562" cy="230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286000" y="2643188"/>
            <a:ext cx="121443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29125" y="3000375"/>
            <a:ext cx="1214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14625" y="3357563"/>
            <a:ext cx="17145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85852" y="3643314"/>
            <a:ext cx="3187700" cy="23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189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276600" y="5715000"/>
            <a:ext cx="4191000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b="1" kern="10" spc="200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CEFALEA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67113" y="3357563"/>
            <a:ext cx="34464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FATTORI</a:t>
            </a:r>
            <a:endParaRPr lang="en-US" sz="3600" b="1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BIOLOGICI</a:t>
            </a:r>
            <a:r>
              <a:rPr lang="en-US" sz="32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2800" y="914400"/>
            <a:ext cx="32797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FATTORI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PSICOLOGICI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953000" y="1981200"/>
            <a:ext cx="323850" cy="838200"/>
          </a:xfrm>
          <a:prstGeom prst="downArrow">
            <a:avLst>
              <a:gd name="adj1" fmla="val 50000"/>
              <a:gd name="adj2" fmla="val 647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105400" y="4495800"/>
            <a:ext cx="323850" cy="996950"/>
          </a:xfrm>
          <a:prstGeom prst="downArrow">
            <a:avLst>
              <a:gd name="adj1" fmla="val 50000"/>
              <a:gd name="adj2" fmla="val 7696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cxnSp>
        <p:nvCxnSpPr>
          <p:cNvPr id="25607" name="AutoShape 7"/>
          <p:cNvCxnSpPr>
            <a:cxnSpLocks noChangeShapeType="1"/>
          </p:cNvCxnSpPr>
          <p:nvPr/>
        </p:nvCxnSpPr>
        <p:spPr bwMode="auto">
          <a:xfrm>
            <a:off x="1676400" y="3429000"/>
            <a:ext cx="2362200" cy="723900"/>
          </a:xfrm>
          <a:prstGeom prst="bentConnector3">
            <a:avLst>
              <a:gd name="adj1" fmla="val 50000"/>
            </a:avLst>
          </a:prstGeom>
          <a:noFill/>
          <a:ln w="47625">
            <a:solidFill>
              <a:srgbClr val="66FFFF"/>
            </a:solidFill>
            <a:miter lim="800000"/>
            <a:headEnd/>
            <a:tailEnd type="triangle" w="med" len="med"/>
          </a:ln>
        </p:spPr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00200" y="2590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INTERVENTO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FARMACOLOGICO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47800" y="152400"/>
            <a:ext cx="1797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PSICOLOGICO</a:t>
            </a:r>
          </a:p>
        </p:txBody>
      </p:sp>
      <p:cxnSp>
        <p:nvCxnSpPr>
          <p:cNvPr id="25610" name="AutoShape 10"/>
          <p:cNvCxnSpPr>
            <a:cxnSpLocks noChangeShapeType="1"/>
          </p:cNvCxnSpPr>
          <p:nvPr/>
        </p:nvCxnSpPr>
        <p:spPr bwMode="auto">
          <a:xfrm>
            <a:off x="1447800" y="1295400"/>
            <a:ext cx="2459038" cy="1044575"/>
          </a:xfrm>
          <a:prstGeom prst="bentConnector3">
            <a:avLst>
              <a:gd name="adj1" fmla="val 49968"/>
            </a:avLst>
          </a:prstGeom>
          <a:noFill/>
          <a:ln w="476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7010400" y="1295400"/>
            <a:ext cx="1600200" cy="838200"/>
          </a:xfrm>
          <a:prstGeom prst="curvedDownArrow">
            <a:avLst>
              <a:gd name="adj1" fmla="val 38182"/>
              <a:gd name="adj2" fmla="val 76364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010400" y="2362200"/>
            <a:ext cx="1524000" cy="1143000"/>
          </a:xfrm>
          <a:prstGeom prst="curvedUp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152400" y="1295400"/>
            <a:ext cx="1600200" cy="838200"/>
          </a:xfrm>
          <a:prstGeom prst="curvedDownArrow">
            <a:avLst>
              <a:gd name="adj1" fmla="val 38182"/>
              <a:gd name="adj2" fmla="val 7636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52400" y="2362200"/>
            <a:ext cx="1524000" cy="1143000"/>
          </a:xfrm>
          <a:prstGeom prst="curvedUp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643063"/>
            <a:ext cx="6610350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143375"/>
            <a:ext cx="6643688" cy="2571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28625"/>
            <a:ext cx="70723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67768" cy="19716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3133725" cy="3143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8715436" cy="40719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5911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9"/>
            <a:ext cx="8567768" cy="1714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85860"/>
            <a:ext cx="3133725" cy="2733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6" name="Connettore 1 5"/>
          <p:cNvCxnSpPr/>
          <p:nvPr/>
        </p:nvCxnSpPr>
        <p:spPr>
          <a:xfrm>
            <a:off x="5214942" y="3071810"/>
            <a:ext cx="128588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143372" y="6000768"/>
            <a:ext cx="285752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928794" y="4214818"/>
            <a:ext cx="40005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entesi graffa chiusa 11"/>
          <p:cNvSpPr/>
          <p:nvPr/>
        </p:nvSpPr>
        <p:spPr>
          <a:xfrm>
            <a:off x="7143768" y="4286256"/>
            <a:ext cx="214314" cy="100013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500826" y="6286520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34275" cy="1895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00300"/>
            <a:ext cx="7929618" cy="2057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6" name="Connettore 1 5"/>
          <p:cNvCxnSpPr/>
          <p:nvPr/>
        </p:nvCxnSpPr>
        <p:spPr>
          <a:xfrm>
            <a:off x="3857620" y="3143248"/>
            <a:ext cx="235745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643834" y="4214818"/>
            <a:ext cx="64294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85926"/>
            <a:ext cx="2381250" cy="371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928662" y="5000636"/>
            <a:ext cx="700092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solidFill>
                  <a:srgbClr val="C00000"/>
                </a:solidFill>
              </a:rPr>
              <a:t>TUTTAVIA</a:t>
            </a:r>
            <a:endParaRPr lang="it-IT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33400" y="1828800"/>
          <a:ext cx="3735388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648200" y="1887538"/>
          <a:ext cx="3954463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28800" y="5095875"/>
            <a:ext cx="1253869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>
                    <a:lumMod val="50000"/>
                  </a:schemeClr>
                </a:solidFill>
              </a:rPr>
              <a:t>N.S. p=0.08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24600" y="5172075"/>
            <a:ext cx="82747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>
                    <a:lumMod val="50000"/>
                  </a:schemeClr>
                </a:solidFill>
              </a:rPr>
              <a:t>P&lt;0.05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57224" y="357166"/>
            <a:ext cx="7463004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Pain Relief 2 and 3 hours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Postdose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590800" y="1687513"/>
            <a:ext cx="3113738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>
                    <a:lumMod val="50000"/>
                  </a:schemeClr>
                </a:solidFill>
              </a:rPr>
              <a:t>N=258, age 12 to 17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8134350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63"/>
            <a:ext cx="8339167" cy="478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734175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428860" y="500042"/>
            <a:ext cx="4156202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NELL’EMICRANIA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85750" y="1785938"/>
            <a:ext cx="8643938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IL MIGLIORAMENTO CLINICO DELLA SINTOMATOLOGIA E’ COLLOCATO TRA IL 65 E IL 100%.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715000"/>
            <a:ext cx="6734175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357313" y="3500438"/>
            <a:ext cx="66436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Il coinvolgimento attivo del bambino sembra la </a:t>
            </a:r>
            <a:r>
              <a:rPr lang="it-IT" sz="2400" b="1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conditio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it-IT" sz="2400" b="1" i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sine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qua non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dell’efficacia terapeutica degli interventi non farmacologici effettuati.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785938" y="285750"/>
            <a:ext cx="52832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NELLA CEFALEA TENSIVA E </a:t>
            </a:r>
          </a:p>
          <a:p>
            <a:pPr algn="ctr"/>
            <a:r>
              <a:rPr lang="it-IT" sz="36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NELLE FORME MISTE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715000"/>
            <a:ext cx="6734175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14313" y="1928813"/>
            <a:ext cx="8572500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CONCLUSIONI MENO NETTE RISPETTO AGLI STUDI SULL’EMICRANIA, ANCHE SE IL MIGLIORAMENTO CLINICO E’ TRA IL 50 E L’85%.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285875" y="3071813"/>
            <a:ext cx="6643688" cy="15700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Mancano studi sul ruolo del coinvolgimento attivo del bambino, anche se sembra determinante la quantità di tempo speso dal bambino a contatto diretto con il terapista.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52488" y="1928813"/>
            <a:ext cx="7934325" cy="30464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il grado in cui il bambino “psicologicamente” e                                      “ fisiologicamente”</a:t>
            </a:r>
          </a:p>
          <a:p>
            <a:pPr algn="ctr"/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partecipa al trattamento</a:t>
            </a:r>
          </a:p>
          <a:p>
            <a:pPr algn="ctr"/>
            <a:endParaRPr lang="it-IT" sz="2400" b="1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il livello di suggestionabilità del bambino (&gt;bambini più piccoli)</a:t>
            </a:r>
          </a:p>
          <a:p>
            <a:pPr algn="ctr">
              <a:buFont typeface="Arial" charset="0"/>
              <a:buChar char="•"/>
            </a:pPr>
            <a:endParaRPr lang="it-IT" sz="2400" b="1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ruolo determinante dei genitori</a:t>
            </a:r>
            <a:endParaRPr lang="it-IT" sz="240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88" y="5715000"/>
            <a:ext cx="6284912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857250" y="285750"/>
            <a:ext cx="8001000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FATTORI POTENZIALMENTE COINVOLTI NELL’EFFICACIA DEI TRATTAMENTI PSICOLOGICI (MA DA STUDIARE)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0763" cy="47339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Già nelle prime interazioni madre-bambino (mancata regolazione affettiva) potrebbero individuarsi le radici dello sviluppo di successive forme di somatizzazione (cefalea e dolori addominali ricorrenti )</a:t>
            </a:r>
            <a:r>
              <a:rPr lang="it-IT" sz="1800" b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         </a:t>
            </a:r>
            <a:r>
              <a:rPr lang="it-IT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(Hagekull &amp; Bohlin 2004). </a:t>
            </a:r>
          </a:p>
        </p:txBody>
      </p:sp>
      <p:pic>
        <p:nvPicPr>
          <p:cNvPr id="91139" name="Picture 3" descr="allattam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941888"/>
            <a:ext cx="2376488" cy="19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6572250" cy="101600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 SINTESI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438252" y="366690"/>
            <a:ext cx="6572250" cy="101600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 SINTESI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192880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 L’EFFICACIA (CHE  RIGUARDA ANCHE MIGLIORAMENTI NEL TEMPO) DEGLI INTERVENTI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 TRAINING AUTOGENO,  BIOFEEDBACK  E TCC E’ CONFERMATA DA STUDI RANDOMIZZATI E CONTROLLATI, OLTRE CHE DA METANALISI.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it-IT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it-IT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  IL MIGLIORAMENTO RIGUARDA CIRCA IL 70% DEI PAZIENTI E UNA RIDUZIONE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 ALMENO IL 50% DELLE CRISI.</a:t>
            </a:r>
            <a:endParaRPr lang="it-IT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6572250" cy="1016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 SINTESI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225689"/>
            <a:ext cx="8358246" cy="489364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MANCANO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STUDI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COMPARATIVI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SULL’EFFICACIA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MENO di INTERVENTI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(NON-)FARMACOLOGICI.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it-IT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 MANCANO STUDI SUI FATTORI PSICOLOGICI CHE RENDONO GLI INTERVENTI N-F EFFICACI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it-IT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MANCANO STUDI SUI FATTORI PSICOLOGICI CHE POSSONO RENDERE I PAZIENTI CANDIDADABILI AD UN INTERVENTO INVECE CHE AD UN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ALT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it-IT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UNA VALUTAZIONE PSICOLOGICA DOVREBBE ESSERE LA 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CONDITIO SINE QUA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NON PER LA SCELTA DELL’INTERVENTO NON FARMACOLOGICO.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1785926"/>
            <a:ext cx="8748712" cy="338455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1584325" cy="198913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34" y="2428868"/>
            <a:ext cx="8072494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QUANDO </a:t>
            </a:r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PROPORRE UN INTERVENTO </a:t>
            </a:r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PSI</a:t>
            </a:r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COLOGICO</a:t>
            </a:r>
            <a:r>
              <a:rPr lang="it-IT" sz="48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?</a:t>
            </a:r>
            <a:endParaRPr lang="it-IT" sz="48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034" y="5286388"/>
            <a:ext cx="828680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ASSESSMENT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PSICOLOGIA CLINICA!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6248400" cy="641350"/>
          </a:xfrm>
          <a:solidFill>
            <a:srgbClr val="CCFFFF"/>
          </a:solidFill>
          <a:ln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TERAPIA</a:t>
            </a: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11188" y="1828800"/>
            <a:ext cx="2208212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Farmaco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4196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NON-Farmacol.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2971800" y="2057400"/>
            <a:ext cx="838200" cy="381000"/>
          </a:xfrm>
          <a:prstGeom prst="curvedRightArrow">
            <a:avLst>
              <a:gd name="adj1" fmla="val 25370"/>
              <a:gd name="adj2" fmla="val 45370"/>
              <a:gd name="adj3" fmla="val 7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3886200" y="2057400"/>
            <a:ext cx="762000" cy="381000"/>
          </a:xfrm>
          <a:prstGeom prst="curvedLeftArrow">
            <a:avLst>
              <a:gd name="adj1" fmla="val 26296"/>
              <a:gd name="adj2" fmla="val 40000"/>
              <a:gd name="adj3" fmla="val 46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52400" y="2895600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8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Sintomatico</a:t>
            </a:r>
          </a:p>
          <a:p>
            <a:pPr algn="ctr" eaLnBrk="0" hangingPunct="0"/>
            <a:endParaRPr lang="it-IT" sz="3600" b="1">
              <a:latin typeface="Tahoma" pitchFamily="34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514600" y="2895600"/>
            <a:ext cx="20574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18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Profilassi</a:t>
            </a:r>
          </a:p>
          <a:p>
            <a:pPr algn="ctr"/>
            <a:endParaRPr lang="it-IT" sz="18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4991100" y="2476500"/>
            <a:ext cx="12700" cy="3328988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5029200" y="2971800"/>
            <a:ext cx="3429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5029200" y="3581400"/>
            <a:ext cx="3429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5029200" y="4267200"/>
            <a:ext cx="3429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5003800" y="4797425"/>
            <a:ext cx="3429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5029200" y="5334000"/>
            <a:ext cx="3429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410200" y="2895600"/>
            <a:ext cx="1981200" cy="381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Biofeedback</a:t>
            </a:r>
          </a:p>
          <a:p>
            <a:pPr eaLnBrk="0" hangingPunct="0"/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eaLnBrk="0" hangingPunct="0"/>
            <a:endParaRPr lang="it-IT" sz="4000" b="1">
              <a:latin typeface="Tahoma" pitchFamily="34" charset="0"/>
            </a:endParaRP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5364163" y="3500438"/>
            <a:ext cx="3409950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Tecniche di rilassamento</a:t>
            </a:r>
          </a:p>
          <a:p>
            <a:endParaRPr lang="it-IT" sz="2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5364163" y="4652963"/>
            <a:ext cx="3581400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Psicoterapia individuale</a:t>
            </a:r>
          </a:p>
          <a:p>
            <a:endParaRPr lang="it-IT" sz="2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5364163" y="5661025"/>
            <a:ext cx="1295400" cy="381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Altro</a:t>
            </a:r>
          </a:p>
          <a:p>
            <a:endParaRPr lang="it-IT" sz="2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>
            <a:off x="1447800" y="2514600"/>
            <a:ext cx="0" cy="34290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2743200" y="2514600"/>
            <a:ext cx="0" cy="34290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304800" y="1447800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it-IT"/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285750" y="1316038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>
                <a:latin typeface="Arial Unicode MS" pitchFamily="34" charset="-128"/>
                <a:cs typeface="Times New Roman" pitchFamily="18" charset="0"/>
              </a:rPr>
              <a:t> </a:t>
            </a:r>
            <a:endParaRPr lang="it-IT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it-IT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5003800" y="5805488"/>
            <a:ext cx="3429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5364163" y="4149725"/>
            <a:ext cx="3779837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Cognitivo-comportamentale</a:t>
            </a:r>
          </a:p>
          <a:p>
            <a:endParaRPr lang="it-IT" sz="2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5364163" y="5157788"/>
            <a:ext cx="3581400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Psicoterapia familiare</a:t>
            </a:r>
          </a:p>
          <a:p>
            <a:endParaRPr lang="it-IT" sz="2000" b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5000628" y="4500570"/>
            <a:ext cx="3857652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786" y="1071546"/>
            <a:ext cx="7662862" cy="48936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 CEFALEA CRONICA QUOTIDIANA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DISTURBI DEL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SONNO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 ANSIA</a:t>
            </a:r>
          </a:p>
          <a:p>
            <a:pPr algn="ctr">
              <a:spcBef>
                <a:spcPct val="5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STORIA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DI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SOMATIZZAZIONI (e.g. dolori addominali ricorrenti)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CALO NEL RENDIMENTO SCOLASTICO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CAMBIAMENTI RECENTI NEL TONO DELL’UMORE E/O NEL COMPORTAMENTO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MANCATA EFFICACIA DELLE TERAPIE POSTE IN ATTO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32772" name="Picture 4" descr="j0240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725" y="5030788"/>
            <a:ext cx="10572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2910" y="714356"/>
            <a:ext cx="8072437" cy="50784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ESISTE UNA RELAZIONE TEMPORALE TRA L’ESORDIO DELLA CEFALEA E LA PRESENZA DI “CAMBIAMENTI” NELLA VITA DEL PAZIENTE (es. trasloco, lutto, …)</a:t>
            </a:r>
          </a:p>
          <a:p>
            <a:pPr algn="ctr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DISTURBI PSICHIATRICI ANCHE NEL PASSATO DI PAZIENTE E/O GENITORE</a:t>
            </a:r>
          </a:p>
          <a:p>
            <a:pPr algn="ctr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LA CRISI CEFALALGICA E’ MOLTO PIU’ INVALIDANTE DI QUANTO CI SI ASPETTEREBBE SULLA BASE DI FREQUENZA E SEVERITA’</a:t>
            </a:r>
          </a:p>
          <a:p>
            <a:pPr algn="ctr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(RISCHIO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DI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) ABUSO </a:t>
            </a:r>
            <a:r>
              <a:rPr lang="it-IT" sz="24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DI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FARMACI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428625" y="765175"/>
            <a:ext cx="8499475" cy="3384550"/>
          </a:xfrm>
          <a:prstGeom prst="horizontalScroll">
            <a:avLst>
              <a:gd name="adj" fmla="val 125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4429125"/>
            <a:ext cx="1584325" cy="1989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78486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921625" cy="15700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fontAlgn="auto">
              <a:spcBef>
                <a:spcPct val="5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it-IT" sz="48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QUANDO SUGGERIRE UNA PSICOTERAPIA?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5" y="1857375"/>
            <a:ext cx="7786688" cy="4832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IL BAMBINO/ADOLESCENTE  </a:t>
            </a:r>
            <a:r>
              <a:rPr lang="it-IT" sz="28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LA FAMIGLIA POSSEGGONO LE RISORSE INDISPENSABILI: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it-IT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capacità di </a:t>
            </a:r>
            <a:r>
              <a:rPr lang="it-IT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insight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(</a:t>
            </a:r>
            <a:r>
              <a:rPr lang="it-IT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vs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difficoltà a mentalizzare)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motivazione (</a:t>
            </a:r>
            <a:r>
              <a:rPr lang="it-IT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vs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scelta della via somatica)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consapevolezza di un problema psicologico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IL BAMBINO/ADOLESCENTE HA SUBITO UN TRAUMA (es. abuso, PTSD, lutto)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it-IT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...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214313"/>
            <a:ext cx="7000875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PSICOTERAPIA </a:t>
            </a:r>
            <a:r>
              <a:rPr lang="it-IT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j-ea"/>
                <a:cs typeface="+mj-cs"/>
              </a:rPr>
              <a:t>INDIVIDUALE/FAMILIARE</a:t>
            </a:r>
            <a:endParaRPr lang="it-IT" sz="6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88" y="500063"/>
            <a:ext cx="6000750" cy="769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NEL FUTURO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2000250"/>
            <a:ext cx="8429625" cy="317023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QUALI SONO I FATTORI CHE POSSONO CANDIDARE O MENO UN PAZIENTE A UN TRATTAMENTO NON FARMACOLOGICO INVECE CHE A UN ALTRO?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785813" y="1143000"/>
            <a:ext cx="8001000" cy="4400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«Gli esseri umani sarebbero molto infelici e si rifugerebbero assai più spesso nella nevrosi se non potessero di tanto in tanto ammalarsi» </a:t>
            </a:r>
          </a:p>
          <a:p>
            <a:pPr algn="ctr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(Sacks 1992)</a:t>
            </a:r>
          </a:p>
          <a:p>
            <a:pPr algn="ctr"/>
            <a:endParaRPr lang="it-IT" sz="40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72400" cy="156966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MOTHERS AND CHILDREN WITH PRIMARY HEADACHE:</a:t>
            </a:r>
            <a:br>
              <a:rPr lang="it-IT" sz="2400" b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it-IT" sz="2400" b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 PSYCHOMETRIC AND PSYCHOLOGICAL STUDY.</a:t>
            </a:r>
            <a:br>
              <a:rPr lang="it-IT" sz="2400" b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it-IT" sz="2400" b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Guidetti </a:t>
            </a:r>
            <a:r>
              <a:rPr lang="it-IT" sz="2400" b="1" i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et al</a:t>
            </a:r>
            <a:r>
              <a:rPr lang="it-IT" sz="2400" b="1" spc="-15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., Cephalalgia 1985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288" y="2997200"/>
            <a:ext cx="8280400" cy="2540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SINTOMI DEPRESSIVI E SOMATIZZAZIONI SONO PRESENTI SIA NEI FIGLI CHE NELLE MADRI.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20000" cy="247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9525">
                  <a:noFill/>
                  <a:round/>
                  <a:headEnd/>
                  <a:tailEnd/>
                </a:ln>
                <a:solidFill>
                  <a:srgbClr val="FF3300">
                    <a:alpha val="74117"/>
                  </a:srgb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GRAZIE</a:t>
            </a:r>
          </a:p>
          <a:p>
            <a:pPr algn="ctr"/>
            <a:r>
              <a:rPr lang="it-IT" sz="3600" b="1" kern="10">
                <a:ln w="9525">
                  <a:noFill/>
                  <a:round/>
                  <a:headEnd/>
                  <a:tailEnd/>
                </a:ln>
                <a:solidFill>
                  <a:srgbClr val="FF3300">
                    <a:alpha val="74117"/>
                  </a:srgb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ea typeface="Tahoma"/>
                <a:cs typeface="Tahoma"/>
              </a:rPr>
              <a:t>PER L'ATTENZIONE!!!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843213" y="4797425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pic>
        <p:nvPicPr>
          <p:cNvPr id="44036" name="Picture 4" descr="the en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5013325"/>
            <a:ext cx="1368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34391" cy="2228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8286808" cy="2390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715008" y="2428868"/>
            <a:ext cx="25003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CEPHALALGIA, in press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28992" y="4286256"/>
            <a:ext cx="478634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143240" y="4714884"/>
            <a:ext cx="100013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7286644" y="4714884"/>
            <a:ext cx="100013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-1588" y="357188"/>
          <a:ext cx="9145588" cy="3433762"/>
        </p:xfrm>
        <a:graphic>
          <a:graphicData uri="http://schemas.openxmlformats.org/presentationml/2006/ole">
            <p:oleObj spid="_x0000_s3074" name="Worksheet" r:id="rId3" imgW="9144181" imgH="3286074" progId="Excel.Sheet.8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0" y="3214688"/>
          <a:ext cx="9145588" cy="3432175"/>
        </p:xfrm>
        <a:graphic>
          <a:graphicData uri="http://schemas.openxmlformats.org/presentationml/2006/ole">
            <p:oleObj spid="_x0000_s3075" name="Worksheet" r:id="rId4" imgW="9144181" imgH="3276705" progId="Excel.Sheet.8">
              <p:embed/>
            </p:oleObj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924800" y="3048000"/>
            <a:ext cx="1004918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P&lt;.05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00563" y="214313"/>
            <a:ext cx="45005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Galli , Guidetti 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et al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Chronic daily headache in childhood and adolescence: clinical aspects and a 4-year follow-up, C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ephalalgia 2004.</a:t>
            </a:r>
            <a:endParaRPr lang="it-IT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857750" y="3571875"/>
            <a:ext cx="1582738" cy="2811463"/>
          </a:xfrm>
          <a:prstGeom prst="ellipse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000" b="1" dirty="0">
                <a:solidFill>
                  <a:srgbClr val="FFFF00"/>
                </a:solidFill>
                <a:latin typeface="Tahoma" pitchFamily="34" charset="0"/>
              </a:rPr>
              <a:t>CEFALEA E </a:t>
            </a:r>
            <a:r>
              <a:rPr lang="it-IT" sz="4000" b="1" i="1" dirty="0">
                <a:solidFill>
                  <a:srgbClr val="FFFF00"/>
                </a:solidFill>
                <a:latin typeface="Tahoma" pitchFamily="34" charset="0"/>
              </a:rPr>
              <a:t>LIFE EVENTS</a:t>
            </a:r>
            <a:r>
              <a:rPr lang="it-IT" sz="4000" b="1" dirty="0">
                <a:solidFill>
                  <a:srgbClr val="FFFF00"/>
                </a:solidFill>
                <a:latin typeface="Tahoma" pitchFamily="34" charset="0"/>
              </a:rPr>
              <a:t> </a:t>
            </a:r>
            <a:endParaRPr lang="en-GB" sz="4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4800" y="1295400"/>
          <a:ext cx="8153400" cy="5210175"/>
        </p:xfrm>
        <a:graphic>
          <a:graphicData uri="http://schemas.openxmlformats.org/presentationml/2006/ole">
            <p:oleObj spid="_x0000_s4098" name="Worksheet" r:id="rId3" imgW="8086619" imgH="5038850" progId="Excel.Sheet.8">
              <p:embed/>
            </p:oleObj>
          </a:graphicData>
        </a:graphic>
      </p:graphicFrame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258888" y="1600200"/>
            <a:ext cx="1103312" cy="396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40.6%</a:t>
            </a:r>
            <a:endParaRPr lang="en-GB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09800" y="3276600"/>
            <a:ext cx="1219200" cy="396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11.7%</a:t>
            </a:r>
            <a:endParaRPr lang="en-GB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352800" y="2819400"/>
            <a:ext cx="1219200" cy="396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20.3%</a:t>
            </a:r>
            <a:endParaRPr lang="en-GB" sz="2000" b="1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495800" y="2362200"/>
            <a:ext cx="1219200" cy="396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28%</a:t>
            </a:r>
            <a:endParaRPr lang="en-GB" sz="20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43600" y="4876800"/>
            <a:ext cx="2743200" cy="78898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N=187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* P&lt;.05</a:t>
            </a:r>
            <a:endParaRPr lang="en-GB" b="1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2339975" y="1484313"/>
            <a:ext cx="360363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3851275" y="6461125"/>
            <a:ext cx="5113338" cy="396875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chemeClr val="bg2"/>
                </a:solidFill>
                <a:latin typeface="Tahoma" pitchFamily="34" charset="0"/>
              </a:rPr>
              <a:t>Galli, Canzano &amp; Guidetti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5720" y="512763"/>
            <a:ext cx="8401080" cy="181588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chemeClr val="tx2"/>
                </a:solidFill>
                <a:latin typeface="Tahoma" pitchFamily="34" charset="0"/>
              </a:rPr>
              <a:t>IDIOPATHIC HEADACHE IN CHILDREN UNDER SIX YEARS OF AGE:                                A FOLLOW-UP STUDY</a:t>
            </a:r>
            <a:br>
              <a:rPr lang="it-IT" sz="3200" b="1" dirty="0">
                <a:solidFill>
                  <a:schemeClr val="tx2"/>
                </a:solidFill>
                <a:latin typeface="Tahoma" pitchFamily="34" charset="0"/>
              </a:rPr>
            </a:br>
            <a:r>
              <a:rPr lang="it-IT" sz="1600" b="1" dirty="0">
                <a:solidFill>
                  <a:schemeClr val="tx2"/>
                </a:solidFill>
                <a:latin typeface="Tahoma" pitchFamily="34" charset="0"/>
              </a:rPr>
              <a:t>Balottin </a:t>
            </a:r>
            <a:r>
              <a:rPr lang="it-IT" sz="1600" b="1" i="1" dirty="0">
                <a:solidFill>
                  <a:schemeClr val="tx2"/>
                </a:solidFill>
                <a:latin typeface="Tahoma" pitchFamily="34" charset="0"/>
              </a:rPr>
              <a:t>et al</a:t>
            </a:r>
            <a:r>
              <a:rPr lang="it-IT" sz="1600" b="1" dirty="0">
                <a:solidFill>
                  <a:schemeClr val="tx2"/>
                </a:solidFill>
                <a:latin typeface="Tahoma" pitchFamily="34" charset="0"/>
              </a:rPr>
              <a:t>., Headache 2005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571500" y="2924175"/>
            <a:ext cx="8321675" cy="302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800">
                <a:solidFill>
                  <a:schemeClr val="tx2"/>
                </a:solidFill>
                <a:latin typeface="Tahoma" pitchFamily="34" charset="0"/>
              </a:rPr>
              <a:t>Nel 40% dei casi erano presenti </a:t>
            </a:r>
            <a:r>
              <a:rPr lang="it-IT" sz="4800" i="1">
                <a:solidFill>
                  <a:schemeClr val="tx2"/>
                </a:solidFill>
                <a:latin typeface="Tahoma" pitchFamily="34" charset="0"/>
              </a:rPr>
              <a:t>life-events</a:t>
            </a:r>
            <a:r>
              <a:rPr lang="it-IT" sz="4800">
                <a:solidFill>
                  <a:schemeClr val="tx2"/>
                </a:solidFill>
                <a:latin typeface="Tahoma" pitchFamily="34" charset="0"/>
              </a:rPr>
              <a:t> concomitanti all’esordio     delle crisi.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772400" cy="1744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chemeClr val="tx2">
                    <a:lumMod val="75000"/>
                  </a:schemeClr>
                </a:solidFill>
              </a:rPr>
              <a:t>“ASSOCIATION BETWEEN CHILDHOOD PHYSICAL ABUSE AND GASTROINTESTINAL DISORDERS AND MIGRAINE IN ADULTHOOD”</a:t>
            </a:r>
          </a:p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chemeClr val="tx2">
                    <a:lumMod val="75000"/>
                  </a:schemeClr>
                </a:solidFill>
              </a:rPr>
              <a:t>Goodwin </a:t>
            </a:r>
            <a:r>
              <a:rPr lang="it-IT" sz="2400" b="1" i="1">
                <a:solidFill>
                  <a:schemeClr val="tx2">
                    <a:lumMod val="75000"/>
                  </a:schemeClr>
                </a:solidFill>
              </a:rPr>
              <a:t>et al</a:t>
            </a:r>
            <a:r>
              <a:rPr lang="it-IT" sz="2400" b="1">
                <a:solidFill>
                  <a:schemeClr val="tx2">
                    <a:lumMod val="75000"/>
                  </a:schemeClr>
                </a:solidFill>
              </a:rPr>
              <a:t>., 2003</a:t>
            </a:r>
            <a:endParaRPr lang="en-GB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8534400" cy="28007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PHYSICAL ABUSE IN CHILDHOOD RELATES TO MIGRAINE AND GASTROINTESTINAL DISORDERS  IN ADULTHOOD.</a:t>
            </a:r>
          </a:p>
        </p:txBody>
      </p:sp>
      <p:pic>
        <p:nvPicPr>
          <p:cNvPr id="30724" name="Picture 5" descr="Q_Giovanni%2520ha%2520paura%2520degli%2520altr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514975"/>
            <a:ext cx="1000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991</Words>
  <Application>Microsoft Office PowerPoint</Application>
  <PresentationFormat>Presentazione su schermo (4:3)</PresentationFormat>
  <Paragraphs>144</Paragraphs>
  <Slides>40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Tema di Office</vt:lpstr>
      <vt:lpstr>Worksheet</vt:lpstr>
      <vt:lpstr>LE TERAPIE NON FARMACOLOGICHE</vt:lpstr>
      <vt:lpstr>Diapositiva 2</vt:lpstr>
      <vt:lpstr>Diapositiva 3</vt:lpstr>
      <vt:lpstr>MOTHERS AND CHILDREN WITH PRIMARY HEADACHE: A PSYCHOMETRIC AND PSYCHOLOGICAL STUDY. Guidetti et al., Cephalalgia 1985</vt:lpstr>
      <vt:lpstr>Diapositiva 5</vt:lpstr>
      <vt:lpstr>Diapositiva 6</vt:lpstr>
      <vt:lpstr>CEFALEA E LIFE EVENTS </vt:lpstr>
      <vt:lpstr>IDIOPATHIC HEADACHE IN CHILDREN UNDER SIX YEARS OF AGE:                                A FOLLOW-UP STUDY Balottin et al., Headache 2005</vt:lpstr>
      <vt:lpstr>Diapositiva 9</vt:lpstr>
      <vt:lpstr>HISTORY OF CHILDHOOD MALTREATMETNS ASSOCIATED WITH COMORBID DEPRESSION IN WOMEN WITH MIGRAINE </vt:lpstr>
      <vt:lpstr>Diapositiva 11</vt:lpstr>
      <vt:lpstr>Diapositiva 12</vt:lpstr>
      <vt:lpstr>Diapositiva 13</vt:lpstr>
      <vt:lpstr>TRAINING DI RILASSAMENTO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TERAPIA 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TRATTAMENTO NON FARMACOLOGICO</dc:title>
  <dc:creator>Puccettina</dc:creator>
  <cp:lastModifiedBy>Puccettina</cp:lastModifiedBy>
  <cp:revision>19</cp:revision>
  <dcterms:created xsi:type="dcterms:W3CDTF">2012-10-14T15:07:17Z</dcterms:created>
  <dcterms:modified xsi:type="dcterms:W3CDTF">2012-10-19T06:45:34Z</dcterms:modified>
</cp:coreProperties>
</file>