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11" r:id="rId4"/>
    <p:sldMasterId id="2147483749" r:id="rId5"/>
  </p:sldMasterIdLst>
  <p:notesMasterIdLst>
    <p:notesMasterId r:id="rId32"/>
  </p:notesMasterIdLst>
  <p:handoutMasterIdLst>
    <p:handoutMasterId r:id="rId33"/>
  </p:handoutMasterIdLst>
  <p:sldIdLst>
    <p:sldId id="258" r:id="rId6"/>
    <p:sldId id="259" r:id="rId7"/>
    <p:sldId id="260" r:id="rId8"/>
    <p:sldId id="271" r:id="rId9"/>
    <p:sldId id="270" r:id="rId10"/>
    <p:sldId id="269" r:id="rId11"/>
    <p:sldId id="268" r:id="rId12"/>
    <p:sldId id="267" r:id="rId13"/>
    <p:sldId id="293" r:id="rId14"/>
    <p:sldId id="266" r:id="rId15"/>
    <p:sldId id="265" r:id="rId16"/>
    <p:sldId id="264" r:id="rId17"/>
    <p:sldId id="292" r:id="rId18"/>
    <p:sldId id="263" r:id="rId19"/>
    <p:sldId id="282" r:id="rId20"/>
    <p:sldId id="285" r:id="rId21"/>
    <p:sldId id="286" r:id="rId22"/>
    <p:sldId id="287" r:id="rId23"/>
    <p:sldId id="283" r:id="rId24"/>
    <p:sldId id="295" r:id="rId25"/>
    <p:sldId id="299" r:id="rId26"/>
    <p:sldId id="296" r:id="rId27"/>
    <p:sldId id="300" r:id="rId28"/>
    <p:sldId id="281" r:id="rId29"/>
    <p:sldId id="288" r:id="rId30"/>
    <p:sldId id="290" r:id="rId31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22" autoAdjust="0"/>
  </p:normalViewPr>
  <p:slideViewPr>
    <p:cSldViewPr>
      <p:cViewPr varScale="1">
        <p:scale>
          <a:sx n="93" d="100"/>
          <a:sy n="93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90B-1B93-4E79-9C9A-0644791CE0C9}" type="datetimeFigureOut">
              <a:rPr lang="it-IT" smtClean="0"/>
              <a:t>09/10/2012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3E26D-3C26-47D8-9E8D-41964454B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79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7658-BE2A-4A88-B3F3-8846807E246C}" type="datetimeFigureOut">
              <a:rPr lang="it-IT" smtClean="0"/>
              <a:t>09/10/2012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C910F-F5B1-42E2-9E29-2E694F4AD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60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910F-F5B1-42E2-9E29-2E694F4AD48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02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910F-F5B1-42E2-9E29-2E694F4AD48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20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BE0DAA-2F8D-4A74-A8C7-39A98DC1BCDD}" type="slidenum">
              <a:rPr lang="it-IT" sz="1200">
                <a:solidFill>
                  <a:prstClr val="black"/>
                </a:solidFill>
              </a:rPr>
              <a:pPr eaLnBrk="1" hangingPunct="1"/>
              <a:t>20</a:t>
            </a:fld>
            <a:endParaRPr lang="it-IT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33796" name="Segnaposto numero diapositiva 3"/>
          <p:cNvSpPr txBox="1">
            <a:spLocks noGrp="1"/>
          </p:cNvSpPr>
          <p:nvPr/>
        </p:nvSpPr>
        <p:spPr bwMode="auto">
          <a:xfrm>
            <a:off x="3851275" y="9431258"/>
            <a:ext cx="2946400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C8FB2FE-1B9D-442D-AD12-1A797FC6C8A1}" type="slidenum">
              <a:rPr lang="it-IT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Triptan differ in their metabolic pathways. Indeed, sumatriptan and rizatriptan are metabolized only by MAO-A, whereas eletriptan, naratriptan and frovatriptan are metabolized only by cytochrome P450 enzymes. </a:t>
            </a:r>
            <a:endParaRPr lang="it-IT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1AE6AD-4F51-4ABB-B843-B44645FED0F9}" type="slidenum">
              <a:rPr lang="it-IT" sz="1200">
                <a:solidFill>
                  <a:prstClr val="black"/>
                </a:solidFill>
              </a:rPr>
              <a:pPr eaLnBrk="1" hangingPunct="1"/>
              <a:t>22</a:t>
            </a:fld>
            <a:endParaRPr lang="it-IT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910F-F5B1-42E2-9E29-2E694F4AD48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55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F28F-FA68-4D29-A172-4DC901A7027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79E1-A0A3-42ED-883A-7C95EBD20DE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8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59AF-B806-4902-8EA2-BB8655EDE8C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2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EA57-9D71-45CD-8695-1CCD2BD3DE0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7150-34E6-4AA2-8682-830D0B84E85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64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29BB-1B0C-4E61-8CD0-6772BEDA859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7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90E6-9BE4-4539-9DFC-454AEE3F370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3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5A32-0090-456B-8DC6-9114040F801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05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2E7A-5325-4136-A13D-96573C90790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60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74FBA-9977-457C-A1FB-BA667BAC55A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49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0710-AC03-40A0-83F7-C71B04A9DE5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0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7F08-2363-4F5F-90BC-13A0D04F572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55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7D233-26A9-40B7-8D82-330EED64BD2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9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FE39-0A0D-4560-81C0-EECEA376718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0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68FE-0E8D-4702-9B2F-D179E650575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81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26B9-1E25-47AA-AB8B-1F30361BBF83}" type="slidenum">
              <a:rPr lang="hu-H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59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EA57-9D71-45CD-8695-1CCD2BD3DE0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65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7150-34E6-4AA2-8682-830D0B84E85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83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29BB-1B0C-4E61-8CD0-6772BEDA859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66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90E6-9BE4-4539-9DFC-454AEE3F370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08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5A32-0090-456B-8DC6-9114040F801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75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2E7A-5325-4136-A13D-96573C90790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4E2B4-F759-47EA-A3C0-0439C49C654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95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74FBA-9977-457C-A1FB-BA667BAC55A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76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0710-AC03-40A0-83F7-C71B04A9DE5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6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7D233-26A9-40B7-8D82-330EED64BD2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13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FE39-0A0D-4560-81C0-EECEA376718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85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68FE-0E8D-4702-9B2F-D179E650575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97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26B9-1E25-47AA-AB8B-1F30361BBF83}" type="slidenum">
              <a:rPr lang="hu-H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12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EA57-9D71-45CD-8695-1CCD2BD3DE0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61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7150-34E6-4AA2-8682-830D0B84E85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20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29BB-1B0C-4E61-8CD0-6772BEDA859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23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90E6-9BE4-4539-9DFC-454AEE3F370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8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9522-27F5-4DA9-8A28-8951C9A61CA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70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5A32-0090-456B-8DC6-9114040F801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8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2E7A-5325-4136-A13D-96573C90790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54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74FBA-9977-457C-A1FB-BA667BAC55A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59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0710-AC03-40A0-83F7-C71B04A9DE5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47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7D233-26A9-40B7-8D82-330EED64BD2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57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FE39-0A0D-4560-81C0-EECEA376718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68FE-0E8D-4702-9B2F-D179E650575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27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26B9-1E25-47AA-AB8B-1F30361BBF83}" type="slidenum">
              <a:rPr lang="hu-H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44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0A9ED-9E97-4FC8-9FBC-8A47BBE0540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5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00AD-C8B7-488B-BF85-D17FF8BAAA4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9F47-E6A1-4B31-AF54-022855C3F92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96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FE2F4-8EE8-4C82-9FD1-B333DCD56ED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20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9C4A8-4786-4B8C-AE1C-F22CCEA8AEB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79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FAEDB-53E1-4CBA-B421-0C14C3F5564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3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A0BA-B876-4BCE-BDEB-B2A7C81FFA9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4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F3F6-9F30-4559-91DA-B80BC4BB31F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64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3026D-98D5-4BAB-9789-4F102631189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464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829B-82F4-4BE6-9D6F-CF09D900165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340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2204D-E517-4747-AA6F-FC2651735E7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57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37B7-147F-4C51-8C90-57241E0867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24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52799-A700-4EF2-83D5-5EF32F0C1E8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A60EC-4B6B-49A5-B811-59F33871B43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33A3-BC24-4224-8489-BD22A7E0A30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4E6B-B1D1-46AC-AAB4-944CB381F9E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A4B8-97E0-4EE3-A7D7-29E5920F787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27BF53-C9B1-4F52-974F-C6F85589CEC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D97AF6-E269-43B8-ACF9-B41E0259ED1C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D97AF6-E269-43B8-ACF9-B41E0259ED1C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2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D97AF6-E269-43B8-ACF9-B41E0259ED1C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4B354-CAA5-438E-B554-6263CCBFE59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9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0688" y="1268760"/>
            <a:ext cx="8472487" cy="5078313"/>
          </a:xfrm>
          <a:prstGeom prst="rect">
            <a:avLst/>
          </a:prstGeom>
          <a:noFill/>
          <a:ln>
            <a:noFill/>
          </a:ln>
          <a:effectLst>
            <a:prstShdw prst="shdw16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it-IT" sz="2800" b="1" dirty="0" smtClean="0">
                <a:solidFill>
                  <a:srgbClr val="FFFF00"/>
                </a:solidFill>
                <a:latin typeface="Arial" pitchFamily="34" charset="0"/>
              </a:rPr>
              <a:t>La Farmacogenomica</a:t>
            </a:r>
            <a:endParaRPr lang="it-IT" sz="28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200000"/>
              </a:lnSpc>
            </a:pPr>
            <a:endParaRPr lang="it-IT" sz="20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b="1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Salvatore Terrazzino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Dipartimento di Scienze del Farmaco</a:t>
            </a:r>
            <a:endParaRPr lang="it-IT" b="1" dirty="0">
              <a:solidFill>
                <a:srgbClr val="FFFF00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b="1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Università del Piemonte Orientale</a:t>
            </a:r>
          </a:p>
          <a:p>
            <a:pPr algn="ctr" eaLnBrk="1" hangingPunct="1">
              <a:lnSpc>
                <a:spcPct val="150000"/>
              </a:lnSpc>
            </a:pPr>
            <a:endParaRPr lang="it-IT" sz="2000" b="1" dirty="0" smtClean="0">
              <a:solidFill>
                <a:srgbClr val="FFFF00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endParaRPr lang="it-IT" sz="2000" b="1" dirty="0">
              <a:solidFill>
                <a:srgbClr val="FFFF00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Ferrara, 19 ottobre 2012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Hotel San Girolamo dei Gesuati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endParaRPr lang="it-IT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4" name="Picture 4476" descr="amedeo_avogadro_defini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293"/>
            <a:ext cx="102523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51133" r="34541" b="27254"/>
          <a:stretch/>
        </p:blipFill>
        <p:spPr bwMode="auto">
          <a:xfrm>
            <a:off x="7164288" y="161915"/>
            <a:ext cx="1859395" cy="128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22093" r="15685" b="11488"/>
          <a:stretch>
            <a:fillRect/>
          </a:stretch>
        </p:blipFill>
        <p:spPr bwMode="auto">
          <a:xfrm>
            <a:off x="251520" y="404664"/>
            <a:ext cx="8563951" cy="61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2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7" t="31067" r="32184" b="17175"/>
          <a:stretch>
            <a:fillRect/>
          </a:stretch>
        </p:blipFill>
        <p:spPr bwMode="auto">
          <a:xfrm>
            <a:off x="1259632" y="486046"/>
            <a:ext cx="6840760" cy="589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62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34837" r="28973" b="16951"/>
          <a:stretch>
            <a:fillRect/>
          </a:stretch>
        </p:blipFill>
        <p:spPr bwMode="auto">
          <a:xfrm>
            <a:off x="611560" y="764951"/>
            <a:ext cx="7787295" cy="52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7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23630" r="19879" b="6047"/>
          <a:stretch>
            <a:fillRect/>
          </a:stretch>
        </p:blipFill>
        <p:spPr bwMode="auto">
          <a:xfrm>
            <a:off x="168443" y="188640"/>
            <a:ext cx="8796045" cy="61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4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>
            <a:grpSpLocks/>
          </p:cNvGrpSpPr>
          <p:nvPr/>
        </p:nvGrpSpPr>
        <p:grpSpPr bwMode="auto">
          <a:xfrm>
            <a:off x="251520" y="323038"/>
            <a:ext cx="8784976" cy="6192688"/>
            <a:chOff x="900113" y="1212850"/>
            <a:chExt cx="7272337" cy="5024438"/>
          </a:xfrm>
        </p:grpSpPr>
        <p:sp>
          <p:nvSpPr>
            <p:cNvPr id="3" name="Rettangolo 2"/>
            <p:cNvSpPr/>
            <p:nvPr/>
          </p:nvSpPr>
          <p:spPr>
            <a:xfrm>
              <a:off x="1476375" y="2349500"/>
              <a:ext cx="6048375" cy="2016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1" t="25620" r="22832" b="10931"/>
            <a:stretch>
              <a:fillRect/>
            </a:stretch>
          </p:blipFill>
          <p:spPr bwMode="auto">
            <a:xfrm>
              <a:off x="900113" y="1212850"/>
              <a:ext cx="7272337" cy="502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2627313" y="2133600"/>
              <a:ext cx="3744912" cy="230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59" t="26372" r="18010" b="6235"/>
            <a:stretch>
              <a:fillRect/>
            </a:stretch>
          </p:blipFill>
          <p:spPr bwMode="auto">
            <a:xfrm>
              <a:off x="3563938" y="2276475"/>
              <a:ext cx="1765300" cy="201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445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t="30466" r="24603" b="10931"/>
          <a:stretch>
            <a:fillRect/>
          </a:stretch>
        </p:blipFill>
        <p:spPr bwMode="auto">
          <a:xfrm>
            <a:off x="395536" y="332656"/>
            <a:ext cx="8368351" cy="59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9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5"/>
          <p:cNvGrpSpPr>
            <a:grpSpLocks/>
          </p:cNvGrpSpPr>
          <p:nvPr/>
        </p:nvGrpSpPr>
        <p:grpSpPr bwMode="auto">
          <a:xfrm>
            <a:off x="395288" y="1268760"/>
            <a:ext cx="8424862" cy="4176712"/>
            <a:chOff x="249" y="1207"/>
            <a:chExt cx="5307" cy="2631"/>
          </a:xfrm>
        </p:grpSpPr>
        <p:sp>
          <p:nvSpPr>
            <p:cNvPr id="10" name="Rettangolo 9"/>
            <p:cNvSpPr/>
            <p:nvPr/>
          </p:nvSpPr>
          <p:spPr>
            <a:xfrm>
              <a:off x="249" y="1207"/>
              <a:ext cx="5307" cy="2631"/>
            </a:xfrm>
            <a:prstGeom prst="rect">
              <a:avLst/>
            </a:prstGeom>
            <a:solidFill>
              <a:srgbClr val="000064"/>
            </a:solidFill>
            <a:ln>
              <a:solidFill>
                <a:srgbClr val="000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6629" name="Rettangolo 11"/>
            <p:cNvSpPr>
              <a:spLocks noChangeArrowheads="1"/>
            </p:cNvSpPr>
            <p:nvPr/>
          </p:nvSpPr>
          <p:spPr bwMode="auto">
            <a:xfrm>
              <a:off x="2880" y="1253"/>
              <a:ext cx="24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Prospective Randomized Trial of </a:t>
              </a:r>
            </a:p>
            <a:p>
              <a:r>
                <a:rPr lang="en-US" sz="1800" b="1">
                  <a:solidFill>
                    <a:schemeClr val="bg1"/>
                  </a:solidFill>
                </a:rPr>
                <a:t>HLA-B*5701 Screening (PREDICT-1)</a:t>
              </a:r>
              <a:endParaRPr lang="it-IT" sz="1800">
                <a:solidFill>
                  <a:schemeClr val="bg1"/>
                </a:solidFill>
              </a:endParaRPr>
            </a:p>
          </p:txBody>
        </p:sp>
        <p:sp>
          <p:nvSpPr>
            <p:cNvPr id="26630" name="CasellaDiTesto 12"/>
            <p:cNvSpPr txBox="1">
              <a:spLocks noChangeArrowheads="1"/>
            </p:cNvSpPr>
            <p:nvPr/>
          </p:nvSpPr>
          <p:spPr bwMode="auto">
            <a:xfrm>
              <a:off x="612" y="1253"/>
              <a:ext cx="15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it-IT" sz="1800" b="1">
                  <a:solidFill>
                    <a:schemeClr val="bg1"/>
                  </a:solidFill>
                </a:rPr>
                <a:t>HLA-B*5701 Presence </a:t>
              </a:r>
            </a:p>
            <a:p>
              <a:pPr eaLnBrk="1" hangingPunct="1"/>
              <a:r>
                <a:rPr lang="it-IT" sz="1800" b="1">
                  <a:solidFill>
                    <a:schemeClr val="bg1"/>
                  </a:solidFill>
                </a:rPr>
                <a:t>According to Patch test</a:t>
              </a: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925" y="1752"/>
              <a:ext cx="2540" cy="1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663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99" t="67735" r="44118" b="8977"/>
            <a:stretch>
              <a:fillRect/>
            </a:stretch>
          </p:blipFill>
          <p:spPr bwMode="auto">
            <a:xfrm>
              <a:off x="2925" y="1933"/>
              <a:ext cx="2460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ttangolo 17"/>
            <p:cNvSpPr/>
            <p:nvPr/>
          </p:nvSpPr>
          <p:spPr>
            <a:xfrm>
              <a:off x="385" y="1752"/>
              <a:ext cx="2449" cy="1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663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30833" r="25000" b="13441"/>
            <a:stretch>
              <a:fillRect/>
            </a:stretch>
          </p:blipFill>
          <p:spPr bwMode="auto">
            <a:xfrm>
              <a:off x="385" y="1842"/>
              <a:ext cx="2449" cy="1713"/>
            </a:xfrm>
            <a:prstGeom prst="rect">
              <a:avLst/>
            </a:prstGeom>
            <a:solidFill>
              <a:srgbClr val="000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CasellaDiTesto 18"/>
          <p:cNvSpPr txBox="1">
            <a:spLocks noChangeArrowheads="1"/>
          </p:cNvSpPr>
          <p:nvPr/>
        </p:nvSpPr>
        <p:spPr bwMode="auto">
          <a:xfrm>
            <a:off x="2649537" y="260648"/>
            <a:ext cx="3698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800" b="1" dirty="0">
                <a:solidFill>
                  <a:srgbClr val="FFFF00"/>
                </a:solidFill>
              </a:rPr>
              <a:t>The </a:t>
            </a:r>
            <a:r>
              <a:rPr lang="it-IT" sz="2800" b="1" dirty="0" err="1">
                <a:solidFill>
                  <a:srgbClr val="FFFF00"/>
                </a:solidFill>
              </a:rPr>
              <a:t>Abacavir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err="1">
                <a:solidFill>
                  <a:srgbClr val="FFFF00"/>
                </a:solidFill>
              </a:rPr>
              <a:t>Example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726863" y="332656"/>
            <a:ext cx="7838775" cy="5999409"/>
            <a:chOff x="726863" y="332656"/>
            <a:chExt cx="7838775" cy="5999409"/>
          </a:xfrm>
        </p:grpSpPr>
        <p:sp>
          <p:nvSpPr>
            <p:cNvPr id="7" name="Rettangolo 6"/>
            <p:cNvSpPr/>
            <p:nvPr/>
          </p:nvSpPr>
          <p:spPr bwMode="auto">
            <a:xfrm>
              <a:off x="726863" y="332656"/>
              <a:ext cx="7838775" cy="5999409"/>
            </a:xfrm>
            <a:prstGeom prst="rect">
              <a:avLst/>
            </a:prstGeom>
            <a:solidFill>
              <a:srgbClr val="000064"/>
            </a:solidFill>
            <a:ln>
              <a:solidFill>
                <a:srgbClr val="010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765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3" t="24706" r="21466" b="6799"/>
            <a:stretch>
              <a:fillRect/>
            </a:stretch>
          </p:blipFill>
          <p:spPr bwMode="auto">
            <a:xfrm>
              <a:off x="4475223" y="3206429"/>
              <a:ext cx="4090415" cy="312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6" t="26242" r="26402" b="6976"/>
            <a:stretch/>
          </p:blipFill>
          <p:spPr bwMode="auto">
            <a:xfrm>
              <a:off x="733989" y="3208241"/>
              <a:ext cx="3788445" cy="3096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CasellaDiTesto 9"/>
            <p:cNvSpPr txBox="1">
              <a:spLocks noChangeArrowheads="1"/>
            </p:cNvSpPr>
            <p:nvPr/>
          </p:nvSpPr>
          <p:spPr bwMode="auto">
            <a:xfrm>
              <a:off x="3636118" y="368895"/>
              <a:ext cx="1772632" cy="45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it-IT" sz="2000" b="1">
                  <a:solidFill>
                    <a:srgbClr val="FFFF00"/>
                  </a:solidFill>
                </a:rPr>
                <a:t>WARFARIN</a:t>
              </a:r>
            </a:p>
          </p:txBody>
        </p:sp>
        <p:pic>
          <p:nvPicPr>
            <p:cNvPr id="2765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0" t="30437" r="10698" b="15565"/>
            <a:stretch>
              <a:fillRect/>
            </a:stretch>
          </p:blipFill>
          <p:spPr bwMode="auto">
            <a:xfrm>
              <a:off x="2020261" y="825510"/>
              <a:ext cx="5171811" cy="222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 bwMode="auto">
            <a:xfrm>
              <a:off x="4362986" y="6085638"/>
              <a:ext cx="242289" cy="164888"/>
            </a:xfrm>
            <a:prstGeom prst="rect">
              <a:avLst/>
            </a:prstGeom>
            <a:solidFill>
              <a:srgbClr val="000064"/>
            </a:solidFill>
            <a:ln>
              <a:solidFill>
                <a:srgbClr val="000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Rettangolo 8"/>
            <p:cNvSpPr/>
            <p:nvPr/>
          </p:nvSpPr>
          <p:spPr bwMode="auto">
            <a:xfrm>
              <a:off x="8161229" y="6085638"/>
              <a:ext cx="242289" cy="164888"/>
            </a:xfrm>
            <a:prstGeom prst="rect">
              <a:avLst/>
            </a:prstGeom>
            <a:solidFill>
              <a:srgbClr val="000064"/>
            </a:solidFill>
            <a:ln>
              <a:solidFill>
                <a:srgbClr val="000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" name="Rettangolo 9"/>
            <p:cNvSpPr/>
            <p:nvPr/>
          </p:nvSpPr>
          <p:spPr bwMode="auto">
            <a:xfrm>
              <a:off x="4380802" y="3126702"/>
              <a:ext cx="970939" cy="164889"/>
            </a:xfrm>
            <a:prstGeom prst="rect">
              <a:avLst/>
            </a:prstGeom>
            <a:solidFill>
              <a:srgbClr val="000064"/>
            </a:solidFill>
            <a:ln>
              <a:solidFill>
                <a:srgbClr val="000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 bwMode="auto">
            <a:xfrm>
              <a:off x="7838770" y="3126702"/>
              <a:ext cx="726868" cy="164889"/>
            </a:xfrm>
            <a:prstGeom prst="rect">
              <a:avLst/>
            </a:prstGeom>
            <a:solidFill>
              <a:srgbClr val="000064"/>
            </a:solidFill>
            <a:ln>
              <a:solidFill>
                <a:srgbClr val="000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950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po 13"/>
          <p:cNvGrpSpPr>
            <a:grpSpLocks/>
          </p:cNvGrpSpPr>
          <p:nvPr/>
        </p:nvGrpSpPr>
        <p:grpSpPr bwMode="auto">
          <a:xfrm>
            <a:off x="706428" y="573308"/>
            <a:ext cx="7823190" cy="5760640"/>
            <a:chOff x="928388" y="980728"/>
            <a:chExt cx="7604425" cy="5424835"/>
          </a:xfrm>
        </p:grpSpPr>
        <p:sp>
          <p:nvSpPr>
            <p:cNvPr id="28675" name="Rectangle 7"/>
            <p:cNvSpPr>
              <a:spLocks noChangeArrowheads="1"/>
            </p:cNvSpPr>
            <p:nvPr/>
          </p:nvSpPr>
          <p:spPr bwMode="auto">
            <a:xfrm>
              <a:off x="1354977" y="980728"/>
              <a:ext cx="5926046" cy="707886"/>
            </a:xfrm>
            <a:prstGeom prst="rect">
              <a:avLst/>
            </a:prstGeom>
            <a:noFill/>
            <a:ln>
              <a:noFill/>
            </a:ln>
            <a:effectLst>
              <a:prstShdw prst="shdw16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FFFF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Regression equation for modeling warfarin daily dose </a:t>
              </a:r>
            </a:p>
            <a:p>
              <a:pPr algn="ctr" eaLnBrk="0" hangingPunct="0"/>
              <a:r>
                <a:rPr lang="en-US" sz="2000" b="1" dirty="0">
                  <a:solidFill>
                    <a:srgbClr val="FFFF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requirements based on age, genotype, and height</a:t>
              </a:r>
              <a:endParaRPr lang="en-US" sz="20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28676" name="Gruppo 12"/>
            <p:cNvGrpSpPr>
              <a:grpSpLocks/>
            </p:cNvGrpSpPr>
            <p:nvPr/>
          </p:nvGrpSpPr>
          <p:grpSpPr bwMode="auto">
            <a:xfrm>
              <a:off x="928388" y="1773238"/>
              <a:ext cx="7604425" cy="4632325"/>
              <a:chOff x="928388" y="1773238"/>
              <a:chExt cx="7604425" cy="4632325"/>
            </a:xfrm>
          </p:grpSpPr>
          <p:pic>
            <p:nvPicPr>
              <p:cNvPr id="2867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52" t="28308" r="21156" b="13145"/>
              <a:stretch>
                <a:fillRect/>
              </a:stretch>
            </p:blipFill>
            <p:spPr bwMode="auto">
              <a:xfrm>
                <a:off x="928388" y="3859887"/>
                <a:ext cx="3643611" cy="2545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7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" t="16692" r="40414" b="6729"/>
              <a:stretch>
                <a:fillRect/>
              </a:stretch>
            </p:blipFill>
            <p:spPr bwMode="auto">
              <a:xfrm>
                <a:off x="4643438" y="3716338"/>
                <a:ext cx="3398837" cy="2665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679" name="Gruppo 7"/>
              <p:cNvGrpSpPr>
                <a:grpSpLocks/>
              </p:cNvGrpSpPr>
              <p:nvPr/>
            </p:nvGrpSpPr>
            <p:grpSpPr bwMode="auto">
              <a:xfrm>
                <a:off x="1036638" y="1773238"/>
                <a:ext cx="7496175" cy="1727200"/>
                <a:chOff x="0" y="2060848"/>
                <a:chExt cx="7280176" cy="1440160"/>
              </a:xfrm>
            </p:grpSpPr>
            <p:grpSp>
              <p:nvGrpSpPr>
                <p:cNvPr id="28681" name="Gruppo 9"/>
                <p:cNvGrpSpPr>
                  <a:grpSpLocks/>
                </p:cNvGrpSpPr>
                <p:nvPr/>
              </p:nvGrpSpPr>
              <p:grpSpPr bwMode="auto">
                <a:xfrm>
                  <a:off x="0" y="2060848"/>
                  <a:ext cx="6012160" cy="1440160"/>
                  <a:chOff x="0" y="2060848"/>
                  <a:chExt cx="6012160" cy="1440160"/>
                </a:xfrm>
              </p:grpSpPr>
              <p:pic>
                <p:nvPicPr>
                  <p:cNvPr id="2868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74" t="57300" r="74020" b="23222"/>
                  <a:stretch>
                    <a:fillRect/>
                  </a:stretch>
                </p:blipFill>
                <p:spPr bwMode="auto">
                  <a:xfrm>
                    <a:off x="0" y="2060848"/>
                    <a:ext cx="1835696" cy="1440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68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627" t="57300" r="41707" b="23222"/>
                  <a:stretch>
                    <a:fillRect/>
                  </a:stretch>
                </p:blipFill>
                <p:spPr bwMode="auto">
                  <a:xfrm>
                    <a:off x="1835696" y="2060848"/>
                    <a:ext cx="3384376" cy="1440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68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4178" t="57300" r="29346" b="23222"/>
                  <a:stretch>
                    <a:fillRect/>
                  </a:stretch>
                </p:blipFill>
                <p:spPr bwMode="auto">
                  <a:xfrm>
                    <a:off x="5220072" y="2060848"/>
                    <a:ext cx="792088" cy="1440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868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598" t="57300" r="16039" b="23222"/>
                <a:stretch>
                  <a:fillRect/>
                </a:stretch>
              </p:blipFill>
              <p:spPr bwMode="auto">
                <a:xfrm>
                  <a:off x="6012160" y="2060848"/>
                  <a:ext cx="1268016" cy="1440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8680" name="Rettangolo 10"/>
              <p:cNvSpPr>
                <a:spLocks noChangeArrowheads="1"/>
              </p:cNvSpPr>
              <p:nvPr/>
            </p:nvSpPr>
            <p:spPr bwMode="auto">
              <a:xfrm>
                <a:off x="1042988" y="3442497"/>
                <a:ext cx="410527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solidFill>
                      <a:srgbClr val="FFFF00"/>
                    </a:solidFill>
                  </a:rPr>
                  <a:t>Sconce EA, et al. Blood 106: 2329-2333, 2005</a:t>
                </a:r>
              </a:p>
              <a:p>
                <a:endParaRPr lang="it-IT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4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22652" r="22754" b="6977"/>
          <a:stretch/>
        </p:blipFill>
        <p:spPr bwMode="auto">
          <a:xfrm>
            <a:off x="683568" y="157538"/>
            <a:ext cx="7748104" cy="633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2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6"/>
          <p:cNvSpPr>
            <a:spLocks noChangeArrowheads="1"/>
          </p:cNvSpPr>
          <p:nvPr/>
        </p:nvSpPr>
        <p:spPr bwMode="auto">
          <a:xfrm>
            <a:off x="2834333" y="332656"/>
            <a:ext cx="3297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“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One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Size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Doesn't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Fit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All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”</a:t>
            </a:r>
          </a:p>
        </p:txBody>
      </p:sp>
      <p:pic>
        <p:nvPicPr>
          <p:cNvPr id="3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1370" r="1031" b="1398"/>
          <a:stretch>
            <a:fillRect/>
          </a:stretch>
        </p:blipFill>
        <p:spPr bwMode="auto">
          <a:xfrm>
            <a:off x="899592" y="738304"/>
            <a:ext cx="7314178" cy="55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4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6"/>
          <p:cNvSpPr txBox="1">
            <a:spLocks noChangeArrowheads="1"/>
          </p:cNvSpPr>
          <p:nvPr/>
        </p:nvSpPr>
        <p:spPr bwMode="auto">
          <a:xfrm>
            <a:off x="1214438" y="142875"/>
            <a:ext cx="6324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00"/>
                </a:solidFill>
              </a:rPr>
              <a:t>TRIPTANS: 5-HT</a:t>
            </a:r>
            <a:r>
              <a:rPr lang="en-US" sz="2400" i="1" baseline="-25000" smtClean="0">
                <a:solidFill>
                  <a:srgbClr val="FFFF00"/>
                </a:solidFill>
              </a:rPr>
              <a:t>1B/1D </a:t>
            </a:r>
            <a:r>
              <a:rPr lang="en-US" sz="2400" i="1" smtClean="0">
                <a:solidFill>
                  <a:srgbClr val="FFFF00"/>
                </a:solidFill>
              </a:rPr>
              <a:t>RECEPTOR AGONISTS</a:t>
            </a:r>
            <a:endParaRPr lang="it-IT" sz="2400" smtClean="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2400" i="1" smtClean="0">
              <a:solidFill>
                <a:srgbClr val="FFFF66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00063" y="857250"/>
            <a:ext cx="3864528" cy="3568006"/>
            <a:chOff x="500063" y="857250"/>
            <a:chExt cx="3864528" cy="3568006"/>
          </a:xfrm>
        </p:grpSpPr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93" b="50885"/>
            <a:stretch>
              <a:fillRect/>
            </a:stretch>
          </p:blipFill>
          <p:spPr bwMode="auto">
            <a:xfrm>
              <a:off x="500063" y="857250"/>
              <a:ext cx="2941636" cy="356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53" b="50885"/>
            <a:stretch>
              <a:fillRect/>
            </a:stretch>
          </p:blipFill>
          <p:spPr bwMode="auto">
            <a:xfrm>
              <a:off x="3411962" y="861256"/>
              <a:ext cx="952629" cy="35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0" name="Group 15"/>
          <p:cNvGrpSpPr>
            <a:grpSpLocks/>
          </p:cNvGrpSpPr>
          <p:nvPr/>
        </p:nvGrpSpPr>
        <p:grpSpPr bwMode="auto">
          <a:xfrm>
            <a:off x="4538663" y="857250"/>
            <a:ext cx="4319587" cy="3571875"/>
            <a:chOff x="2880" y="1214"/>
            <a:chExt cx="2527" cy="2341"/>
          </a:xfrm>
        </p:grpSpPr>
        <p:pic>
          <p:nvPicPr>
            <p:cNvPr id="245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52" r="30827" b="1892"/>
            <a:stretch>
              <a:fillRect/>
            </a:stretch>
          </p:blipFill>
          <p:spPr bwMode="auto">
            <a:xfrm>
              <a:off x="2880" y="1215"/>
              <a:ext cx="1905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14" t="49852" b="1892"/>
            <a:stretch>
              <a:fillRect/>
            </a:stretch>
          </p:blipFill>
          <p:spPr bwMode="auto">
            <a:xfrm>
              <a:off x="4785" y="1214"/>
              <a:ext cx="622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CasellaDiTesto 11"/>
          <p:cNvSpPr txBox="1">
            <a:spLocks noChangeArrowheads="1"/>
          </p:cNvSpPr>
          <p:nvPr/>
        </p:nvSpPr>
        <p:spPr bwMode="auto">
          <a:xfrm>
            <a:off x="785813" y="4468813"/>
            <a:ext cx="3308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00"/>
                </a:solidFill>
                <a:latin typeface="Arial" pitchFamily="34" charset="0"/>
              </a:rPr>
              <a:t>Triptans provide: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D13D"/>
              </a:buClr>
              <a:buSzPct val="75000"/>
              <a:buFont typeface="Marlett" pitchFamily="2" charset="2"/>
              <a:buChar char="n"/>
            </a:pPr>
            <a:r>
              <a:rPr lang="en-US" sz="1400" smtClean="0">
                <a:solidFill>
                  <a:srgbClr val="FFFF00"/>
                </a:solidFill>
                <a:latin typeface="Arial" pitchFamily="34" charset="0"/>
              </a:rPr>
              <a:t>Rapid onset of action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D13D"/>
              </a:buClr>
              <a:buSzPct val="75000"/>
              <a:buFont typeface="Marlett" pitchFamily="2" charset="2"/>
              <a:buChar char="n"/>
            </a:pPr>
            <a:r>
              <a:rPr lang="en-US" sz="1400" smtClean="0">
                <a:solidFill>
                  <a:srgbClr val="FFFF00"/>
                </a:solidFill>
                <a:latin typeface="Arial" pitchFamily="34" charset="0"/>
              </a:rPr>
              <a:t>High efficacy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D13D"/>
              </a:buClr>
              <a:buSzPct val="75000"/>
              <a:buFont typeface="Marlett" pitchFamily="2" charset="2"/>
              <a:buChar char="n"/>
            </a:pPr>
            <a:r>
              <a:rPr lang="en-US" sz="1400" smtClean="0">
                <a:solidFill>
                  <a:srgbClr val="FFFF00"/>
                </a:solidFill>
                <a:latin typeface="Arial" pitchFamily="34" charset="0"/>
              </a:rPr>
              <a:t>Favorable side effect profile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5606" name="CasellaDiTesto 9"/>
          <p:cNvSpPr txBox="1">
            <a:spLocks noChangeArrowheads="1"/>
          </p:cNvSpPr>
          <p:nvPr/>
        </p:nvSpPr>
        <p:spPr bwMode="auto">
          <a:xfrm>
            <a:off x="428625" y="5643563"/>
            <a:ext cx="835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Approximately 25% of all migraine users and 40% of all attacks 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</a:rPr>
              <a:t>do not respond to </a:t>
            </a:r>
            <a:r>
              <a:rPr lang="en-US" sz="2000" b="1" i="1" dirty="0" err="1">
                <a:solidFill>
                  <a:schemeClr val="bg1"/>
                </a:solidFill>
              </a:rPr>
              <a:t>triptan</a:t>
            </a:r>
            <a:r>
              <a:rPr lang="en-US" sz="2000" b="1" i="1" dirty="0">
                <a:solidFill>
                  <a:schemeClr val="bg1"/>
                </a:solidFill>
              </a:rPr>
              <a:t> treatment</a:t>
            </a:r>
            <a:endParaRPr lang="it-IT" sz="2000" b="1" i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03588"/>
            <a:ext cx="41544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sellaDiTesto 4"/>
          <p:cNvSpPr txBox="1">
            <a:spLocks noChangeArrowheads="1"/>
          </p:cNvSpPr>
          <p:nvPr/>
        </p:nvSpPr>
        <p:spPr bwMode="auto">
          <a:xfrm>
            <a:off x="1752600" y="2708275"/>
            <a:ext cx="554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smtClean="0">
                <a:solidFill>
                  <a:srgbClr val="FFFF00"/>
                </a:solidFill>
              </a:rPr>
              <a:t>Lack of association with common polymorphisms of 5-HT1B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smtClean="0">
                <a:solidFill>
                  <a:srgbClr val="FFFF00"/>
                </a:solidFill>
              </a:rPr>
              <a:t>receptor gene and triptan response in migraine patients</a:t>
            </a:r>
          </a:p>
        </p:txBody>
      </p:sp>
      <p:sp>
        <p:nvSpPr>
          <p:cNvPr id="7172" name="CasellaDiTesto 5"/>
          <p:cNvSpPr txBox="1">
            <a:spLocks noChangeArrowheads="1"/>
          </p:cNvSpPr>
          <p:nvPr/>
        </p:nvSpPr>
        <p:spPr bwMode="auto">
          <a:xfrm>
            <a:off x="2644775" y="6453188"/>
            <a:ext cx="3727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FFFF00"/>
                </a:solidFill>
              </a:rPr>
              <a:t>Velati D., </a:t>
            </a:r>
            <a:r>
              <a:rPr lang="it-IT" sz="1000" dirty="0" err="1" smtClean="0">
                <a:solidFill>
                  <a:srgbClr val="FFFF00"/>
                </a:solidFill>
              </a:rPr>
              <a:t>Genazzani</a:t>
            </a:r>
            <a:r>
              <a:rPr lang="it-IT" sz="1000" dirty="0" smtClean="0">
                <a:solidFill>
                  <a:srgbClr val="FFFF00"/>
                </a:solidFill>
              </a:rPr>
              <a:t> AA et al., </a:t>
            </a:r>
            <a:r>
              <a:rPr lang="it-IT" sz="1000" dirty="0" err="1" smtClean="0">
                <a:solidFill>
                  <a:srgbClr val="FFFF00"/>
                </a:solidFill>
              </a:rPr>
              <a:t>Eur</a:t>
            </a:r>
            <a:r>
              <a:rPr lang="it-IT" sz="1000" dirty="0" smtClean="0">
                <a:solidFill>
                  <a:srgbClr val="FFFF00"/>
                </a:solidFill>
              </a:rPr>
              <a:t> J </a:t>
            </a:r>
            <a:r>
              <a:rPr lang="it-IT" sz="1000" dirty="0" err="1" smtClean="0">
                <a:solidFill>
                  <a:srgbClr val="FFFF00"/>
                </a:solidFill>
              </a:rPr>
              <a:t>Pharmacol</a:t>
            </a:r>
            <a:r>
              <a:rPr lang="it-IT" sz="1000" dirty="0" smtClean="0">
                <a:solidFill>
                  <a:srgbClr val="FFFF00"/>
                </a:solidFill>
              </a:rPr>
              <a:t>. 2008; 580:43-47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82575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00"/>
                </a:solidFill>
              </a:rPr>
              <a:t>Triptan non-responders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5288" y="981075"/>
            <a:ext cx="8229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smtClean="0">
                <a:solidFill>
                  <a:srgbClr val="FFFF00"/>
                </a:solidFill>
              </a:rPr>
              <a:t>Not able to treat early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smtClean="0">
                <a:solidFill>
                  <a:srgbClr val="FFFF00"/>
                </a:solidFill>
              </a:rPr>
              <a:t>Low and inconsistent oral absorption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smtClean="0">
                <a:solidFill>
                  <a:srgbClr val="FFFF00"/>
                </a:solidFill>
              </a:rPr>
              <a:t>Unrecognized analgesic overuse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smtClean="0">
                <a:solidFill>
                  <a:srgbClr val="FFFF00"/>
                </a:solidFill>
              </a:rPr>
              <a:t>Medical and psychiatric co-morbidities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smtClean="0">
                <a:solidFill>
                  <a:srgbClr val="FFFF00"/>
                </a:solidFill>
              </a:rPr>
              <a:t>5-HT</a:t>
            </a:r>
            <a:r>
              <a:rPr lang="en-US" sz="1600" baseline="-25000" smtClean="0">
                <a:solidFill>
                  <a:srgbClr val="FFFF00"/>
                </a:solidFill>
              </a:rPr>
              <a:t>1B/1D</a:t>
            </a:r>
            <a:r>
              <a:rPr lang="en-US" sz="1600" smtClean="0">
                <a:solidFill>
                  <a:srgbClr val="FFFF00"/>
                </a:solidFill>
              </a:rPr>
              <a:t> receptor polymorphisms ?</a:t>
            </a:r>
          </a:p>
        </p:txBody>
      </p:sp>
    </p:spTree>
    <p:extLst>
      <p:ext uri="{BB962C8B-B14F-4D97-AF65-F5344CB8AC3E}">
        <p14:creationId xmlns:p14="http://schemas.microsoft.com/office/powerpoint/2010/main" val="3894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o 5"/>
          <p:cNvGrpSpPr>
            <a:grpSpLocks/>
          </p:cNvGrpSpPr>
          <p:nvPr/>
        </p:nvGrpSpPr>
        <p:grpSpPr bwMode="auto">
          <a:xfrm>
            <a:off x="1576388" y="914400"/>
            <a:ext cx="5786437" cy="5729288"/>
            <a:chOff x="1576407" y="914400"/>
            <a:chExt cx="5786418" cy="5729288"/>
          </a:xfrm>
        </p:grpSpPr>
        <p:pic>
          <p:nvPicPr>
            <p:cNvPr id="276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969"/>
            <a:stretch>
              <a:fillRect/>
            </a:stretch>
          </p:blipFill>
          <p:spPr bwMode="auto">
            <a:xfrm>
              <a:off x="1576407" y="914400"/>
              <a:ext cx="5781675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23"/>
            <a:stretch>
              <a:fillRect/>
            </a:stretch>
          </p:blipFill>
          <p:spPr bwMode="auto">
            <a:xfrm>
              <a:off x="1581150" y="1333500"/>
              <a:ext cx="5781675" cy="531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CasellaDiTesto 6"/>
          <p:cNvSpPr txBox="1">
            <a:spLocks noChangeArrowheads="1"/>
          </p:cNvSpPr>
          <p:nvPr/>
        </p:nvSpPr>
        <p:spPr bwMode="auto">
          <a:xfrm>
            <a:off x="614363" y="214313"/>
            <a:ext cx="755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66"/>
                </a:solidFill>
              </a:rPr>
              <a:t>Metabolic pathways involved in the metabolism of triptans</a:t>
            </a:r>
            <a:endParaRPr lang="it-IT" sz="2400" i="1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14630" y="332656"/>
            <a:ext cx="7845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COMT </a:t>
            </a:r>
            <a:r>
              <a:rPr lang="it-IT" sz="2000" b="1" dirty="0" smtClean="0">
                <a:solidFill>
                  <a:srgbClr val="FFFF00"/>
                </a:solidFill>
              </a:rPr>
              <a:t>val158met </a:t>
            </a:r>
            <a:r>
              <a:rPr lang="it-IT" sz="2000" b="1" dirty="0" err="1" smtClean="0">
                <a:solidFill>
                  <a:srgbClr val="FFFF00"/>
                </a:solidFill>
              </a:rPr>
              <a:t>polymorphism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affects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headache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response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smtClean="0">
                <a:solidFill>
                  <a:srgbClr val="FFFF00"/>
                </a:solidFill>
              </a:rPr>
              <a:t>to </a:t>
            </a:r>
            <a:r>
              <a:rPr lang="it-IT" sz="2000" b="1" dirty="0" err="1" smtClean="0">
                <a:solidFill>
                  <a:srgbClr val="FFFF00"/>
                </a:solidFill>
              </a:rPr>
              <a:t>triptans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107504" y="781254"/>
            <a:ext cx="8856984" cy="50603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03731" y="764704"/>
            <a:ext cx="4016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II </a:t>
            </a:r>
            <a:r>
              <a:rPr lang="it-IT" sz="1200" b="1" dirty="0" err="1" smtClean="0">
                <a:solidFill>
                  <a:srgbClr val="002060"/>
                </a:solidFill>
              </a:rPr>
              <a:t>cohort</a:t>
            </a:r>
            <a:r>
              <a:rPr lang="it-IT" sz="1200" b="1" dirty="0" smtClean="0">
                <a:solidFill>
                  <a:srgbClr val="002060"/>
                </a:solidFill>
              </a:rPr>
              <a:t>: </a:t>
            </a:r>
            <a:r>
              <a:rPr lang="it-IT" sz="1200" b="1" dirty="0" err="1" smtClean="0">
                <a:solidFill>
                  <a:srgbClr val="002060"/>
                </a:solidFill>
              </a:rPr>
              <a:t>migraine</a:t>
            </a:r>
            <a:r>
              <a:rPr lang="it-IT" sz="1200" b="1" dirty="0" smtClean="0">
                <a:solidFill>
                  <a:srgbClr val="002060"/>
                </a:solidFill>
              </a:rPr>
              <a:t> </a:t>
            </a:r>
            <a:r>
              <a:rPr lang="it-IT" sz="1200" b="1" dirty="0" err="1" smtClean="0">
                <a:solidFill>
                  <a:srgbClr val="002060"/>
                </a:solidFill>
              </a:rPr>
              <a:t>patients</a:t>
            </a:r>
            <a:r>
              <a:rPr lang="it-IT" sz="1200" b="1" dirty="0" smtClean="0">
                <a:solidFill>
                  <a:srgbClr val="002060"/>
                </a:solidFill>
              </a:rPr>
              <a:t> and </a:t>
            </a:r>
            <a:r>
              <a:rPr lang="it-IT" sz="1200" b="1" dirty="0" err="1" smtClean="0">
                <a:solidFill>
                  <a:srgbClr val="002060"/>
                </a:solidFill>
              </a:rPr>
              <a:t>response</a:t>
            </a:r>
            <a:r>
              <a:rPr lang="it-IT" sz="1200" b="1" dirty="0" smtClean="0">
                <a:solidFill>
                  <a:srgbClr val="002060"/>
                </a:solidFill>
              </a:rPr>
              <a:t> to </a:t>
            </a:r>
            <a:r>
              <a:rPr lang="it-IT" sz="1200" b="1" dirty="0" err="1" smtClean="0">
                <a:solidFill>
                  <a:srgbClr val="002060"/>
                </a:solidFill>
              </a:rPr>
              <a:t>other</a:t>
            </a:r>
            <a:r>
              <a:rPr lang="it-IT" sz="1200" b="1" dirty="0" smtClean="0">
                <a:solidFill>
                  <a:srgbClr val="002060"/>
                </a:solidFill>
              </a:rPr>
              <a:t> </a:t>
            </a:r>
            <a:r>
              <a:rPr lang="it-IT" sz="1200" b="1" dirty="0" err="1" smtClean="0">
                <a:solidFill>
                  <a:srgbClr val="002060"/>
                </a:solidFill>
              </a:rPr>
              <a:t>triptans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0837" y="781254"/>
            <a:ext cx="3703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002060"/>
                </a:solidFill>
                <a:latin typeface="Times New Roman" pitchFamily="18" charset="0"/>
              </a:rPr>
              <a:t>I </a:t>
            </a:r>
            <a:r>
              <a:rPr lang="it-IT" sz="1200" b="1" dirty="0" err="1">
                <a:solidFill>
                  <a:srgbClr val="002060"/>
                </a:solidFill>
                <a:latin typeface="Times New Roman" pitchFamily="18" charset="0"/>
              </a:rPr>
              <a:t>cohort</a:t>
            </a:r>
            <a:r>
              <a:rPr lang="it-IT" sz="12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it-IT" sz="1200" b="1" dirty="0" err="1">
                <a:solidFill>
                  <a:srgbClr val="002060"/>
                </a:solidFill>
                <a:latin typeface="Times New Roman" pitchFamily="18" charset="0"/>
              </a:rPr>
              <a:t>MwoA</a:t>
            </a:r>
            <a:r>
              <a:rPr lang="it-IT" sz="1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it-IT" sz="1200" b="1" dirty="0" err="1">
                <a:solidFill>
                  <a:srgbClr val="002060"/>
                </a:solidFill>
                <a:latin typeface="Times New Roman" pitchFamily="18" charset="0"/>
              </a:rPr>
              <a:t>patients</a:t>
            </a:r>
            <a:r>
              <a:rPr lang="it-IT" sz="1200" b="1" dirty="0">
                <a:solidFill>
                  <a:srgbClr val="002060"/>
                </a:solidFill>
                <a:latin typeface="Times New Roman" pitchFamily="18" charset="0"/>
              </a:rPr>
              <a:t> and </a:t>
            </a:r>
            <a:r>
              <a:rPr lang="it-IT" sz="1200" b="1" dirty="0" err="1">
                <a:solidFill>
                  <a:srgbClr val="002060"/>
                </a:solidFill>
                <a:latin typeface="Times New Roman" pitchFamily="18" charset="0"/>
              </a:rPr>
              <a:t>response</a:t>
            </a:r>
            <a:r>
              <a:rPr lang="it-IT" sz="1200" b="1" dirty="0">
                <a:solidFill>
                  <a:srgbClr val="002060"/>
                </a:solidFill>
                <a:latin typeface="Times New Roman" pitchFamily="18" charset="0"/>
              </a:rPr>
              <a:t> to </a:t>
            </a:r>
            <a:r>
              <a:rPr lang="it-IT" sz="1200" b="1" dirty="0" err="1">
                <a:solidFill>
                  <a:srgbClr val="002060"/>
                </a:solidFill>
                <a:latin typeface="Times New Roman" pitchFamily="18" charset="0"/>
              </a:rPr>
              <a:t>frovatriptan</a:t>
            </a:r>
            <a:endParaRPr lang="it-IT" sz="1200" b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162137" y="5815538"/>
            <a:ext cx="1946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FFFF00"/>
                </a:solidFill>
              </a:rPr>
              <a:t>Terrazzino et al., </a:t>
            </a:r>
            <a:r>
              <a:rPr lang="it-IT" sz="1000" b="1" dirty="0" smtClean="0">
                <a:solidFill>
                  <a:srgbClr val="FFFF00"/>
                </a:solidFill>
              </a:rPr>
              <a:t>in </a:t>
            </a:r>
            <a:r>
              <a:rPr lang="it-IT" sz="1000" b="1" dirty="0" err="1" smtClean="0">
                <a:solidFill>
                  <a:srgbClr val="FFFF00"/>
                </a:solidFill>
              </a:rPr>
              <a:t>preparation</a:t>
            </a:r>
            <a:endParaRPr lang="it-IT" sz="1000" b="1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1" t="37832" r="31604" b="23207"/>
          <a:stretch/>
        </p:blipFill>
        <p:spPr bwMode="auto">
          <a:xfrm>
            <a:off x="161371" y="1021155"/>
            <a:ext cx="4606047" cy="283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19157" r="31556" b="5744"/>
          <a:stretch/>
        </p:blipFill>
        <p:spPr bwMode="auto">
          <a:xfrm>
            <a:off x="4939235" y="1025567"/>
            <a:ext cx="3989165" cy="47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ttangolo 3"/>
          <p:cNvSpPr>
            <a:spLocks noChangeArrowheads="1"/>
          </p:cNvSpPr>
          <p:nvPr/>
        </p:nvSpPr>
        <p:spPr bwMode="auto">
          <a:xfrm>
            <a:off x="971600" y="260648"/>
            <a:ext cx="799288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err="1">
                <a:solidFill>
                  <a:srgbClr val="FFFF00"/>
                </a:solidFill>
              </a:rPr>
              <a:t>Potential</a:t>
            </a:r>
            <a:r>
              <a:rPr lang="it-IT" sz="2400" dirty="0">
                <a:solidFill>
                  <a:srgbClr val="FFFF00"/>
                </a:solidFill>
              </a:rPr>
              <a:t> benefits of </a:t>
            </a:r>
            <a:r>
              <a:rPr lang="it-IT" sz="2400" dirty="0" err="1" smtClean="0">
                <a:solidFill>
                  <a:srgbClr val="FFFF00"/>
                </a:solidFill>
              </a:rPr>
              <a:t>Pharmacogenomics</a:t>
            </a:r>
            <a:endParaRPr lang="it-IT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FF0000"/>
                </a:solidFill>
              </a:rPr>
              <a:t>                    in the </a:t>
            </a:r>
            <a:r>
              <a:rPr lang="it-IT" dirty="0" err="1">
                <a:solidFill>
                  <a:srgbClr val="FF0000"/>
                </a:solidFill>
              </a:rPr>
              <a:t>drug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development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process</a:t>
            </a:r>
            <a:endParaRPr lang="it-IT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– </a:t>
            </a:r>
            <a:r>
              <a:rPr lang="it-IT" dirty="0" err="1">
                <a:solidFill>
                  <a:srgbClr val="FFFF00"/>
                </a:solidFill>
              </a:rPr>
              <a:t>Identification</a:t>
            </a:r>
            <a:r>
              <a:rPr lang="it-IT" dirty="0">
                <a:solidFill>
                  <a:srgbClr val="FFFF00"/>
                </a:solidFill>
              </a:rPr>
              <a:t> of new </a:t>
            </a:r>
            <a:r>
              <a:rPr lang="it-IT" dirty="0" err="1">
                <a:solidFill>
                  <a:srgbClr val="FFFF00"/>
                </a:solidFill>
              </a:rPr>
              <a:t>drug</a:t>
            </a:r>
            <a:r>
              <a:rPr lang="it-IT" dirty="0">
                <a:solidFill>
                  <a:srgbClr val="FFFF00"/>
                </a:solidFill>
              </a:rPr>
              <a:t> targets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– Reduction of sample size and simplification of clinical trials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– </a:t>
            </a:r>
            <a:r>
              <a:rPr lang="it-IT" dirty="0" err="1">
                <a:solidFill>
                  <a:srgbClr val="FFFF00"/>
                </a:solidFill>
              </a:rPr>
              <a:t>Decrease</a:t>
            </a:r>
            <a:r>
              <a:rPr lang="it-IT" dirty="0">
                <a:solidFill>
                  <a:srgbClr val="FFFF00"/>
                </a:solidFill>
              </a:rPr>
              <a:t> in </a:t>
            </a:r>
            <a:r>
              <a:rPr lang="it-IT" dirty="0" err="1">
                <a:solidFill>
                  <a:srgbClr val="FFFF00"/>
                </a:solidFill>
              </a:rPr>
              <a:t>discontinuation</a:t>
            </a:r>
            <a:r>
              <a:rPr lang="it-IT" dirty="0">
                <a:solidFill>
                  <a:srgbClr val="FFFF00"/>
                </a:solidFill>
              </a:rPr>
              <a:t> of </a:t>
            </a:r>
            <a:r>
              <a:rPr lang="it-IT" dirty="0" err="1">
                <a:solidFill>
                  <a:srgbClr val="FFFF00"/>
                </a:solidFill>
              </a:rPr>
              <a:t>clinical</a:t>
            </a:r>
            <a:r>
              <a:rPr lang="it-IT" dirty="0">
                <a:solidFill>
                  <a:srgbClr val="FFFF00"/>
                </a:solidFill>
              </a:rPr>
              <a:t> trials due to </a:t>
            </a:r>
            <a:r>
              <a:rPr lang="it-IT" dirty="0" err="1">
                <a:solidFill>
                  <a:srgbClr val="FFFF00"/>
                </a:solidFill>
              </a:rPr>
              <a:t>unexpected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ADRs</a:t>
            </a:r>
            <a:endParaRPr lang="it-IT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– Rise in rate of successful drug development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FFFF00"/>
                </a:solidFill>
              </a:rPr>
              <a:t>– Time for </a:t>
            </a:r>
            <a:r>
              <a:rPr lang="it-IT" dirty="0" err="1">
                <a:solidFill>
                  <a:srgbClr val="FFFF00"/>
                </a:solidFill>
              </a:rPr>
              <a:t>drug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approval</a:t>
            </a:r>
            <a:endParaRPr lang="it-IT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FFFF00"/>
                </a:solidFill>
              </a:rPr>
              <a:t>	           </a:t>
            </a:r>
            <a:r>
              <a:rPr lang="it-IT" dirty="0">
                <a:solidFill>
                  <a:srgbClr val="FF0000"/>
                </a:solidFill>
              </a:rPr>
              <a:t>…and in the </a:t>
            </a:r>
            <a:r>
              <a:rPr lang="it-IT" dirty="0" err="1">
                <a:solidFill>
                  <a:srgbClr val="FF0000"/>
                </a:solidFill>
              </a:rPr>
              <a:t>clinical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practice</a:t>
            </a:r>
            <a:endParaRPr lang="it-IT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– Earlier identification and selection  of </a:t>
            </a:r>
            <a:r>
              <a:rPr lang="en-US" i="1" dirty="0">
                <a:solidFill>
                  <a:srgbClr val="FFFF00"/>
                </a:solidFill>
              </a:rPr>
              <a:t>responder</a:t>
            </a:r>
            <a:r>
              <a:rPr lang="en-US" dirty="0">
                <a:solidFill>
                  <a:srgbClr val="FFFF00"/>
                </a:solidFill>
              </a:rPr>
              <a:t>/non </a:t>
            </a:r>
            <a:r>
              <a:rPr lang="en-US" i="1" dirty="0">
                <a:solidFill>
                  <a:srgbClr val="FFFF00"/>
                </a:solidFill>
              </a:rPr>
              <a:t>responder</a:t>
            </a:r>
            <a:r>
              <a:rPr lang="en-US" dirty="0">
                <a:solidFill>
                  <a:srgbClr val="FFFF00"/>
                </a:solidFill>
              </a:rPr>
              <a:t>  patients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–</a:t>
            </a:r>
            <a:r>
              <a:rPr lang="it-IT" dirty="0" err="1">
                <a:solidFill>
                  <a:srgbClr val="FFFF00"/>
                </a:solidFill>
              </a:rPr>
              <a:t>Estimation</a:t>
            </a:r>
            <a:r>
              <a:rPr lang="it-IT" dirty="0">
                <a:solidFill>
                  <a:srgbClr val="FFFF00"/>
                </a:solidFill>
              </a:rPr>
              <a:t> of </a:t>
            </a:r>
            <a:r>
              <a:rPr lang="en-US" dirty="0">
                <a:solidFill>
                  <a:srgbClr val="FFFF00"/>
                </a:solidFill>
              </a:rPr>
              <a:t>dose optimal for particular patient based on genomic </a:t>
            </a:r>
            <a:r>
              <a:rPr lang="it-IT" dirty="0">
                <a:solidFill>
                  <a:srgbClr val="FFFF00"/>
                </a:solidFill>
              </a:rPr>
              <a:t>information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– Number of adverse drug reactions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– Number of medications to find effective </a:t>
            </a:r>
            <a:r>
              <a:rPr lang="it-IT" dirty="0" err="1">
                <a:solidFill>
                  <a:srgbClr val="FFFF00"/>
                </a:solidFill>
              </a:rPr>
              <a:t>therapy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– Decrease in the overall cost of Health Care</a:t>
            </a:r>
            <a:endParaRPr lang="it-IT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it-IT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71846" y="548680"/>
            <a:ext cx="8664650" cy="4832350"/>
          </a:xfrm>
          <a:prstGeom prst="rect">
            <a:avLst/>
          </a:prstGeom>
          <a:noFill/>
          <a:ln>
            <a:noFill/>
          </a:ln>
          <a:effectLst>
            <a:prstShdw prst="shdw16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it-IT" sz="2400" b="1" dirty="0" err="1">
                <a:solidFill>
                  <a:srgbClr val="FFFF00"/>
                </a:solidFill>
              </a:rPr>
              <a:t>Challenges</a:t>
            </a:r>
            <a:r>
              <a:rPr lang="it-IT" sz="2400" b="1" dirty="0">
                <a:solidFill>
                  <a:srgbClr val="FFFF00"/>
                </a:solidFill>
              </a:rPr>
              <a:t> for </a:t>
            </a:r>
            <a:r>
              <a:rPr lang="it-IT" sz="2400" b="1" dirty="0" err="1">
                <a:solidFill>
                  <a:srgbClr val="FFFF00"/>
                </a:solidFill>
              </a:rPr>
              <a:t>clinical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implementation</a:t>
            </a:r>
            <a:r>
              <a:rPr lang="it-IT" sz="2400" b="1" dirty="0">
                <a:solidFill>
                  <a:srgbClr val="FFFF00"/>
                </a:solidFill>
              </a:rPr>
              <a:t> of </a:t>
            </a:r>
            <a:r>
              <a:rPr lang="it-IT" sz="2400" b="1" dirty="0" err="1">
                <a:solidFill>
                  <a:srgbClr val="FFFF00"/>
                </a:solidFill>
              </a:rPr>
              <a:t>Pharmacogenomics</a:t>
            </a:r>
            <a:endParaRPr lang="it-IT" sz="2400" b="1" dirty="0">
              <a:solidFill>
                <a:srgbClr val="FFFF00"/>
              </a:solidFill>
            </a:endParaRPr>
          </a:p>
          <a:p>
            <a:pPr marL="457200" indent="-457200"/>
            <a:endParaRPr lang="it-IT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•"/>
            </a:pPr>
            <a:r>
              <a:rPr lang="it-IT" sz="2000" b="1" dirty="0" err="1">
                <a:solidFill>
                  <a:srgbClr val="FFFF00"/>
                </a:solidFill>
              </a:rPr>
              <a:t>Providing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scientific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evidence</a:t>
            </a:r>
            <a:r>
              <a:rPr lang="it-IT" sz="2000" b="1" dirty="0">
                <a:solidFill>
                  <a:srgbClr val="FFFF00"/>
                </a:solidFill>
              </a:rPr>
              <a:t> for </a:t>
            </a:r>
            <a:r>
              <a:rPr lang="it-IT" sz="2000" b="1" dirty="0" err="1">
                <a:solidFill>
                  <a:srgbClr val="FFFF00"/>
                </a:solidFill>
              </a:rPr>
              <a:t>improvement</a:t>
            </a:r>
            <a:r>
              <a:rPr lang="it-IT" sz="2000" b="1" dirty="0">
                <a:solidFill>
                  <a:srgbClr val="FFFF00"/>
                </a:solidFill>
              </a:rPr>
              <a:t> in </a:t>
            </a:r>
            <a:r>
              <a:rPr lang="it-IT" sz="2000" b="1" dirty="0" err="1">
                <a:solidFill>
                  <a:srgbClr val="FFFF00"/>
                </a:solidFill>
              </a:rPr>
              <a:t>patient</a:t>
            </a:r>
            <a:r>
              <a:rPr lang="it-IT" sz="2000" b="1" dirty="0">
                <a:solidFill>
                  <a:srgbClr val="FFFF00"/>
                </a:solidFill>
              </a:rPr>
              <a:t> care by </a:t>
            </a:r>
            <a:r>
              <a:rPr lang="it-IT" sz="2000" b="1" dirty="0" err="1">
                <a:solidFill>
                  <a:srgbClr val="FFFF00"/>
                </a:solidFill>
              </a:rPr>
              <a:t>PGx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testing</a:t>
            </a:r>
            <a:endParaRPr lang="it-IT" sz="20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•"/>
            </a:pPr>
            <a:r>
              <a:rPr lang="it-IT" sz="2000" b="1" dirty="0" err="1">
                <a:solidFill>
                  <a:srgbClr val="FFFF00"/>
                </a:solidFill>
              </a:rPr>
              <a:t>Providing</a:t>
            </a:r>
            <a:r>
              <a:rPr lang="it-IT" sz="2000" b="1" dirty="0">
                <a:solidFill>
                  <a:srgbClr val="FFFF00"/>
                </a:solidFill>
              </a:rPr>
              <a:t> data on </a:t>
            </a:r>
            <a:r>
              <a:rPr lang="it-IT" sz="2000" b="1" dirty="0" err="1">
                <a:solidFill>
                  <a:srgbClr val="FFFF00"/>
                </a:solidFill>
              </a:rPr>
              <a:t>diagnostic</a:t>
            </a:r>
            <a:r>
              <a:rPr lang="it-IT" sz="2000" b="1" dirty="0">
                <a:solidFill>
                  <a:srgbClr val="FFFF00"/>
                </a:solidFill>
              </a:rPr>
              <a:t> test </a:t>
            </a:r>
            <a:r>
              <a:rPr lang="it-IT" sz="2000" b="1" dirty="0" err="1">
                <a:solidFill>
                  <a:srgbClr val="FFFF00"/>
                </a:solidFill>
              </a:rPr>
              <a:t>criteria</a:t>
            </a:r>
            <a:r>
              <a:rPr lang="it-IT" sz="2000" b="1" dirty="0">
                <a:solidFill>
                  <a:srgbClr val="FFFF00"/>
                </a:solidFill>
              </a:rPr>
              <a:t> of </a:t>
            </a:r>
            <a:r>
              <a:rPr lang="it-IT" sz="2000" b="1" dirty="0" err="1">
                <a:solidFill>
                  <a:srgbClr val="FFFF00"/>
                </a:solidFill>
              </a:rPr>
              <a:t>PGx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testing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dirty="0">
                <a:solidFill>
                  <a:srgbClr val="FFFF00"/>
                </a:solidFill>
              </a:rPr>
              <a:t>	(</a:t>
            </a:r>
            <a:r>
              <a:rPr lang="it-IT" sz="2000" b="1" dirty="0" err="1">
                <a:solidFill>
                  <a:srgbClr val="FFFF00"/>
                </a:solidFill>
              </a:rPr>
              <a:t>sensitivity</a:t>
            </a:r>
            <a:r>
              <a:rPr lang="it-IT" sz="2000" b="1" dirty="0">
                <a:solidFill>
                  <a:srgbClr val="FFFF00"/>
                </a:solidFill>
              </a:rPr>
              <a:t>,  </a:t>
            </a:r>
            <a:r>
              <a:rPr lang="it-IT" sz="2000" b="1" dirty="0" err="1">
                <a:solidFill>
                  <a:srgbClr val="FFFF00"/>
                </a:solidFill>
              </a:rPr>
              <a:t>specificity</a:t>
            </a:r>
            <a:r>
              <a:rPr lang="it-IT" sz="2000" b="1" dirty="0">
                <a:solidFill>
                  <a:srgbClr val="FFFF00"/>
                </a:solidFill>
              </a:rPr>
              <a:t>, PPV, NPV, R</a:t>
            </a:r>
            <a:r>
              <a:rPr lang="it-IT" sz="2000" b="1" baseline="30000" dirty="0">
                <a:solidFill>
                  <a:srgbClr val="FFFF00"/>
                </a:solidFill>
              </a:rPr>
              <a:t>2</a:t>
            </a:r>
            <a:r>
              <a:rPr lang="it-IT" sz="2000" b="1" dirty="0">
                <a:solidFill>
                  <a:srgbClr val="FFFF00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Char char="•"/>
            </a:pPr>
            <a:r>
              <a:rPr lang="it-IT" sz="2000" b="1" dirty="0" err="1">
                <a:solidFill>
                  <a:srgbClr val="FFFF00"/>
                </a:solidFill>
              </a:rPr>
              <a:t>Providing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informations</a:t>
            </a:r>
            <a:r>
              <a:rPr lang="it-IT" sz="2000" b="1" dirty="0">
                <a:solidFill>
                  <a:srgbClr val="FFFF00"/>
                </a:solidFill>
              </a:rPr>
              <a:t> on </a:t>
            </a:r>
            <a:r>
              <a:rPr lang="it-IT" sz="2000" b="1" dirty="0" err="1">
                <a:solidFill>
                  <a:srgbClr val="FFFF00"/>
                </a:solidFill>
              </a:rPr>
              <a:t>cost-effectiveness</a:t>
            </a:r>
            <a:r>
              <a:rPr lang="it-IT" sz="2000" b="1" dirty="0">
                <a:solidFill>
                  <a:srgbClr val="FFFF00"/>
                </a:solidFill>
              </a:rPr>
              <a:t> of </a:t>
            </a:r>
            <a:r>
              <a:rPr lang="it-IT" sz="2000" b="1" dirty="0" err="1">
                <a:solidFill>
                  <a:srgbClr val="FFFF00"/>
                </a:solidFill>
              </a:rPr>
              <a:t>PGx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testing</a:t>
            </a:r>
            <a:endParaRPr lang="it-IT" sz="20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•"/>
            </a:pPr>
            <a:r>
              <a:rPr lang="it-IT" sz="2000" b="1" dirty="0" err="1">
                <a:solidFill>
                  <a:srgbClr val="FFFF00"/>
                </a:solidFill>
              </a:rPr>
              <a:t>Developing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guidelines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directing</a:t>
            </a:r>
            <a:r>
              <a:rPr lang="it-IT" sz="2000" b="1" dirty="0">
                <a:solidFill>
                  <a:srgbClr val="FFFF00"/>
                </a:solidFill>
              </a:rPr>
              <a:t> the </a:t>
            </a:r>
            <a:r>
              <a:rPr lang="it-IT" sz="2000" b="1" dirty="0" err="1">
                <a:solidFill>
                  <a:srgbClr val="FFFF00"/>
                </a:solidFill>
              </a:rPr>
              <a:t>clinical</a:t>
            </a:r>
            <a:r>
              <a:rPr lang="it-IT" sz="2000" b="1" dirty="0">
                <a:solidFill>
                  <a:srgbClr val="FFFF00"/>
                </a:solidFill>
              </a:rPr>
              <a:t> use of </a:t>
            </a:r>
            <a:r>
              <a:rPr lang="it-IT" sz="2000" b="1" dirty="0" err="1">
                <a:solidFill>
                  <a:srgbClr val="FFFF00"/>
                </a:solidFill>
              </a:rPr>
              <a:t>PGx</a:t>
            </a:r>
            <a:r>
              <a:rPr lang="it-IT" sz="2000" b="1" dirty="0">
                <a:solidFill>
                  <a:srgbClr val="FFFF00"/>
                </a:solidFill>
              </a:rPr>
              <a:t> test </a:t>
            </a:r>
            <a:r>
              <a:rPr lang="it-IT" sz="2000" b="1" dirty="0" err="1">
                <a:solidFill>
                  <a:srgbClr val="FFFF00"/>
                </a:solidFill>
              </a:rPr>
              <a:t>results</a:t>
            </a:r>
            <a:endParaRPr lang="it-IT" sz="20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Improving education of healthcare professionals</a:t>
            </a:r>
            <a:endParaRPr lang="it-IT" sz="20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Counseling services associated with genetic information</a:t>
            </a:r>
            <a:endParaRPr lang="it-IT" sz="2000" b="1" dirty="0">
              <a:solidFill>
                <a:srgbClr val="FFFF00"/>
              </a:solidFill>
            </a:endParaRPr>
          </a:p>
          <a:p>
            <a:pPr marL="457200" indent="-457200"/>
            <a:endParaRPr lang="it-IT" sz="2000" b="1" dirty="0">
              <a:solidFill>
                <a:srgbClr val="00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26828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b="1" kern="0" dirty="0" err="1">
                <a:solidFill>
                  <a:srgbClr val="FFFF00"/>
                </a:solidFill>
                <a:cs typeface="Times New Roman" pitchFamily="18" charset="0"/>
              </a:rPr>
              <a:t>Predictive</a:t>
            </a:r>
            <a:r>
              <a:rPr lang="it-IT" b="1" kern="0" dirty="0">
                <a:solidFill>
                  <a:srgbClr val="FFFF00"/>
                </a:solidFill>
                <a:cs typeface="Times New Roman" pitchFamily="18" charset="0"/>
              </a:rPr>
              <a:t> Medicine and </a:t>
            </a:r>
            <a:r>
              <a:rPr lang="en-US" b="1" dirty="0" err="1">
                <a:solidFill>
                  <a:srgbClr val="FFFF00"/>
                </a:solidFill>
                <a:cs typeface="Times New Roman" pitchFamily="18" charset="0"/>
              </a:rPr>
              <a:t>Personalised</a:t>
            </a: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therapy</a:t>
            </a:r>
            <a:endParaRPr lang="it-IT" b="1" kern="0" dirty="0">
              <a:solidFill>
                <a:srgbClr val="FFFF00"/>
              </a:solidFill>
              <a:cs typeface="Times New Roman" pitchFamily="18" charset="0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FF00"/>
                </a:solidFill>
              </a:rPr>
              <a:t>“</a:t>
            </a:r>
            <a:r>
              <a:rPr lang="en-US" sz="1800" b="1" i="1" dirty="0">
                <a:solidFill>
                  <a:srgbClr val="FFFF00"/>
                </a:solidFill>
              </a:rPr>
              <a:t>the right drug at the right dose in the right patient at </a:t>
            </a:r>
            <a:r>
              <a:rPr lang="it-IT" sz="1800" b="1" i="1" dirty="0">
                <a:solidFill>
                  <a:srgbClr val="FFFF00"/>
                </a:solidFill>
              </a:rPr>
              <a:t>the right </a:t>
            </a:r>
            <a:r>
              <a:rPr lang="it-IT" sz="1800" b="1" i="1" dirty="0" err="1">
                <a:solidFill>
                  <a:srgbClr val="FFFF00"/>
                </a:solidFill>
              </a:rPr>
              <a:t>time</a:t>
            </a:r>
            <a:r>
              <a:rPr lang="it-IT" sz="1800" b="1" dirty="0">
                <a:solidFill>
                  <a:srgbClr val="FFFF00"/>
                </a:solidFill>
              </a:rPr>
              <a:t>”</a:t>
            </a:r>
            <a:endParaRPr lang="en-US" sz="1800" b="1" kern="0" dirty="0">
              <a:solidFill>
                <a:srgbClr val="FFFF00"/>
              </a:solidFill>
            </a:endParaRPr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t="22488" r="21245" b="37730"/>
          <a:stretch>
            <a:fillRect/>
          </a:stretch>
        </p:blipFill>
        <p:spPr bwMode="auto">
          <a:xfrm>
            <a:off x="1292606" y="1340768"/>
            <a:ext cx="6447745" cy="282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61951" r="21227" b="1154"/>
          <a:stretch>
            <a:fillRect/>
          </a:stretch>
        </p:blipFill>
        <p:spPr bwMode="auto">
          <a:xfrm>
            <a:off x="1292606" y="3563232"/>
            <a:ext cx="6447746" cy="263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22092" r="12887" b="4849"/>
          <a:stretch/>
        </p:blipFill>
        <p:spPr bwMode="auto">
          <a:xfrm>
            <a:off x="107504" y="836712"/>
            <a:ext cx="895775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7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22581" r="21733" b="4765"/>
          <a:stretch>
            <a:fillRect/>
          </a:stretch>
        </p:blipFill>
        <p:spPr bwMode="auto">
          <a:xfrm>
            <a:off x="827584" y="692696"/>
            <a:ext cx="7345040" cy="56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179512" y="116632"/>
            <a:ext cx="8784976" cy="6264696"/>
            <a:chOff x="971550" y="1341438"/>
            <a:chExt cx="7421563" cy="489585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1" t="25581" r="21060" b="11908"/>
            <a:stretch>
              <a:fillRect/>
            </a:stretch>
          </p:blipFill>
          <p:spPr bwMode="auto">
            <a:xfrm>
              <a:off x="971550" y="1341438"/>
              <a:ext cx="7421563" cy="489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1908175" y="1700213"/>
              <a:ext cx="5400675" cy="720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2800" b="1" dirty="0" err="1" smtClean="0">
                  <a:solidFill>
                    <a:srgbClr val="FF0000"/>
                  </a:solidFill>
                </a:rPr>
                <a:t>Pharmacogenomics</a:t>
              </a:r>
              <a:endParaRPr lang="it-IT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476375" y="5334821"/>
              <a:ext cx="64801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600" b="1" dirty="0">
                  <a:solidFill>
                    <a:srgbClr val="000066"/>
                  </a:solidFill>
                </a:rPr>
                <a:t>Pharmacogenomics includes </a:t>
              </a:r>
              <a:r>
                <a:rPr lang="en-GB" sz="1600" b="1" dirty="0" err="1">
                  <a:solidFill>
                    <a:srgbClr val="000066"/>
                  </a:solidFill>
                </a:rPr>
                <a:t>Pharmacogenetics</a:t>
              </a:r>
              <a:endParaRPr lang="en-GB" sz="1600" b="1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4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611560" y="764705"/>
            <a:ext cx="8064896" cy="5832648"/>
            <a:chOff x="755650" y="1628445"/>
            <a:chExt cx="7234238" cy="4783533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5" t="19765" r="12888" b="4280"/>
            <a:stretch>
              <a:fillRect/>
            </a:stretch>
          </p:blipFill>
          <p:spPr bwMode="auto">
            <a:xfrm>
              <a:off x="755650" y="1628445"/>
              <a:ext cx="7234238" cy="453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4"/>
            <p:cNvSpPr txBox="1">
              <a:spLocks noChangeArrowheads="1"/>
            </p:cNvSpPr>
            <p:nvPr/>
          </p:nvSpPr>
          <p:spPr bwMode="auto">
            <a:xfrm>
              <a:off x="6064682" y="6165748"/>
              <a:ext cx="1917679" cy="24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it-IT" sz="1000" b="1" dirty="0">
                  <a:solidFill>
                    <a:srgbClr val="FFFF00"/>
                  </a:solidFill>
                </a:rPr>
                <a:t>Evans and </a:t>
              </a:r>
              <a:r>
                <a:rPr lang="it-IT" sz="1000" b="1" dirty="0" err="1">
                  <a:solidFill>
                    <a:srgbClr val="FFFF00"/>
                  </a:solidFill>
                </a:rPr>
                <a:t>Relling</a:t>
              </a:r>
              <a:r>
                <a:rPr lang="it-IT" sz="1000" b="1" dirty="0">
                  <a:solidFill>
                    <a:srgbClr val="FFFF00"/>
                  </a:solidFill>
                </a:rPr>
                <a:t>, Nature 2004</a:t>
              </a:r>
            </a:p>
          </p:txBody>
        </p:sp>
        <p:sp>
          <p:nvSpPr>
            <p:cNvPr id="5" name="Rettangolo 4"/>
            <p:cNvSpPr/>
            <p:nvPr/>
          </p:nvSpPr>
          <p:spPr bwMode="auto">
            <a:xfrm>
              <a:off x="827088" y="1646531"/>
              <a:ext cx="215900" cy="144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00"/>
                </a:solidFill>
              </a:endParaRP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773406" y="4076700"/>
              <a:ext cx="215900" cy="144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00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3779838" y="4365625"/>
              <a:ext cx="215900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00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 bwMode="auto">
            <a:xfrm>
              <a:off x="6661150" y="4044950"/>
              <a:ext cx="144463" cy="144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00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 bwMode="auto">
            <a:xfrm>
              <a:off x="6737644" y="1646332"/>
              <a:ext cx="71437" cy="72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00"/>
                </a:solidFill>
              </a:endParaRPr>
            </a:p>
          </p:txBody>
        </p:sp>
      </p:grpSp>
      <p:sp>
        <p:nvSpPr>
          <p:cNvPr id="10" name="Rettangolo 11"/>
          <p:cNvSpPr>
            <a:spLocks noChangeArrowheads="1"/>
          </p:cNvSpPr>
          <p:nvPr/>
        </p:nvSpPr>
        <p:spPr bwMode="auto">
          <a:xfrm>
            <a:off x="1404118" y="308645"/>
            <a:ext cx="7272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Identifying genes influencing polygenic drug responses</a:t>
            </a:r>
            <a:endParaRPr lang="it-IT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8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19164" r="15842" b="12466"/>
          <a:stretch>
            <a:fillRect/>
          </a:stretch>
        </p:blipFill>
        <p:spPr bwMode="auto">
          <a:xfrm>
            <a:off x="323528" y="620688"/>
            <a:ext cx="812328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4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25999" r="19975" b="6976"/>
          <a:stretch>
            <a:fillRect/>
          </a:stretch>
        </p:blipFill>
        <p:spPr bwMode="auto">
          <a:xfrm>
            <a:off x="467544" y="476672"/>
            <a:ext cx="8241677" cy="58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8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Genetic Polymorphisms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772400" cy="5357813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FFFF00"/>
                </a:solidFill>
              </a:rPr>
              <a:t>Every gene contains some degree of polymorphism: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smtClean="0">
                <a:solidFill>
                  <a:srgbClr val="FFFF00"/>
                </a:solidFill>
              </a:rPr>
              <a:t>Base substitution, deletion or insertion</a:t>
            </a:r>
            <a:r>
              <a:rPr lang="en-US" sz="1600" b="1" smtClean="0">
                <a:solidFill>
                  <a:srgbClr val="FFFF00"/>
                </a:solidFill>
              </a:rPr>
              <a:t> 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smtClean="0">
                <a:solidFill>
                  <a:srgbClr val="FFFF00"/>
                </a:solidFill>
              </a:rPr>
              <a:t>SNPs occurr every 100-300 base pairs throughout the genome 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smtClean="0">
                <a:solidFill>
                  <a:srgbClr val="FFFF00"/>
                </a:solidFill>
              </a:rPr>
              <a:t>May be in coding or non-coding region 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smtClean="0">
                <a:solidFill>
                  <a:srgbClr val="FFFF00"/>
                </a:solidFill>
              </a:rPr>
              <a:t>May </a:t>
            </a:r>
            <a:r>
              <a:rPr lang="en-GB" sz="1600" b="1" smtClean="0">
                <a:solidFill>
                  <a:srgbClr val="FFFF00"/>
                </a:solidFill>
              </a:rPr>
              <a:t>alter amino acid (non-synonymous) or not (synonymous) </a:t>
            </a:r>
            <a:r>
              <a:rPr lang="en-US" sz="1600" b="1" smtClean="0">
                <a:solidFill>
                  <a:srgbClr val="FFFF00"/>
                </a:solidFill>
              </a:rPr>
              <a:t>	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1600" b="1" smtClean="0">
                <a:solidFill>
                  <a:srgbClr val="FFFF00"/>
                </a:solidFill>
              </a:rPr>
              <a:t>Polymorphisms can occur in: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smtClean="0">
                <a:solidFill>
                  <a:srgbClr val="FFFF00"/>
                </a:solidFill>
              </a:rPr>
              <a:t>Genes involved in drug pharmacokinetics that impact drug absorption, distribution, metabolism, and excretion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smtClean="0">
                <a:solidFill>
                  <a:srgbClr val="FFFF00"/>
                </a:solidFill>
              </a:rPr>
              <a:t>Drug targets (including cell surface receptors and target proteins)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smtClean="0">
                <a:solidFill>
                  <a:srgbClr val="FFFF00"/>
                </a:solidFill>
              </a:rPr>
              <a:t>Hormonal-regulated enzymes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1600" b="1" smtClean="0">
                <a:solidFill>
                  <a:srgbClr val="FFFF00"/>
                </a:solidFill>
              </a:rPr>
              <a:t>Genetic polymorphisms can lead to enzyme products with: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smtClean="0">
                <a:solidFill>
                  <a:srgbClr val="FFFF00"/>
                </a:solidFill>
              </a:rPr>
              <a:t>abolished activity (gene deletions, premature stop codons, deleterious amino acid changes, exon skipping, abolished transcriptional start sites) 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smtClean="0">
                <a:solidFill>
                  <a:srgbClr val="FFFF00"/>
                </a:solidFill>
              </a:rPr>
              <a:t>reduced or altered activity (promoter SNPs, minor AA substitutions, regulatory SNPs, VNTRs)</a:t>
            </a:r>
            <a:endParaRPr lang="it-IT" sz="16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smtClean="0">
                <a:solidFill>
                  <a:srgbClr val="FFFF00"/>
                </a:solidFill>
              </a:rPr>
              <a:t>increased activity (overexpression due to gene duplication)</a:t>
            </a:r>
            <a:endParaRPr lang="it-IT" sz="160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405</Words>
  <Application>Microsoft Office PowerPoint</Application>
  <PresentationFormat>Presentazione su schermo (4:3)</PresentationFormat>
  <Paragraphs>91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Struttura predefinita</vt:lpstr>
      <vt:lpstr>1_Struttura predefinita</vt:lpstr>
      <vt:lpstr>3_Struttura predefinita</vt:lpstr>
      <vt:lpstr>4_Struttura predefinita</vt:lpstr>
      <vt:lpstr>7_Struttura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Genetic Polymorphisms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Terrazzino</dc:creator>
  <cp:lastModifiedBy>Terrazzino</cp:lastModifiedBy>
  <cp:revision>48</cp:revision>
  <cp:lastPrinted>2012-09-19T10:14:09Z</cp:lastPrinted>
  <dcterms:created xsi:type="dcterms:W3CDTF">2012-09-10T06:40:58Z</dcterms:created>
  <dcterms:modified xsi:type="dcterms:W3CDTF">2012-10-09T12:03:13Z</dcterms:modified>
</cp:coreProperties>
</file>