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60" r:id="rId4"/>
    <p:sldId id="289" r:id="rId5"/>
    <p:sldId id="277" r:id="rId6"/>
    <p:sldId id="282" r:id="rId7"/>
    <p:sldId id="264" r:id="rId8"/>
    <p:sldId id="265" r:id="rId9"/>
    <p:sldId id="279" r:id="rId10"/>
    <p:sldId id="280" r:id="rId11"/>
    <p:sldId id="267" r:id="rId12"/>
    <p:sldId id="271" r:id="rId13"/>
    <p:sldId id="270" r:id="rId14"/>
    <p:sldId id="283" r:id="rId15"/>
    <p:sldId id="284" r:id="rId16"/>
    <p:sldId id="281" r:id="rId17"/>
    <p:sldId id="285" r:id="rId18"/>
    <p:sldId id="273" r:id="rId19"/>
    <p:sldId id="292" r:id="rId20"/>
    <p:sldId id="286" r:id="rId21"/>
    <p:sldId id="288" r:id="rId22"/>
    <p:sldId id="293" r:id="rId23"/>
    <p:sldId id="294" r:id="rId24"/>
    <p:sldId id="274" r:id="rId25"/>
    <p:sldId id="290" r:id="rId26"/>
    <p:sldId id="287" r:id="rId27"/>
    <p:sldId id="276" r:id="rId28"/>
    <p:sldId id="291" r:id="rId29"/>
    <p:sldId id="258" r:id="rId30"/>
  </p:sldIdLst>
  <p:sldSz cx="9144000" cy="6858000" type="screen4x3"/>
  <p:notesSz cx="6858000"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0756" autoAdjust="0"/>
  </p:normalViewPr>
  <p:slideViewPr>
    <p:cSldViewPr>
      <p:cViewPr>
        <p:scale>
          <a:sx n="80" d="100"/>
          <a:sy n="80" d="100"/>
        </p:scale>
        <p:origin x="-48" y="9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08"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289FEC69-99E9-47C8-A8EF-38BEB9CCDF40}" type="datetimeFigureOut">
              <a:rPr lang="it-IT" smtClean="0"/>
              <a:t>09/10/2012</a:t>
            </a:fld>
            <a:endParaRPr lang="it-IT"/>
          </a:p>
        </p:txBody>
      </p:sp>
      <p:sp>
        <p:nvSpPr>
          <p:cNvPr id="4" name="Segnaposto piè di pagina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342A40F7-DAB4-43A8-BFBC-02829DE0BF6D}" type="slidenum">
              <a:rPr lang="it-IT" smtClean="0"/>
              <a:t>‹N›</a:t>
            </a:fld>
            <a:endParaRPr lang="it-IT"/>
          </a:p>
        </p:txBody>
      </p:sp>
    </p:spTree>
    <p:extLst>
      <p:ext uri="{BB962C8B-B14F-4D97-AF65-F5344CB8AC3E}">
        <p14:creationId xmlns:p14="http://schemas.microsoft.com/office/powerpoint/2010/main" val="869476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35AF2318-335E-495F-BB4F-A6C725918418}" type="datetimeFigureOut">
              <a:rPr lang="it-IT" smtClean="0"/>
              <a:t>09/10/2012</a:t>
            </a:fld>
            <a:endParaRPr lang="it-IT"/>
          </a:p>
        </p:txBody>
      </p:sp>
      <p:sp>
        <p:nvSpPr>
          <p:cNvPr id="4" name="Segnaposto immagine diapositiva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602E4A74-A53F-49BC-8AEE-BB9ADD2DAEE9}" type="slidenum">
              <a:rPr lang="it-IT" smtClean="0"/>
              <a:t>‹N›</a:t>
            </a:fld>
            <a:endParaRPr lang="it-IT"/>
          </a:p>
        </p:txBody>
      </p:sp>
    </p:spTree>
    <p:extLst>
      <p:ext uri="{BB962C8B-B14F-4D97-AF65-F5344CB8AC3E}">
        <p14:creationId xmlns:p14="http://schemas.microsoft.com/office/powerpoint/2010/main" val="362003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a:t>
            </a:fld>
            <a:endParaRPr lang="it-IT"/>
          </a:p>
        </p:txBody>
      </p:sp>
    </p:spTree>
    <p:extLst>
      <p:ext uri="{BB962C8B-B14F-4D97-AF65-F5344CB8AC3E}">
        <p14:creationId xmlns:p14="http://schemas.microsoft.com/office/powerpoint/2010/main" val="425760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12 </a:t>
            </a:r>
            <a:r>
              <a:rPr lang="it-IT" dirty="0" err="1" smtClean="0"/>
              <a:t>RCTs</a:t>
            </a:r>
            <a:r>
              <a:rPr lang="it-IT" dirty="0" smtClean="0"/>
              <a:t>; N = 2095 | 1096/999</a:t>
            </a:r>
          </a:p>
        </p:txBody>
      </p:sp>
      <p:sp>
        <p:nvSpPr>
          <p:cNvPr id="4" name="Segnaposto numero diapositiva 3"/>
          <p:cNvSpPr>
            <a:spLocks noGrp="1"/>
          </p:cNvSpPr>
          <p:nvPr>
            <p:ph type="sldNum" sz="quarter" idx="10"/>
          </p:nvPr>
        </p:nvSpPr>
        <p:spPr/>
        <p:txBody>
          <a:bodyPr/>
          <a:lstStyle/>
          <a:p>
            <a:fld id="{602E4A74-A53F-49BC-8AEE-BB9ADD2DAEE9}" type="slidenum">
              <a:rPr lang="it-IT" smtClean="0"/>
              <a:t>11</a:t>
            </a:fld>
            <a:endParaRPr lang="it-IT"/>
          </a:p>
        </p:txBody>
      </p:sp>
    </p:spTree>
    <p:extLst>
      <p:ext uri="{BB962C8B-B14F-4D97-AF65-F5344CB8AC3E}">
        <p14:creationId xmlns:p14="http://schemas.microsoft.com/office/powerpoint/2010/main" val="158566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12</a:t>
            </a:fld>
            <a:endParaRPr lang="it-IT"/>
          </a:p>
        </p:txBody>
      </p:sp>
    </p:spTree>
    <p:extLst>
      <p:ext uri="{BB962C8B-B14F-4D97-AF65-F5344CB8AC3E}">
        <p14:creationId xmlns:p14="http://schemas.microsoft.com/office/powerpoint/2010/main" val="50139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13</a:t>
            </a:fld>
            <a:endParaRPr lang="it-IT"/>
          </a:p>
        </p:txBody>
      </p:sp>
    </p:spTree>
    <p:extLst>
      <p:ext uri="{BB962C8B-B14F-4D97-AF65-F5344CB8AC3E}">
        <p14:creationId xmlns:p14="http://schemas.microsoft.com/office/powerpoint/2010/main" val="131500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14</a:t>
            </a:fld>
            <a:endParaRPr lang="it-IT"/>
          </a:p>
        </p:txBody>
      </p:sp>
    </p:spTree>
    <p:extLst>
      <p:ext uri="{BB962C8B-B14F-4D97-AF65-F5344CB8AC3E}">
        <p14:creationId xmlns:p14="http://schemas.microsoft.com/office/powerpoint/2010/main" val="344136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15</a:t>
            </a:fld>
            <a:endParaRPr lang="it-IT"/>
          </a:p>
        </p:txBody>
      </p:sp>
    </p:spTree>
    <p:extLst>
      <p:ext uri="{BB962C8B-B14F-4D97-AF65-F5344CB8AC3E}">
        <p14:creationId xmlns:p14="http://schemas.microsoft.com/office/powerpoint/2010/main" val="93787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16</a:t>
            </a:fld>
            <a:endParaRPr lang="it-IT"/>
          </a:p>
        </p:txBody>
      </p:sp>
    </p:spTree>
    <p:extLst>
      <p:ext uri="{BB962C8B-B14F-4D97-AF65-F5344CB8AC3E}">
        <p14:creationId xmlns:p14="http://schemas.microsoft.com/office/powerpoint/2010/main" val="121278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17</a:t>
            </a:fld>
            <a:endParaRPr lang="it-IT"/>
          </a:p>
        </p:txBody>
      </p:sp>
    </p:spTree>
    <p:extLst>
      <p:ext uri="{BB962C8B-B14F-4D97-AF65-F5344CB8AC3E}">
        <p14:creationId xmlns:p14="http://schemas.microsoft.com/office/powerpoint/2010/main" val="313447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18</a:t>
            </a:fld>
            <a:endParaRPr lang="it-IT"/>
          </a:p>
        </p:txBody>
      </p:sp>
    </p:spTree>
    <p:extLst>
      <p:ext uri="{BB962C8B-B14F-4D97-AF65-F5344CB8AC3E}">
        <p14:creationId xmlns:p14="http://schemas.microsoft.com/office/powerpoint/2010/main" val="139271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addition of TME reduces the local recurrence rate, but the complete removal of </a:t>
            </a:r>
            <a:r>
              <a:rPr lang="en-US" sz="1200" b="0" i="0" u="none" strike="noStrike" kern="1200" baseline="0" dirty="0" err="1" smtClean="0">
                <a:solidFill>
                  <a:schemeClr val="tx1"/>
                </a:solidFill>
                <a:latin typeface="+mn-lt"/>
                <a:ea typeface="+mn-ea"/>
                <a:cs typeface="+mn-cs"/>
              </a:rPr>
              <a:t>mesorectum</a:t>
            </a:r>
            <a:r>
              <a:rPr lang="en-US" sz="1200" b="0" i="0" u="none" strike="noStrike" kern="1200" baseline="0" dirty="0" smtClean="0">
                <a:solidFill>
                  <a:schemeClr val="tx1"/>
                </a:solidFill>
                <a:latin typeface="+mn-lt"/>
                <a:ea typeface="+mn-ea"/>
                <a:cs typeface="+mn-cs"/>
              </a:rPr>
              <a:t> down to the pelvic floor will cause </a:t>
            </a:r>
            <a:r>
              <a:rPr lang="en-US" sz="1200" b="0" i="0" u="none" strike="noStrike" kern="1200" baseline="0" dirty="0" err="1" smtClean="0">
                <a:solidFill>
                  <a:schemeClr val="tx1"/>
                </a:solidFill>
                <a:latin typeface="+mn-lt"/>
                <a:ea typeface="+mn-ea"/>
                <a:cs typeface="+mn-cs"/>
              </a:rPr>
              <a:t>devascularization</a:t>
            </a:r>
            <a:r>
              <a:rPr lang="en-US" sz="1200" b="0" i="0" u="none" strike="noStrike" kern="1200" baseline="0" dirty="0" smtClean="0">
                <a:solidFill>
                  <a:schemeClr val="tx1"/>
                </a:solidFill>
                <a:latin typeface="+mn-lt"/>
                <a:ea typeface="+mn-ea"/>
                <a:cs typeface="+mn-cs"/>
              </a:rPr>
              <a:t> of the rectal stump and increase anastomotic leakage. The narrow</a:t>
            </a:r>
          </a:p>
          <a:p>
            <a:r>
              <a:rPr lang="en-US" sz="1200" b="0" i="0" u="none" strike="noStrike" kern="1200" baseline="0" dirty="0" smtClean="0">
                <a:solidFill>
                  <a:schemeClr val="tx1"/>
                </a:solidFill>
                <a:latin typeface="+mn-lt"/>
                <a:ea typeface="+mn-ea"/>
                <a:cs typeface="+mn-cs"/>
              </a:rPr>
              <a:t>confines of the bony pelvis (especially in men) sometimes precludes the use of current stapling technology in favor of obtaining an adequate distal transaction margin. Even when stapling is technically feasible, multiple firings of the </a:t>
            </a:r>
            <a:r>
              <a:rPr lang="en-US" sz="1200" b="0" i="0" u="none" strike="noStrike" kern="1200" baseline="0" dirty="0" err="1" smtClean="0">
                <a:solidFill>
                  <a:schemeClr val="tx1"/>
                </a:solidFill>
                <a:latin typeface="+mn-lt"/>
                <a:ea typeface="+mn-ea"/>
                <a:cs typeface="+mn-cs"/>
              </a:rPr>
              <a:t>laparoendoscopic</a:t>
            </a:r>
            <a:r>
              <a:rPr lang="en-US" sz="1200" b="0" i="0" u="none" strike="noStrike" kern="1200" baseline="0" dirty="0" smtClean="0">
                <a:solidFill>
                  <a:schemeClr val="tx1"/>
                </a:solidFill>
                <a:latin typeface="+mn-lt"/>
                <a:ea typeface="+mn-ea"/>
                <a:cs typeface="+mn-cs"/>
              </a:rPr>
              <a:t> stapling device often occur, resulting in overlapping staple lines. Concern exists regarding the potential hazards associated with crossing staple lines. One of several options in resolving this problem has been to perform a hybrid type of procedure entailing laparoscopic mobilization of the rectum, open distal transection with a transverse cutting stapling device via a lower midline incision (the length of a standard hand port), and subsequent end-to-end anastomosis (double-stapled </a:t>
            </a:r>
            <a:r>
              <a:rPr lang="it-IT" sz="1200" b="0" i="0" u="none" strike="noStrike" kern="1200" baseline="0" dirty="0" err="1" smtClean="0">
                <a:solidFill>
                  <a:schemeClr val="tx1"/>
                </a:solidFill>
                <a:latin typeface="+mn-lt"/>
                <a:ea typeface="+mn-ea"/>
                <a:cs typeface="+mn-cs"/>
              </a:rPr>
              <a:t>technique</a:t>
            </a:r>
            <a:r>
              <a:rPr lang="it-IT" sz="1200" b="0" i="0" u="none" strike="noStrike" kern="1200" baseline="0" dirty="0" smtClean="0">
                <a:solidFill>
                  <a:schemeClr val="tx1"/>
                </a:solidFill>
                <a:latin typeface="+mn-lt"/>
                <a:ea typeface="+mn-ea"/>
                <a:cs typeface="+mn-cs"/>
              </a:rPr>
              <a:t> or </a:t>
            </a:r>
            <a:r>
              <a:rPr lang="it-IT" sz="1200" b="0" i="0" u="none" strike="noStrike" kern="1200" baseline="0" dirty="0" err="1" smtClean="0">
                <a:solidFill>
                  <a:schemeClr val="tx1"/>
                </a:solidFill>
                <a:latin typeface="+mn-lt"/>
                <a:ea typeface="+mn-ea"/>
                <a:cs typeface="+mn-cs"/>
              </a:rPr>
              <a:t>hand-sewn</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602E4A74-A53F-49BC-8AEE-BB9ADD2DAEE9}" type="slidenum">
              <a:rPr lang="it-IT" smtClean="0"/>
              <a:t>20</a:t>
            </a:fld>
            <a:endParaRPr lang="it-IT"/>
          </a:p>
        </p:txBody>
      </p:sp>
    </p:spTree>
    <p:extLst>
      <p:ext uri="{BB962C8B-B14F-4D97-AF65-F5344CB8AC3E}">
        <p14:creationId xmlns:p14="http://schemas.microsoft.com/office/powerpoint/2010/main" val="26099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21</a:t>
            </a:fld>
            <a:endParaRPr lang="it-IT"/>
          </a:p>
        </p:txBody>
      </p:sp>
    </p:spTree>
    <p:extLst>
      <p:ext uri="{BB962C8B-B14F-4D97-AF65-F5344CB8AC3E}">
        <p14:creationId xmlns:p14="http://schemas.microsoft.com/office/powerpoint/2010/main" val="223950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2</a:t>
            </a:fld>
            <a:endParaRPr lang="it-IT"/>
          </a:p>
        </p:txBody>
      </p:sp>
    </p:spTree>
    <p:extLst>
      <p:ext uri="{BB962C8B-B14F-4D97-AF65-F5344CB8AC3E}">
        <p14:creationId xmlns:p14="http://schemas.microsoft.com/office/powerpoint/2010/main" val="2267932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Leucocyte and monocyte counts, c-RP, IL-8, GH, Prolactin Cortisol.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Short-term postoperative immune and inflammatory functions tended to be better after laparoscopic rectal surgery. However, the differences were not consistent at all time intervals, making a definitive conclusion difficult. Better preserved inflammatory function 2 h after surgery may reflect a reduction in operative trauma when the laparoscopic technique is compared with open rectal </a:t>
            </a:r>
            <a:r>
              <a:rPr lang="it-IT" sz="1200" b="0" i="0" u="none" strike="noStrike" kern="1200" baseline="0" dirty="0" err="1" smtClean="0">
                <a:solidFill>
                  <a:schemeClr val="tx1"/>
                </a:solidFill>
                <a:latin typeface="+mn-lt"/>
                <a:ea typeface="+mn-ea"/>
                <a:cs typeface="+mn-cs"/>
              </a:rPr>
              <a:t>procedures</a:t>
            </a:r>
            <a:r>
              <a:rPr lang="it-IT" sz="1200" b="0" i="0" u="none" strike="noStrike" kern="1200" baseline="0" dirty="0" smtClean="0">
                <a:solidFill>
                  <a:schemeClr val="tx1"/>
                </a:solidFill>
                <a:latin typeface="+mn-lt"/>
                <a:ea typeface="+mn-ea"/>
                <a:cs typeface="+mn-cs"/>
              </a:rPr>
              <a: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602E4A74-A53F-49BC-8AEE-BB9ADD2DAEE9}" type="slidenum">
              <a:rPr lang="it-IT" smtClean="0"/>
              <a:t>24</a:t>
            </a:fld>
            <a:endParaRPr lang="it-IT"/>
          </a:p>
        </p:txBody>
      </p:sp>
    </p:spTree>
    <p:extLst>
      <p:ext uri="{BB962C8B-B14F-4D97-AF65-F5344CB8AC3E}">
        <p14:creationId xmlns:p14="http://schemas.microsoft.com/office/powerpoint/2010/main" val="61597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Leucocyte and monocyte counts, c-RP, IL-8, GH, Prolactin Cortisol.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Short-term postoperative immune and inflammatory functions tended to be better after laparoscopic rectal surgery. However, the differences were not consistent at all time intervals, making a definitive conclusion difficult. Better preserved inflammatory function 2 h after surgery may reflect a reduction in operative trauma when the laparoscopic technique is compared with open rectal </a:t>
            </a:r>
            <a:r>
              <a:rPr lang="it-IT" sz="1200" b="0" i="0" u="none" strike="noStrike" kern="1200" baseline="0" dirty="0" err="1" smtClean="0">
                <a:solidFill>
                  <a:schemeClr val="tx1"/>
                </a:solidFill>
                <a:latin typeface="+mn-lt"/>
                <a:ea typeface="+mn-ea"/>
                <a:cs typeface="+mn-cs"/>
              </a:rPr>
              <a:t>procedures</a:t>
            </a:r>
            <a:r>
              <a:rPr lang="it-IT" sz="1200" b="0" i="0" u="none" strike="noStrike" kern="1200" baseline="0" dirty="0" smtClean="0">
                <a:solidFill>
                  <a:schemeClr val="tx1"/>
                </a:solidFill>
                <a:latin typeface="+mn-lt"/>
                <a:ea typeface="+mn-ea"/>
                <a:cs typeface="+mn-cs"/>
              </a:rPr>
              <a: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602E4A74-A53F-49BC-8AEE-BB9ADD2DAEE9}" type="slidenum">
              <a:rPr lang="it-IT" smtClean="0"/>
              <a:t>25</a:t>
            </a:fld>
            <a:endParaRPr lang="it-IT"/>
          </a:p>
        </p:txBody>
      </p:sp>
    </p:spTree>
    <p:extLst>
      <p:ext uri="{BB962C8B-B14F-4D97-AF65-F5344CB8AC3E}">
        <p14:creationId xmlns:p14="http://schemas.microsoft.com/office/powerpoint/2010/main" val="61597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02E4A74-A53F-49BC-8AEE-BB9ADD2DAEE9}" type="slidenum">
              <a:rPr lang="it-IT" smtClean="0"/>
              <a:t>26</a:t>
            </a:fld>
            <a:endParaRPr lang="it-IT"/>
          </a:p>
        </p:txBody>
      </p:sp>
    </p:spTree>
    <p:extLst>
      <p:ext uri="{BB962C8B-B14F-4D97-AF65-F5344CB8AC3E}">
        <p14:creationId xmlns:p14="http://schemas.microsoft.com/office/powerpoint/2010/main" val="675396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27</a:t>
            </a:fld>
            <a:endParaRPr lang="it-IT"/>
          </a:p>
        </p:txBody>
      </p:sp>
    </p:spTree>
    <p:extLst>
      <p:ext uri="{BB962C8B-B14F-4D97-AF65-F5344CB8AC3E}">
        <p14:creationId xmlns:p14="http://schemas.microsoft.com/office/powerpoint/2010/main" val="2287856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28</a:t>
            </a:fld>
            <a:endParaRPr lang="it-IT"/>
          </a:p>
        </p:txBody>
      </p:sp>
    </p:spTree>
    <p:extLst>
      <p:ext uri="{BB962C8B-B14F-4D97-AF65-F5344CB8AC3E}">
        <p14:creationId xmlns:p14="http://schemas.microsoft.com/office/powerpoint/2010/main" val="2287856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29</a:t>
            </a:fld>
            <a:endParaRPr lang="it-IT"/>
          </a:p>
        </p:txBody>
      </p:sp>
    </p:spTree>
    <p:extLst>
      <p:ext uri="{BB962C8B-B14F-4D97-AF65-F5344CB8AC3E}">
        <p14:creationId xmlns:p14="http://schemas.microsoft.com/office/powerpoint/2010/main" val="150639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Principles of TME are as follows.</a:t>
            </a:r>
          </a:p>
          <a:p>
            <a:r>
              <a:rPr lang="en-US" sz="1200" b="0" i="0" u="none" strike="noStrike" kern="1200" baseline="0" dirty="0" smtClean="0">
                <a:solidFill>
                  <a:schemeClr val="tx1"/>
                </a:solidFill>
                <a:latin typeface="+mn-lt"/>
                <a:ea typeface="+mn-ea"/>
                <a:cs typeface="+mn-cs"/>
              </a:rPr>
              <a:t>1. Sharp separation of the loose areolar tissue between the </a:t>
            </a:r>
            <a:r>
              <a:rPr lang="it-IT" sz="1200" b="0" i="0" u="none" strike="noStrike" kern="1200" baseline="0" dirty="0" err="1" smtClean="0">
                <a:solidFill>
                  <a:schemeClr val="tx1"/>
                </a:solidFill>
                <a:latin typeface="+mn-lt"/>
                <a:ea typeface="+mn-ea"/>
                <a:cs typeface="+mn-cs"/>
              </a:rPr>
              <a:t>presacral</a:t>
            </a:r>
            <a:r>
              <a:rPr lang="it-IT" sz="1200" b="0" i="0" u="none" strike="noStrike" kern="1200" baseline="0" dirty="0" smtClean="0">
                <a:solidFill>
                  <a:schemeClr val="tx1"/>
                </a:solidFill>
                <a:latin typeface="+mn-lt"/>
                <a:ea typeface="+mn-ea"/>
                <a:cs typeface="+mn-cs"/>
              </a:rPr>
              <a:t> fascia (</a:t>
            </a:r>
            <a:r>
              <a:rPr lang="it-IT" sz="1200" b="0" i="0" u="none" strike="noStrike" kern="1200" baseline="0" dirty="0" err="1" smtClean="0">
                <a:solidFill>
                  <a:schemeClr val="tx1"/>
                </a:solidFill>
                <a:latin typeface="+mn-lt"/>
                <a:ea typeface="+mn-ea"/>
                <a:cs typeface="+mn-cs"/>
              </a:rPr>
              <a:t>Waldeyer’s</a:t>
            </a:r>
            <a:r>
              <a:rPr lang="it-IT" sz="1200" b="0" i="0" u="none" strike="noStrike" kern="1200" baseline="0" dirty="0" smtClean="0">
                <a:solidFill>
                  <a:schemeClr val="tx1"/>
                </a:solidFill>
                <a:latin typeface="+mn-lt"/>
                <a:ea typeface="+mn-ea"/>
                <a:cs typeface="+mn-cs"/>
              </a:rPr>
              <a:t> fascia) and the </a:t>
            </a:r>
            <a:r>
              <a:rPr lang="it-IT" sz="1200" b="0" i="0" u="none" strike="noStrike" kern="1200" baseline="0" dirty="0" err="1" smtClean="0">
                <a:solidFill>
                  <a:schemeClr val="tx1"/>
                </a:solidFill>
                <a:latin typeface="+mn-lt"/>
                <a:ea typeface="+mn-ea"/>
                <a:cs typeface="+mn-cs"/>
              </a:rPr>
              <a:t>investing</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fascia of the </a:t>
            </a:r>
            <a:r>
              <a:rPr lang="en-US" sz="1200" b="0" i="0" u="none" strike="noStrike" kern="1200" baseline="0" dirty="0" err="1" smtClean="0">
                <a:solidFill>
                  <a:schemeClr val="tx1"/>
                </a:solidFill>
                <a:latin typeface="+mn-lt"/>
                <a:ea typeface="+mn-ea"/>
                <a:cs typeface="+mn-cs"/>
              </a:rPr>
              <a:t>mesorectum</a:t>
            </a:r>
            <a:r>
              <a:rPr lang="en-US" sz="1200" b="0" i="0" u="none" strike="noStrike" kern="1200" baseline="0" dirty="0" smtClean="0">
                <a:solidFill>
                  <a:schemeClr val="tx1"/>
                </a:solidFill>
                <a:latin typeface="+mn-lt"/>
                <a:ea typeface="+mn-ea"/>
                <a:cs typeface="+mn-cs"/>
              </a:rPr>
              <a:t> (holy plane) posteriorly under direct vision together with the excision of the lateral</a:t>
            </a:r>
          </a:p>
          <a:p>
            <a:r>
              <a:rPr lang="en-US" sz="1200" b="0" i="0" u="none" strike="noStrike" kern="1200" baseline="0" dirty="0" smtClean="0">
                <a:solidFill>
                  <a:schemeClr val="tx1"/>
                </a:solidFill>
                <a:latin typeface="+mn-lt"/>
                <a:ea typeface="+mn-ea"/>
                <a:cs typeface="+mn-cs"/>
              </a:rPr>
              <a:t>ligaments; however, the anterior separation is performed between the rectum and the prostate through the </a:t>
            </a:r>
            <a:r>
              <a:rPr lang="en-US" sz="1200" b="0" i="0" u="none" strike="noStrike" kern="1200" baseline="0" dirty="0" err="1" smtClean="0">
                <a:solidFill>
                  <a:schemeClr val="tx1"/>
                </a:solidFill>
                <a:latin typeface="+mn-lt"/>
                <a:ea typeface="+mn-ea"/>
                <a:cs typeface="+mn-cs"/>
              </a:rPr>
              <a:t>Denonvillier’s</a:t>
            </a:r>
            <a:r>
              <a:rPr lang="en-US"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fascia in men or </a:t>
            </a:r>
            <a:r>
              <a:rPr lang="it-IT" sz="1200" b="0" i="0" u="none" strike="noStrike" kern="1200" baseline="0" dirty="0" err="1" smtClean="0">
                <a:solidFill>
                  <a:schemeClr val="tx1"/>
                </a:solidFill>
                <a:latin typeface="+mn-lt"/>
                <a:ea typeface="+mn-ea"/>
                <a:cs typeface="+mn-cs"/>
              </a:rPr>
              <a:t>rectovaginal</a:t>
            </a:r>
            <a:r>
              <a:rPr lang="it-IT" sz="1200" b="0" i="0" u="none" strike="noStrike" kern="1200" baseline="0" dirty="0" smtClean="0">
                <a:solidFill>
                  <a:schemeClr val="tx1"/>
                </a:solidFill>
                <a:latin typeface="+mn-lt"/>
                <a:ea typeface="+mn-ea"/>
                <a:cs typeface="+mn-cs"/>
              </a:rPr>
              <a:t> fascia in </a:t>
            </a:r>
            <a:r>
              <a:rPr lang="it-IT" sz="1200" b="0" i="0" u="none" strike="noStrike" kern="1200" baseline="0" dirty="0" err="1" smtClean="0">
                <a:solidFill>
                  <a:schemeClr val="tx1"/>
                </a:solidFill>
                <a:latin typeface="+mn-lt"/>
                <a:ea typeface="+mn-ea"/>
                <a:cs typeface="+mn-cs"/>
              </a:rPr>
              <a:t>women</a:t>
            </a:r>
            <a:r>
              <a:rPr lang="it-IT"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High ligations of the inferior mesenteric artery and vein;</a:t>
            </a:r>
          </a:p>
          <a:p>
            <a:r>
              <a:rPr lang="en-US" sz="1200" b="0" i="0" u="none" strike="noStrike" kern="1200" baseline="0" dirty="0" smtClean="0">
                <a:solidFill>
                  <a:schemeClr val="tx1"/>
                </a:solidFill>
                <a:latin typeface="+mn-lt"/>
                <a:ea typeface="+mn-ea"/>
                <a:cs typeface="+mn-cs"/>
              </a:rPr>
              <a:t>3. Excision of the distal </a:t>
            </a:r>
            <a:r>
              <a:rPr lang="en-US" sz="1200" b="0" i="0" u="none" strike="noStrike" kern="1200" baseline="0" dirty="0" err="1" smtClean="0">
                <a:solidFill>
                  <a:schemeClr val="tx1"/>
                </a:solidFill>
                <a:latin typeface="+mn-lt"/>
                <a:ea typeface="+mn-ea"/>
                <a:cs typeface="+mn-cs"/>
              </a:rPr>
              <a:t>mesorectum</a:t>
            </a:r>
            <a:r>
              <a:rPr lang="en-US" sz="1200" b="0" i="0" u="none" strike="noStrike" kern="1200" baseline="0" dirty="0" smtClean="0">
                <a:solidFill>
                  <a:schemeClr val="tx1"/>
                </a:solidFill>
                <a:latin typeface="+mn-lt"/>
                <a:ea typeface="+mn-ea"/>
                <a:cs typeface="+mn-cs"/>
              </a:rPr>
              <a:t> of not less than 5 cm; in distal rectal cancers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5 cm from the anal verge), a negative distal bowel margin of 1 to 2 cm may be acceptable; this should be confirmed to be tumor-free by</a:t>
            </a:r>
          </a:p>
          <a:p>
            <a:r>
              <a:rPr lang="it-IT" sz="1200" b="0" i="0" u="none" strike="noStrike" kern="1200" baseline="0" dirty="0" err="1" smtClean="0">
                <a:solidFill>
                  <a:schemeClr val="tx1"/>
                </a:solidFill>
                <a:latin typeface="+mn-lt"/>
                <a:ea typeface="+mn-ea"/>
                <a:cs typeface="+mn-cs"/>
              </a:rPr>
              <a:t>frozen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section</a:t>
            </a:r>
            <a:r>
              <a:rPr lang="it-IT"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4. Preoperative evaluation of tumor stage and postoperative analysis of the quality of the excised specimen;</a:t>
            </a:r>
          </a:p>
          <a:p>
            <a:r>
              <a:rPr lang="en-US" sz="1200" b="0" i="0" u="none" strike="noStrike" kern="1200" baseline="0" dirty="0" smtClean="0">
                <a:solidFill>
                  <a:schemeClr val="tx1"/>
                </a:solidFill>
                <a:latin typeface="+mn-lt"/>
                <a:ea typeface="+mn-ea"/>
                <a:cs typeface="+mn-cs"/>
              </a:rPr>
              <a:t>5. Preservation of the pelvic autonomic nerve plexus thus maintaining bladder and sexual functions, which are primordial to the postoperative quality of life.</a:t>
            </a:r>
            <a:endParaRPr lang="it-IT" dirty="0"/>
          </a:p>
        </p:txBody>
      </p:sp>
      <p:sp>
        <p:nvSpPr>
          <p:cNvPr id="4" name="Segnaposto numero diapositiva 3"/>
          <p:cNvSpPr>
            <a:spLocks noGrp="1"/>
          </p:cNvSpPr>
          <p:nvPr>
            <p:ph type="sldNum" sz="quarter" idx="10"/>
          </p:nvPr>
        </p:nvSpPr>
        <p:spPr/>
        <p:txBody>
          <a:bodyPr/>
          <a:lstStyle/>
          <a:p>
            <a:fld id="{602E4A74-A53F-49BC-8AEE-BB9ADD2DAEE9}" type="slidenum">
              <a:rPr lang="it-IT" smtClean="0"/>
              <a:t>3</a:t>
            </a:fld>
            <a:endParaRPr lang="it-IT"/>
          </a:p>
        </p:txBody>
      </p:sp>
    </p:spTree>
    <p:extLst>
      <p:ext uri="{BB962C8B-B14F-4D97-AF65-F5344CB8AC3E}">
        <p14:creationId xmlns:p14="http://schemas.microsoft.com/office/powerpoint/2010/main" val="350170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02E4A74-A53F-49BC-8AEE-BB9ADD2DAEE9}" type="slidenum">
              <a:rPr lang="it-IT" smtClean="0"/>
              <a:t>5</a:t>
            </a:fld>
            <a:endParaRPr lang="it-IT"/>
          </a:p>
        </p:txBody>
      </p:sp>
    </p:spTree>
    <p:extLst>
      <p:ext uri="{BB962C8B-B14F-4D97-AF65-F5344CB8AC3E}">
        <p14:creationId xmlns:p14="http://schemas.microsoft.com/office/powerpoint/2010/main" val="102247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6</a:t>
            </a:fld>
            <a:endParaRPr lang="it-IT"/>
          </a:p>
        </p:txBody>
      </p:sp>
    </p:spTree>
    <p:extLst>
      <p:ext uri="{BB962C8B-B14F-4D97-AF65-F5344CB8AC3E}">
        <p14:creationId xmlns:p14="http://schemas.microsoft.com/office/powerpoint/2010/main" val="62456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00D49D-7519-48C8-9495-7ABDA6F9353D}" type="slidenum">
              <a:rPr lang="it-IT" smtClean="0"/>
              <a:pPr eaLnBrk="1" hangingPunct="1"/>
              <a:t>7</a:t>
            </a:fld>
            <a:endParaRPr lang="it-IT"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it-IT"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8</a:t>
            </a:fld>
            <a:endParaRPr lang="it-IT"/>
          </a:p>
        </p:txBody>
      </p:sp>
    </p:spTree>
    <p:extLst>
      <p:ext uri="{BB962C8B-B14F-4D97-AF65-F5344CB8AC3E}">
        <p14:creationId xmlns:p14="http://schemas.microsoft.com/office/powerpoint/2010/main" val="204109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2E4A74-A53F-49BC-8AEE-BB9ADD2DAEE9}" type="slidenum">
              <a:rPr lang="it-IT" smtClean="0"/>
              <a:t>9</a:t>
            </a:fld>
            <a:endParaRPr lang="it-IT"/>
          </a:p>
        </p:txBody>
      </p:sp>
    </p:spTree>
    <p:extLst>
      <p:ext uri="{BB962C8B-B14F-4D97-AF65-F5344CB8AC3E}">
        <p14:creationId xmlns:p14="http://schemas.microsoft.com/office/powerpoint/2010/main" val="261022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RCTs</a:t>
            </a:r>
            <a:r>
              <a:rPr lang="it-IT" baseline="0" dirty="0" smtClean="0"/>
              <a:t> 6</a:t>
            </a:r>
            <a:endParaRPr lang="it-IT" dirty="0"/>
          </a:p>
        </p:txBody>
      </p:sp>
      <p:sp>
        <p:nvSpPr>
          <p:cNvPr id="4" name="Segnaposto numero diapositiva 3"/>
          <p:cNvSpPr>
            <a:spLocks noGrp="1"/>
          </p:cNvSpPr>
          <p:nvPr>
            <p:ph type="sldNum" sz="quarter" idx="10"/>
          </p:nvPr>
        </p:nvSpPr>
        <p:spPr/>
        <p:txBody>
          <a:bodyPr/>
          <a:lstStyle/>
          <a:p>
            <a:fld id="{602E4A74-A53F-49BC-8AEE-BB9ADD2DAEE9}" type="slidenum">
              <a:rPr lang="it-IT" smtClean="0"/>
              <a:t>10</a:t>
            </a:fld>
            <a:endParaRPr lang="it-IT"/>
          </a:p>
        </p:txBody>
      </p:sp>
    </p:spTree>
    <p:extLst>
      <p:ext uri="{BB962C8B-B14F-4D97-AF65-F5344CB8AC3E}">
        <p14:creationId xmlns:p14="http://schemas.microsoft.com/office/powerpoint/2010/main" val="147713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b="1">
                <a:solidFill>
                  <a:schemeClr val="tx2"/>
                </a:solidFill>
                <a:effectLst>
                  <a:outerShdw blurRad="38100" dist="38100" dir="2700000" algn="tl">
                    <a:srgbClr val="000000">
                      <a:alpha val="43137"/>
                    </a:srgbClr>
                  </a:outerShdw>
                </a:effectLst>
              </a:defRPr>
            </a:lvl1pPr>
          </a:lstStyle>
          <a:p>
            <a:r>
              <a:rPr lang="it-IT" dirty="0" smtClean="0"/>
              <a:t>Fare clic per modificare lo stile del titolo</a:t>
            </a:r>
            <a:endParaRPr lang="it-IT" dirty="0"/>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Carlo </a:t>
            </a:r>
            <a:r>
              <a:rPr lang="it-IT" dirty="0" err="1" smtClean="0"/>
              <a:t>Feo</a:t>
            </a:r>
            <a:endParaRPr lang="it-IT" dirty="0"/>
          </a:p>
        </p:txBody>
      </p:sp>
      <p:pic>
        <p:nvPicPr>
          <p:cNvPr id="9" name="Picture 9" descr="AOU Ferrar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2850" y="416696"/>
            <a:ext cx="3679110" cy="79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316455"/>
            <a:ext cx="1003293" cy="1003293"/>
          </a:xfrm>
          <a:prstGeom prst="rect">
            <a:avLst/>
          </a:prstGeom>
        </p:spPr>
      </p:pic>
      <p:sp>
        <p:nvSpPr>
          <p:cNvPr id="16" name="Line 8"/>
          <p:cNvSpPr>
            <a:spLocks noChangeShapeType="1"/>
          </p:cNvSpPr>
          <p:nvPr userDrawn="1"/>
        </p:nvSpPr>
        <p:spPr bwMode="auto">
          <a:xfrm>
            <a:off x="445836" y="261170"/>
            <a:ext cx="822985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7" name="Line 12"/>
          <p:cNvSpPr>
            <a:spLocks noChangeShapeType="1"/>
          </p:cNvSpPr>
          <p:nvPr userDrawn="1"/>
        </p:nvSpPr>
        <p:spPr bwMode="auto">
          <a:xfrm>
            <a:off x="443480" y="260648"/>
            <a:ext cx="1588" cy="10591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8" name="Line 7"/>
          <p:cNvSpPr>
            <a:spLocks noChangeShapeType="1"/>
          </p:cNvSpPr>
          <p:nvPr userDrawn="1"/>
        </p:nvSpPr>
        <p:spPr bwMode="auto">
          <a:xfrm>
            <a:off x="468313" y="6133432"/>
            <a:ext cx="82073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13" name="Immagin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1622" y="6234545"/>
            <a:ext cx="520456" cy="520456"/>
          </a:xfrm>
          <a:prstGeom prst="rect">
            <a:avLst/>
          </a:prstGeom>
        </p:spPr>
      </p:pic>
      <p:pic>
        <p:nvPicPr>
          <p:cNvPr id="15" name="Immagin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4786" y="6215128"/>
            <a:ext cx="566333" cy="566333"/>
          </a:xfrm>
          <a:prstGeom prst="rect">
            <a:avLst/>
          </a:prstGeom>
        </p:spPr>
      </p:pic>
      <p:cxnSp>
        <p:nvCxnSpPr>
          <p:cNvPr id="19" name="Connettore 1 18"/>
          <p:cNvCxnSpPr/>
          <p:nvPr userDrawn="1"/>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Segnaposto data 7"/>
          <p:cNvSpPr>
            <a:spLocks noGrp="1"/>
          </p:cNvSpPr>
          <p:nvPr>
            <p:ph type="dt" sz="half" idx="10"/>
          </p:nvPr>
        </p:nvSpPr>
        <p:spPr/>
        <p:txBody>
          <a:bodyPr/>
          <a:lstStyle/>
          <a:p>
            <a:fld id="{E184C007-33EA-406A-BC49-EA3DDA467EC9}" type="datetime1">
              <a:rPr lang="it-IT" smtClean="0"/>
              <a:t>09/10/2012</a:t>
            </a:fld>
            <a:endParaRPr lang="it-IT" dirty="0"/>
          </a:p>
        </p:txBody>
      </p:sp>
      <p:sp>
        <p:nvSpPr>
          <p:cNvPr id="10" name="Segnaposto piè di pagina 9"/>
          <p:cNvSpPr>
            <a:spLocks noGrp="1"/>
          </p:cNvSpPr>
          <p:nvPr>
            <p:ph type="ftr" sz="quarter" idx="11"/>
          </p:nvPr>
        </p:nvSpPr>
        <p:spPr/>
        <p:txBody>
          <a:bodyPr/>
          <a:lstStyle/>
          <a:p>
            <a:endParaRPr lang="it-IT" dirty="0"/>
          </a:p>
        </p:txBody>
      </p:sp>
      <p:sp>
        <p:nvSpPr>
          <p:cNvPr id="11" name="Segnaposto numero diapositiva 10"/>
          <p:cNvSpPr>
            <a:spLocks noGrp="1"/>
          </p:cNvSpPr>
          <p:nvPr>
            <p:ph type="sldNum" sz="quarter" idx="12"/>
          </p:nvPr>
        </p:nvSpPr>
        <p:spPr/>
        <p:txBody>
          <a:bodyPr/>
          <a:lstStyle>
            <a:lvl1pPr>
              <a:defRPr/>
            </a:lvl1pPr>
          </a:lstStyle>
          <a:p>
            <a:endParaRPr lang="it-IT" dirty="0"/>
          </a:p>
        </p:txBody>
      </p:sp>
    </p:spTree>
    <p:extLst>
      <p:ext uri="{BB962C8B-B14F-4D97-AF65-F5344CB8AC3E}">
        <p14:creationId xmlns:p14="http://schemas.microsoft.com/office/powerpoint/2010/main" val="112191839"/>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5C7DA2C-7C9D-4700-8880-79FC96C7ABAF}" type="datetime1">
              <a:rPr lang="it-IT" smtClean="0"/>
              <a:t>09/10/2012</a:t>
            </a:fld>
            <a:endParaRPr lang="it-IT"/>
          </a:p>
        </p:txBody>
      </p:sp>
      <p:sp>
        <p:nvSpPr>
          <p:cNvPr id="5" name="Segnaposto piè di pagina 4"/>
          <p:cNvSpPr>
            <a:spLocks noGrp="1"/>
          </p:cNvSpPr>
          <p:nvPr>
            <p:ph type="ftr" sz="quarter" idx="11"/>
          </p:nvPr>
        </p:nvSpPr>
        <p:spPr/>
        <p:txBody>
          <a:bodyPr/>
          <a:lstStyle/>
          <a:p>
            <a:r>
              <a:rPr lang="it-IT" smtClean="0"/>
              <a:t>Clinica Chirurgica Direttore: Prof. A. Liboni</a:t>
            </a:r>
            <a:endParaRPr lang="it-IT"/>
          </a:p>
        </p:txBody>
      </p:sp>
      <p:sp>
        <p:nvSpPr>
          <p:cNvPr id="6" name="Segnaposto numero diapositiva 5"/>
          <p:cNvSpPr>
            <a:spLocks noGrp="1"/>
          </p:cNvSpPr>
          <p:nvPr>
            <p:ph type="sldNum" sz="quarter" idx="12"/>
          </p:nvPr>
        </p:nvSpPr>
        <p:spPr/>
        <p:txBody>
          <a:bodyPr/>
          <a:lstStyle/>
          <a:p>
            <a:fld id="{A0BCA3E0-873D-461E-8F58-CC3FB0183826}" type="slidenum">
              <a:rPr lang="it-IT" smtClean="0"/>
              <a:t>‹N›</a:t>
            </a:fld>
            <a:endParaRPr lang="it-IT" dirty="0"/>
          </a:p>
        </p:txBody>
      </p:sp>
    </p:spTree>
    <p:extLst>
      <p:ext uri="{BB962C8B-B14F-4D97-AF65-F5344CB8AC3E}">
        <p14:creationId xmlns:p14="http://schemas.microsoft.com/office/powerpoint/2010/main" val="1756074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1FB98AF-2336-49AB-AD82-EAC6DA1D5716}" type="datetime1">
              <a:rPr lang="it-IT" smtClean="0"/>
              <a:t>09/10/2012</a:t>
            </a:fld>
            <a:endParaRPr lang="it-IT"/>
          </a:p>
        </p:txBody>
      </p:sp>
      <p:sp>
        <p:nvSpPr>
          <p:cNvPr id="5" name="Segnaposto piè di pagina 4"/>
          <p:cNvSpPr>
            <a:spLocks noGrp="1"/>
          </p:cNvSpPr>
          <p:nvPr>
            <p:ph type="ftr" sz="quarter" idx="11"/>
          </p:nvPr>
        </p:nvSpPr>
        <p:spPr/>
        <p:txBody>
          <a:bodyPr/>
          <a:lstStyle/>
          <a:p>
            <a:r>
              <a:rPr lang="it-IT" smtClean="0"/>
              <a:t>Clinica Chirurgica Direttore: Prof. A. Liboni</a:t>
            </a:r>
            <a:endParaRPr lang="it-IT"/>
          </a:p>
        </p:txBody>
      </p:sp>
      <p:sp>
        <p:nvSpPr>
          <p:cNvPr id="6" name="Segnaposto numero diapositiva 5"/>
          <p:cNvSpPr>
            <a:spLocks noGrp="1"/>
          </p:cNvSpPr>
          <p:nvPr>
            <p:ph type="sldNum" sz="quarter" idx="12"/>
          </p:nvPr>
        </p:nvSpPr>
        <p:spPr/>
        <p:txBody>
          <a:bodyPr/>
          <a:lstStyle/>
          <a:p>
            <a:fld id="{A0BCA3E0-873D-461E-8F58-CC3FB0183826}" type="slidenum">
              <a:rPr lang="it-IT" smtClean="0"/>
              <a:t>‹N›</a:t>
            </a:fld>
            <a:endParaRPr lang="it-IT"/>
          </a:p>
        </p:txBody>
      </p:sp>
    </p:spTree>
    <p:extLst>
      <p:ext uri="{BB962C8B-B14F-4D97-AF65-F5344CB8AC3E}">
        <p14:creationId xmlns:p14="http://schemas.microsoft.com/office/powerpoint/2010/main" val="2034108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buClr>
                <a:schemeClr val="tx2"/>
              </a:buClr>
              <a:defRPr/>
            </a:lvl1pPr>
            <a:lvl2pPr>
              <a:buClr>
                <a:schemeClr val="tx2"/>
              </a:buClr>
              <a:defRPr/>
            </a:lvl2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piè di pagina 4"/>
          <p:cNvSpPr>
            <a:spLocks noGrp="1"/>
          </p:cNvSpPr>
          <p:nvPr>
            <p:ph type="ftr" sz="quarter" idx="11"/>
          </p:nvPr>
        </p:nvSpPr>
        <p:spPr>
          <a:xfrm>
            <a:off x="1691680" y="6309320"/>
            <a:ext cx="1797940" cy="365125"/>
          </a:xfrm>
        </p:spPr>
        <p:txBody>
          <a:bodyPr/>
          <a:lstStyle>
            <a:lvl1pPr algn="l">
              <a:defRPr/>
            </a:lvl1pPr>
          </a:lstStyle>
          <a:p>
            <a:r>
              <a:rPr lang="it-IT" dirty="0" smtClean="0"/>
              <a:t>Clinica Chirurgica</a:t>
            </a:r>
          </a:p>
          <a:p>
            <a:r>
              <a:rPr lang="it-IT" dirty="0" smtClean="0"/>
              <a:t>Direttore: Prof. A. Liboni</a:t>
            </a:r>
            <a:endParaRPr lang="it-IT" dirty="0"/>
          </a:p>
        </p:txBody>
      </p:sp>
      <p:sp>
        <p:nvSpPr>
          <p:cNvPr id="8" name="Line 7"/>
          <p:cNvSpPr>
            <a:spLocks noChangeShapeType="1"/>
          </p:cNvSpPr>
          <p:nvPr userDrawn="1"/>
        </p:nvSpPr>
        <p:spPr bwMode="auto">
          <a:xfrm>
            <a:off x="468313" y="6133432"/>
            <a:ext cx="82073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622" y="6234545"/>
            <a:ext cx="520456" cy="520456"/>
          </a:xfrm>
          <a:prstGeom prst="rect">
            <a:avLst/>
          </a:prstGeom>
        </p:spPr>
      </p:pic>
      <p:pic>
        <p:nvPicPr>
          <p:cNvPr id="12" name="Immagin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786" y="6215128"/>
            <a:ext cx="566333" cy="566333"/>
          </a:xfrm>
          <a:prstGeom prst="rect">
            <a:avLst/>
          </a:prstGeom>
        </p:spPr>
      </p:pic>
      <p:sp>
        <p:nvSpPr>
          <p:cNvPr id="14" name="Line 8"/>
          <p:cNvSpPr>
            <a:spLocks noChangeShapeType="1"/>
          </p:cNvSpPr>
          <p:nvPr userDrawn="1"/>
        </p:nvSpPr>
        <p:spPr bwMode="auto">
          <a:xfrm>
            <a:off x="462020" y="270698"/>
            <a:ext cx="822985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5" name="Line 12"/>
          <p:cNvSpPr>
            <a:spLocks noChangeShapeType="1"/>
          </p:cNvSpPr>
          <p:nvPr userDrawn="1"/>
        </p:nvSpPr>
        <p:spPr bwMode="auto">
          <a:xfrm>
            <a:off x="460432" y="270176"/>
            <a:ext cx="0" cy="115069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13"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242" r="10709" b="60894"/>
          <a:stretch/>
        </p:blipFill>
        <p:spPr bwMode="auto">
          <a:xfrm>
            <a:off x="7497932" y="420162"/>
            <a:ext cx="1194708" cy="83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egnaposto numero diapositiva 5"/>
          <p:cNvSpPr>
            <a:spLocks noGrp="1"/>
          </p:cNvSpPr>
          <p:nvPr>
            <p:ph type="sldNum" sz="quarter" idx="12"/>
          </p:nvPr>
        </p:nvSpPr>
        <p:spPr>
          <a:xfrm>
            <a:off x="5868144" y="6356350"/>
            <a:ext cx="2839822"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it-IT" dirty="0" smtClean="0"/>
              <a:t>C. FEO | TME: laparotomia vs laparoscopia</a:t>
            </a:r>
          </a:p>
        </p:txBody>
      </p:sp>
      <p:cxnSp>
        <p:nvCxnSpPr>
          <p:cNvPr id="16" name="Connettore 1 15"/>
          <p:cNvCxnSpPr/>
          <p:nvPr userDrawn="1"/>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483859"/>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BC33CCE-718C-4D85-884A-0F296EAE8B6C}" type="datetime1">
              <a:rPr lang="it-IT" smtClean="0"/>
              <a:t>09/10/2012</a:t>
            </a:fld>
            <a:endParaRPr lang="it-IT"/>
          </a:p>
        </p:txBody>
      </p:sp>
      <p:sp>
        <p:nvSpPr>
          <p:cNvPr id="5" name="Segnaposto piè di pagina 4"/>
          <p:cNvSpPr>
            <a:spLocks noGrp="1"/>
          </p:cNvSpPr>
          <p:nvPr>
            <p:ph type="ftr" sz="quarter" idx="11"/>
          </p:nvPr>
        </p:nvSpPr>
        <p:spPr/>
        <p:txBody>
          <a:bodyPr/>
          <a:lstStyle/>
          <a:p>
            <a:r>
              <a:rPr lang="it-IT" smtClean="0"/>
              <a:t>Clinica Chirurgica Direttore: Prof. A. Liboni</a:t>
            </a:r>
            <a:endParaRPr lang="it-IT"/>
          </a:p>
        </p:txBody>
      </p:sp>
      <p:sp>
        <p:nvSpPr>
          <p:cNvPr id="6" name="Segnaposto numero diapositiva 5"/>
          <p:cNvSpPr>
            <a:spLocks noGrp="1"/>
          </p:cNvSpPr>
          <p:nvPr>
            <p:ph type="sldNum" sz="quarter" idx="12"/>
          </p:nvPr>
        </p:nvSpPr>
        <p:spPr/>
        <p:txBody>
          <a:bodyPr/>
          <a:lstStyle/>
          <a:p>
            <a:fld id="{A0BCA3E0-873D-461E-8F58-CC3FB0183826}" type="slidenum">
              <a:rPr lang="it-IT" smtClean="0"/>
              <a:t>‹N›</a:t>
            </a:fld>
            <a:endParaRPr lang="it-IT"/>
          </a:p>
        </p:txBody>
      </p:sp>
    </p:spTree>
    <p:extLst>
      <p:ext uri="{BB962C8B-B14F-4D97-AF65-F5344CB8AC3E}">
        <p14:creationId xmlns:p14="http://schemas.microsoft.com/office/powerpoint/2010/main" val="577000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8" name="Segnaposto piè di pagina 4"/>
          <p:cNvSpPr>
            <a:spLocks noGrp="1"/>
          </p:cNvSpPr>
          <p:nvPr>
            <p:ph type="ftr" sz="quarter" idx="11"/>
          </p:nvPr>
        </p:nvSpPr>
        <p:spPr>
          <a:xfrm>
            <a:off x="1691680" y="6309320"/>
            <a:ext cx="1797940" cy="365125"/>
          </a:xfrm>
        </p:spPr>
        <p:txBody>
          <a:bodyPr/>
          <a:lstStyle>
            <a:lvl1pPr algn="l">
              <a:defRPr/>
            </a:lvl1pPr>
          </a:lstStyle>
          <a:p>
            <a:r>
              <a:rPr lang="it-IT" dirty="0" smtClean="0"/>
              <a:t>Clinica Chirurgica</a:t>
            </a:r>
          </a:p>
          <a:p>
            <a:r>
              <a:rPr lang="it-IT" dirty="0" smtClean="0"/>
              <a:t>Direttore: Prof. A. Liboni</a:t>
            </a:r>
            <a:endParaRPr lang="it-IT" dirty="0"/>
          </a:p>
        </p:txBody>
      </p:sp>
      <p:sp>
        <p:nvSpPr>
          <p:cNvPr id="10" name="Line 7"/>
          <p:cNvSpPr>
            <a:spLocks noChangeShapeType="1"/>
          </p:cNvSpPr>
          <p:nvPr userDrawn="1"/>
        </p:nvSpPr>
        <p:spPr bwMode="auto">
          <a:xfrm>
            <a:off x="468313" y="6133432"/>
            <a:ext cx="82073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622" y="6234545"/>
            <a:ext cx="520456" cy="520456"/>
          </a:xfrm>
          <a:prstGeom prst="rect">
            <a:avLst/>
          </a:prstGeom>
        </p:spPr>
      </p:pic>
      <p:pic>
        <p:nvPicPr>
          <p:cNvPr id="12" name="Immagin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786" y="6215128"/>
            <a:ext cx="566333" cy="566333"/>
          </a:xfrm>
          <a:prstGeom prst="rect">
            <a:avLst/>
          </a:prstGeom>
        </p:spPr>
      </p:pic>
      <p:sp>
        <p:nvSpPr>
          <p:cNvPr id="14" name="Line 8"/>
          <p:cNvSpPr>
            <a:spLocks noChangeShapeType="1"/>
          </p:cNvSpPr>
          <p:nvPr userDrawn="1"/>
        </p:nvSpPr>
        <p:spPr bwMode="auto">
          <a:xfrm>
            <a:off x="462020" y="270698"/>
            <a:ext cx="822985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5" name="Line 12"/>
          <p:cNvSpPr>
            <a:spLocks noChangeShapeType="1"/>
          </p:cNvSpPr>
          <p:nvPr userDrawn="1"/>
        </p:nvSpPr>
        <p:spPr bwMode="auto">
          <a:xfrm>
            <a:off x="460432" y="270176"/>
            <a:ext cx="0" cy="115069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6" name="Segnaposto numero diapositiva 5"/>
          <p:cNvSpPr txBox="1">
            <a:spLocks/>
          </p:cNvSpPr>
          <p:nvPr userDrawn="1"/>
        </p:nvSpPr>
        <p:spPr>
          <a:xfrm>
            <a:off x="5836634" y="6356350"/>
            <a:ext cx="2839822"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C. FEO | TME: laparotomia vs laparoscopia</a:t>
            </a:r>
            <a:endParaRPr lang="it-IT" dirty="0"/>
          </a:p>
        </p:txBody>
      </p:sp>
      <p:cxnSp>
        <p:nvCxnSpPr>
          <p:cNvPr id="17" name="Connettore 1 16"/>
          <p:cNvCxnSpPr/>
          <p:nvPr userDrawn="1"/>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242" r="10709" b="60894"/>
          <a:stretch/>
        </p:blipFill>
        <p:spPr bwMode="auto">
          <a:xfrm>
            <a:off x="7497932" y="420162"/>
            <a:ext cx="1194708" cy="83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458237"/>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0" name="Line 8"/>
          <p:cNvSpPr>
            <a:spLocks noChangeShapeType="1"/>
          </p:cNvSpPr>
          <p:nvPr userDrawn="1"/>
        </p:nvSpPr>
        <p:spPr bwMode="auto">
          <a:xfrm>
            <a:off x="462020" y="270698"/>
            <a:ext cx="822985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1" name="Line 12"/>
          <p:cNvSpPr>
            <a:spLocks noChangeShapeType="1"/>
          </p:cNvSpPr>
          <p:nvPr userDrawn="1"/>
        </p:nvSpPr>
        <p:spPr bwMode="auto">
          <a:xfrm>
            <a:off x="460432" y="270176"/>
            <a:ext cx="0" cy="115069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3" name="Segnaposto piè di pagina 4"/>
          <p:cNvSpPr>
            <a:spLocks noGrp="1"/>
          </p:cNvSpPr>
          <p:nvPr>
            <p:ph type="ftr" sz="quarter" idx="11"/>
          </p:nvPr>
        </p:nvSpPr>
        <p:spPr>
          <a:xfrm>
            <a:off x="1691680" y="6309320"/>
            <a:ext cx="1797940" cy="365125"/>
          </a:xfrm>
        </p:spPr>
        <p:txBody>
          <a:bodyPr/>
          <a:lstStyle>
            <a:lvl1pPr algn="l">
              <a:defRPr/>
            </a:lvl1pPr>
          </a:lstStyle>
          <a:p>
            <a:r>
              <a:rPr lang="it-IT" dirty="0" smtClean="0"/>
              <a:t>Clinica Chirurgica</a:t>
            </a:r>
          </a:p>
          <a:p>
            <a:r>
              <a:rPr lang="it-IT" dirty="0" smtClean="0"/>
              <a:t>Direttore: Prof. A. Liboni</a:t>
            </a:r>
            <a:endParaRPr lang="it-IT" dirty="0"/>
          </a:p>
        </p:txBody>
      </p:sp>
      <p:sp>
        <p:nvSpPr>
          <p:cNvPr id="14" name="Segnaposto numero diapositiva 5"/>
          <p:cNvSpPr txBox="1">
            <a:spLocks/>
          </p:cNvSpPr>
          <p:nvPr userDrawn="1"/>
        </p:nvSpPr>
        <p:spPr>
          <a:xfrm>
            <a:off x="5836634" y="6356350"/>
            <a:ext cx="2839822"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C. FEO | TME: laparotomia vs laparoscopia</a:t>
            </a:r>
            <a:endParaRPr lang="it-IT" dirty="0"/>
          </a:p>
        </p:txBody>
      </p:sp>
      <p:sp>
        <p:nvSpPr>
          <p:cNvPr id="15" name="Line 7"/>
          <p:cNvSpPr>
            <a:spLocks noChangeShapeType="1"/>
          </p:cNvSpPr>
          <p:nvPr userDrawn="1"/>
        </p:nvSpPr>
        <p:spPr bwMode="auto">
          <a:xfrm>
            <a:off x="468313" y="6133432"/>
            <a:ext cx="82073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16" name="Immagin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622" y="6234545"/>
            <a:ext cx="520456" cy="520456"/>
          </a:xfrm>
          <a:prstGeom prst="rect">
            <a:avLst/>
          </a:prstGeom>
        </p:spPr>
      </p:pic>
      <p:pic>
        <p:nvPicPr>
          <p:cNvPr id="17" name="Immagin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786" y="6215128"/>
            <a:ext cx="566333" cy="566333"/>
          </a:xfrm>
          <a:prstGeom prst="rect">
            <a:avLst/>
          </a:prstGeom>
        </p:spPr>
      </p:pic>
      <p:cxnSp>
        <p:nvCxnSpPr>
          <p:cNvPr id="18" name="Connettore 1 17"/>
          <p:cNvCxnSpPr/>
          <p:nvPr userDrawn="1"/>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242" r="10709" b="60894"/>
          <a:stretch/>
        </p:blipFill>
        <p:spPr bwMode="auto">
          <a:xfrm>
            <a:off x="7497932" y="420162"/>
            <a:ext cx="1194708" cy="83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5427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F26D4EE-C979-4B2D-BF96-BBE5685EC4E1}" type="datetime1">
              <a:rPr lang="it-IT" smtClean="0"/>
              <a:t>09/10/2012</a:t>
            </a:fld>
            <a:endParaRPr lang="it-IT"/>
          </a:p>
        </p:txBody>
      </p:sp>
      <p:sp>
        <p:nvSpPr>
          <p:cNvPr id="4" name="Segnaposto piè di pagina 3"/>
          <p:cNvSpPr>
            <a:spLocks noGrp="1"/>
          </p:cNvSpPr>
          <p:nvPr>
            <p:ph type="ftr" sz="quarter" idx="11"/>
          </p:nvPr>
        </p:nvSpPr>
        <p:spPr/>
        <p:txBody>
          <a:bodyPr/>
          <a:lstStyle/>
          <a:p>
            <a:r>
              <a:rPr lang="it-IT" smtClean="0"/>
              <a:t>Clinica Chirurgica Direttore: Prof. A. Liboni</a:t>
            </a:r>
            <a:endParaRPr lang="it-IT"/>
          </a:p>
        </p:txBody>
      </p:sp>
      <p:sp>
        <p:nvSpPr>
          <p:cNvPr id="5" name="Segnaposto numero diapositiva 4"/>
          <p:cNvSpPr>
            <a:spLocks noGrp="1"/>
          </p:cNvSpPr>
          <p:nvPr>
            <p:ph type="sldNum" sz="quarter" idx="12"/>
          </p:nvPr>
        </p:nvSpPr>
        <p:spPr/>
        <p:txBody>
          <a:bodyPr/>
          <a:lstStyle/>
          <a:p>
            <a:fld id="{A0BCA3E0-873D-461E-8F58-CC3FB0183826}" type="slidenum">
              <a:rPr lang="it-IT" smtClean="0"/>
              <a:t>‹N›</a:t>
            </a:fld>
            <a:endParaRPr lang="it-IT"/>
          </a:p>
        </p:txBody>
      </p:sp>
    </p:spTree>
    <p:extLst>
      <p:ext uri="{BB962C8B-B14F-4D97-AF65-F5344CB8AC3E}">
        <p14:creationId xmlns:p14="http://schemas.microsoft.com/office/powerpoint/2010/main" val="3864480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691680" y="6309320"/>
            <a:ext cx="1797940" cy="365125"/>
          </a:xfrm>
        </p:spPr>
        <p:txBody>
          <a:bodyPr/>
          <a:lstStyle>
            <a:lvl1pPr algn="l">
              <a:defRPr/>
            </a:lvl1pPr>
          </a:lstStyle>
          <a:p>
            <a:r>
              <a:rPr lang="it-IT" dirty="0" smtClean="0"/>
              <a:t>Clinica Chirurgica</a:t>
            </a:r>
          </a:p>
          <a:p>
            <a:r>
              <a:rPr lang="it-IT" dirty="0" smtClean="0"/>
              <a:t>Direttore: Prof. A. Liboni</a:t>
            </a:r>
            <a:endParaRPr lang="it-IT" dirty="0"/>
          </a:p>
        </p:txBody>
      </p:sp>
      <p:sp>
        <p:nvSpPr>
          <p:cNvPr id="6" name="Line 7"/>
          <p:cNvSpPr>
            <a:spLocks noChangeShapeType="1"/>
          </p:cNvSpPr>
          <p:nvPr userDrawn="1"/>
        </p:nvSpPr>
        <p:spPr bwMode="auto">
          <a:xfrm>
            <a:off x="468313" y="6133432"/>
            <a:ext cx="82073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622" y="6234545"/>
            <a:ext cx="520456" cy="520456"/>
          </a:xfrm>
          <a:prstGeom prst="rect">
            <a:avLst/>
          </a:prstGeom>
        </p:spPr>
      </p:pic>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786" y="6215128"/>
            <a:ext cx="566333" cy="566333"/>
          </a:xfrm>
          <a:prstGeom prst="rect">
            <a:avLst/>
          </a:prstGeom>
        </p:spPr>
      </p:pic>
      <p:sp>
        <p:nvSpPr>
          <p:cNvPr id="9" name="Line 8"/>
          <p:cNvSpPr>
            <a:spLocks noChangeShapeType="1"/>
          </p:cNvSpPr>
          <p:nvPr userDrawn="1"/>
        </p:nvSpPr>
        <p:spPr bwMode="auto">
          <a:xfrm>
            <a:off x="462020" y="270698"/>
            <a:ext cx="822985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0" name="Line 12"/>
          <p:cNvSpPr>
            <a:spLocks noChangeShapeType="1"/>
          </p:cNvSpPr>
          <p:nvPr userDrawn="1"/>
        </p:nvSpPr>
        <p:spPr bwMode="auto">
          <a:xfrm>
            <a:off x="460432" y="270176"/>
            <a:ext cx="0" cy="115069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1" name="Segnaposto numero diapositiva 5"/>
          <p:cNvSpPr>
            <a:spLocks noGrp="1"/>
          </p:cNvSpPr>
          <p:nvPr>
            <p:ph type="sldNum" sz="quarter" idx="12"/>
          </p:nvPr>
        </p:nvSpPr>
        <p:spPr>
          <a:xfrm>
            <a:off x="5796136" y="6356350"/>
            <a:ext cx="2839822"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it-IT" dirty="0" smtClean="0"/>
              <a:t>C. FEO | TME: laparotomia vs laparoscopia</a:t>
            </a:r>
          </a:p>
        </p:txBody>
      </p:sp>
      <p:cxnSp>
        <p:nvCxnSpPr>
          <p:cNvPr id="12" name="Connettore 1 11"/>
          <p:cNvCxnSpPr/>
          <p:nvPr userDrawn="1"/>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266381"/>
      </p:ext>
    </p:extLst>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Segnaposto piè di pagina 4"/>
          <p:cNvSpPr>
            <a:spLocks noGrp="1"/>
          </p:cNvSpPr>
          <p:nvPr>
            <p:ph type="ftr" sz="quarter" idx="11"/>
          </p:nvPr>
        </p:nvSpPr>
        <p:spPr>
          <a:xfrm>
            <a:off x="1691680" y="6309320"/>
            <a:ext cx="1797940" cy="365125"/>
          </a:xfrm>
        </p:spPr>
        <p:txBody>
          <a:bodyPr/>
          <a:lstStyle>
            <a:lvl1pPr algn="l">
              <a:defRPr/>
            </a:lvl1pPr>
          </a:lstStyle>
          <a:p>
            <a:r>
              <a:rPr lang="it-IT" dirty="0" smtClean="0"/>
              <a:t>Clinica Chirurgica</a:t>
            </a:r>
          </a:p>
          <a:p>
            <a:r>
              <a:rPr lang="it-IT" dirty="0" smtClean="0"/>
              <a:t>Direttore: Prof. A. Liboni</a:t>
            </a:r>
            <a:endParaRPr lang="it-IT" dirty="0"/>
          </a:p>
        </p:txBody>
      </p:sp>
      <p:sp>
        <p:nvSpPr>
          <p:cNvPr id="9" name="Line 7"/>
          <p:cNvSpPr>
            <a:spLocks noChangeShapeType="1"/>
          </p:cNvSpPr>
          <p:nvPr userDrawn="1"/>
        </p:nvSpPr>
        <p:spPr bwMode="auto">
          <a:xfrm>
            <a:off x="468313" y="6133432"/>
            <a:ext cx="82073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622" y="6234545"/>
            <a:ext cx="520456" cy="520456"/>
          </a:xfrm>
          <a:prstGeom prst="rect">
            <a:avLst/>
          </a:prstGeom>
        </p:spPr>
      </p:pic>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786" y="6215128"/>
            <a:ext cx="566333" cy="566333"/>
          </a:xfrm>
          <a:prstGeom prst="rect">
            <a:avLst/>
          </a:prstGeom>
        </p:spPr>
      </p:pic>
      <p:sp>
        <p:nvSpPr>
          <p:cNvPr id="13" name="Segnaposto numero diapositiva 5"/>
          <p:cNvSpPr>
            <a:spLocks noGrp="1"/>
          </p:cNvSpPr>
          <p:nvPr>
            <p:ph type="sldNum" sz="quarter" idx="12"/>
          </p:nvPr>
        </p:nvSpPr>
        <p:spPr>
          <a:xfrm>
            <a:off x="5836634" y="6356350"/>
            <a:ext cx="2839822"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it-IT" dirty="0" smtClean="0"/>
              <a:t>C. FEO | TME: laparotomia vs laparoscopia</a:t>
            </a:r>
            <a:endParaRPr lang="it-IT" dirty="0"/>
          </a:p>
        </p:txBody>
      </p:sp>
      <p:sp>
        <p:nvSpPr>
          <p:cNvPr id="12" name="Line 8"/>
          <p:cNvSpPr>
            <a:spLocks noChangeShapeType="1"/>
          </p:cNvSpPr>
          <p:nvPr userDrawn="1"/>
        </p:nvSpPr>
        <p:spPr bwMode="auto">
          <a:xfrm>
            <a:off x="462020" y="270698"/>
            <a:ext cx="822985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sp>
        <p:nvSpPr>
          <p:cNvPr id="14" name="Line 12"/>
          <p:cNvSpPr>
            <a:spLocks noChangeShapeType="1"/>
          </p:cNvSpPr>
          <p:nvPr userDrawn="1"/>
        </p:nvSpPr>
        <p:spPr bwMode="auto">
          <a:xfrm>
            <a:off x="460432" y="270176"/>
            <a:ext cx="0" cy="115069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cxnSp>
        <p:nvCxnSpPr>
          <p:cNvPr id="16" name="Connettore 1 15"/>
          <p:cNvCxnSpPr/>
          <p:nvPr userDrawn="1"/>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242" r="10709" b="60894"/>
          <a:stretch/>
        </p:blipFill>
        <p:spPr bwMode="auto">
          <a:xfrm>
            <a:off x="7497932" y="420162"/>
            <a:ext cx="1194708" cy="83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860597"/>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753244"/>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199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stili del testo dello schema</a:t>
            </a:r>
          </a:p>
        </p:txBody>
      </p:sp>
      <p:sp>
        <p:nvSpPr>
          <p:cNvPr id="13" name="Segnaposto piè di pagina 4"/>
          <p:cNvSpPr>
            <a:spLocks noGrp="1"/>
          </p:cNvSpPr>
          <p:nvPr>
            <p:ph type="ftr" sz="quarter" idx="11"/>
          </p:nvPr>
        </p:nvSpPr>
        <p:spPr>
          <a:xfrm>
            <a:off x="1691680" y="6309320"/>
            <a:ext cx="1797940" cy="365125"/>
          </a:xfrm>
        </p:spPr>
        <p:txBody>
          <a:bodyPr/>
          <a:lstStyle>
            <a:lvl1pPr algn="l">
              <a:defRPr/>
            </a:lvl1pPr>
          </a:lstStyle>
          <a:p>
            <a:r>
              <a:rPr lang="it-IT" dirty="0" smtClean="0"/>
              <a:t>Clinica Chirurgica</a:t>
            </a:r>
          </a:p>
          <a:p>
            <a:r>
              <a:rPr lang="it-IT" dirty="0" smtClean="0"/>
              <a:t>Direttore: Prof. A. Liboni</a:t>
            </a:r>
            <a:endParaRPr lang="it-IT" dirty="0"/>
          </a:p>
        </p:txBody>
      </p:sp>
      <p:sp>
        <p:nvSpPr>
          <p:cNvPr id="14" name="Line 7"/>
          <p:cNvSpPr>
            <a:spLocks noChangeShapeType="1"/>
          </p:cNvSpPr>
          <p:nvPr userDrawn="1"/>
        </p:nvSpPr>
        <p:spPr bwMode="auto">
          <a:xfrm>
            <a:off x="468313" y="6133432"/>
            <a:ext cx="82073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n>
                <a:solidFill>
                  <a:schemeClr val="tx1"/>
                </a:solidFill>
              </a:ln>
            </a:endParaRPr>
          </a:p>
        </p:txBody>
      </p:sp>
      <p:pic>
        <p:nvPicPr>
          <p:cNvPr id="15" name="Immagin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622" y="6234545"/>
            <a:ext cx="520456" cy="520456"/>
          </a:xfrm>
          <a:prstGeom prst="rect">
            <a:avLst/>
          </a:prstGeom>
        </p:spPr>
      </p:pic>
      <p:pic>
        <p:nvPicPr>
          <p:cNvPr id="16" name="Immagin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786" y="6215128"/>
            <a:ext cx="566333" cy="566333"/>
          </a:xfrm>
          <a:prstGeom prst="rect">
            <a:avLst/>
          </a:prstGeom>
        </p:spPr>
      </p:pic>
      <p:sp>
        <p:nvSpPr>
          <p:cNvPr id="17" name="Segnaposto numero diapositiva 5"/>
          <p:cNvSpPr>
            <a:spLocks noGrp="1"/>
          </p:cNvSpPr>
          <p:nvPr>
            <p:ph type="sldNum" sz="quarter" idx="12"/>
          </p:nvPr>
        </p:nvSpPr>
        <p:spPr>
          <a:xfrm>
            <a:off x="5868144" y="6356350"/>
            <a:ext cx="2839822"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it-IT" dirty="0" smtClean="0"/>
              <a:t>C. FEO | TME: laparotomia vs laparoscopia</a:t>
            </a:r>
          </a:p>
        </p:txBody>
      </p:sp>
      <p:cxnSp>
        <p:nvCxnSpPr>
          <p:cNvPr id="10" name="Connettore 1 9"/>
          <p:cNvCxnSpPr/>
          <p:nvPr userDrawn="1"/>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81663"/>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4C007-33EA-406A-BC49-EA3DDA467EC9}" type="datetime1">
              <a:rPr lang="it-IT" smtClean="0"/>
              <a:t>09/10/2012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Clinica Chirurgica Direttore: Prof. A. Liboni</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CA3E0-873D-461E-8F58-CC3FB0183826}" type="slidenum">
              <a:rPr lang="it-IT" smtClean="0"/>
              <a:t>‹N›</a:t>
            </a:fld>
            <a:endParaRPr lang="it-IT"/>
          </a:p>
        </p:txBody>
      </p:sp>
    </p:spTree>
    <p:extLst>
      <p:ext uri="{BB962C8B-B14F-4D97-AF65-F5344CB8AC3E}">
        <p14:creationId xmlns:p14="http://schemas.microsoft.com/office/powerpoint/2010/main" val="368829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7180" y="2130425"/>
            <a:ext cx="8549640" cy="1470025"/>
          </a:xfrm>
        </p:spPr>
        <p:txBody>
          <a:bodyPr>
            <a:normAutofit/>
          </a:bodyPr>
          <a:lstStyle/>
          <a:p>
            <a:r>
              <a:rPr lang="it-IT" b="1" dirty="0" smtClean="0">
                <a:effectLst>
                  <a:outerShdw blurRad="38100" dist="38100" dir="2700000" algn="tl">
                    <a:srgbClr val="000000">
                      <a:alpha val="43137"/>
                    </a:srgbClr>
                  </a:outerShdw>
                </a:effectLst>
                <a:ea typeface="Tahoma" pitchFamily="34" charset="0"/>
                <a:cs typeface="Tahoma" pitchFamily="34" charset="0"/>
              </a:rPr>
              <a:t>Escissione Totale del </a:t>
            </a:r>
            <a:r>
              <a:rPr lang="it-IT" b="1" dirty="0" err="1" smtClean="0">
                <a:effectLst>
                  <a:outerShdw blurRad="38100" dist="38100" dir="2700000" algn="tl">
                    <a:srgbClr val="000000">
                      <a:alpha val="43137"/>
                    </a:srgbClr>
                  </a:outerShdw>
                </a:effectLst>
                <a:ea typeface="Tahoma" pitchFamily="34" charset="0"/>
                <a:cs typeface="Tahoma" pitchFamily="34" charset="0"/>
              </a:rPr>
              <a:t>Mesoretto</a:t>
            </a:r>
            <a:r>
              <a:rPr lang="it-IT" b="1" dirty="0" smtClean="0">
                <a:effectLst>
                  <a:outerShdw blurRad="38100" dist="38100" dir="2700000" algn="tl">
                    <a:srgbClr val="000000">
                      <a:alpha val="43137"/>
                    </a:srgbClr>
                  </a:outerShdw>
                </a:effectLst>
                <a:ea typeface="Tahoma" pitchFamily="34" charset="0"/>
                <a:cs typeface="Tahoma" pitchFamily="34" charset="0"/>
              </a:rPr>
              <a:t>: </a:t>
            </a:r>
            <a:br>
              <a:rPr lang="it-IT" b="1" dirty="0" smtClean="0">
                <a:effectLst>
                  <a:outerShdw blurRad="38100" dist="38100" dir="2700000" algn="tl">
                    <a:srgbClr val="000000">
                      <a:alpha val="43137"/>
                    </a:srgbClr>
                  </a:outerShdw>
                </a:effectLst>
                <a:ea typeface="Tahoma" pitchFamily="34" charset="0"/>
                <a:cs typeface="Tahoma" pitchFamily="34" charset="0"/>
              </a:rPr>
            </a:br>
            <a:r>
              <a:rPr lang="it-IT" b="1" dirty="0" smtClean="0">
                <a:effectLst>
                  <a:outerShdw blurRad="38100" dist="38100" dir="2700000" algn="tl">
                    <a:srgbClr val="000000">
                      <a:alpha val="43137"/>
                    </a:srgbClr>
                  </a:outerShdw>
                </a:effectLst>
                <a:ea typeface="Tahoma" pitchFamily="34" charset="0"/>
                <a:cs typeface="Tahoma" pitchFamily="34" charset="0"/>
              </a:rPr>
              <a:t>Laparotomia vs Laparoscopia</a:t>
            </a:r>
            <a:endParaRPr lang="it-IT" b="1" dirty="0">
              <a:effectLst>
                <a:outerShdw blurRad="38100" dist="38100" dir="2700000" algn="tl">
                  <a:srgbClr val="000000">
                    <a:alpha val="43137"/>
                  </a:srgbClr>
                </a:outerShdw>
              </a:effectLst>
              <a:ea typeface="Tahoma" pitchFamily="34" charset="0"/>
              <a:cs typeface="Tahoma" pitchFamily="34" charset="0"/>
            </a:endParaRPr>
          </a:p>
        </p:txBody>
      </p:sp>
      <p:sp>
        <p:nvSpPr>
          <p:cNvPr id="3" name="Sottotitolo 2"/>
          <p:cNvSpPr>
            <a:spLocks noGrp="1"/>
          </p:cNvSpPr>
          <p:nvPr>
            <p:ph type="subTitle" idx="1"/>
          </p:nvPr>
        </p:nvSpPr>
        <p:spPr/>
        <p:txBody>
          <a:bodyPr>
            <a:normAutofit/>
          </a:bodyPr>
          <a:lstStyle/>
          <a:p>
            <a:r>
              <a:rPr lang="it-IT" b="0" dirty="0" smtClean="0">
                <a:latin typeface="+mj-lt"/>
                <a:ea typeface="Tahoma" pitchFamily="34" charset="0"/>
                <a:cs typeface="Tahoma" pitchFamily="34" charset="0"/>
              </a:rPr>
              <a:t>Carlo Feo</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42" r="10709" b="60894"/>
          <a:stretch/>
        </p:blipFill>
        <p:spPr bwMode="auto">
          <a:xfrm>
            <a:off x="3516741" y="4525018"/>
            <a:ext cx="2116499" cy="1476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gnaposto piè di pagina 4"/>
          <p:cNvSpPr>
            <a:spLocks noGrp="1"/>
          </p:cNvSpPr>
          <p:nvPr>
            <p:ph type="ftr" sz="quarter" idx="11"/>
          </p:nvPr>
        </p:nvSpPr>
        <p:spPr>
          <a:xfrm>
            <a:off x="1691680" y="6309320"/>
            <a:ext cx="1797940" cy="365125"/>
          </a:xfrm>
        </p:spPr>
        <p:txBody>
          <a:bodyPr/>
          <a:lstStyle/>
          <a:p>
            <a:pPr algn="l"/>
            <a:r>
              <a:rPr lang="it-IT" dirty="0" smtClean="0"/>
              <a:t>Clinica Chirurgica</a:t>
            </a:r>
          </a:p>
          <a:p>
            <a:pPr algn="l"/>
            <a:r>
              <a:rPr lang="it-IT" dirty="0" smtClean="0"/>
              <a:t>Direttore: Prof. A. Liboni</a:t>
            </a:r>
            <a:endParaRPr lang="it-IT" dirty="0"/>
          </a:p>
        </p:txBody>
      </p:sp>
      <p:sp>
        <p:nvSpPr>
          <p:cNvPr id="11" name="Segnaposto numero diapositiva 5"/>
          <p:cNvSpPr>
            <a:spLocks noGrp="1"/>
          </p:cNvSpPr>
          <p:nvPr>
            <p:ph type="sldNum" sz="quarter" idx="12"/>
          </p:nvPr>
        </p:nvSpPr>
        <p:spPr>
          <a:xfrm>
            <a:off x="6732240" y="6356350"/>
            <a:ext cx="1939637" cy="365125"/>
          </a:xfrm>
        </p:spPr>
        <p:txBody>
          <a:bodyPr/>
          <a:lstStyle/>
          <a:p>
            <a:r>
              <a:rPr lang="it-IT" sz="1400" dirty="0"/>
              <a:t>Ferrara, 9 ottobre 2012</a:t>
            </a:r>
          </a:p>
        </p:txBody>
      </p:sp>
    </p:spTree>
    <p:extLst>
      <p:ext uri="{BB962C8B-B14F-4D97-AF65-F5344CB8AC3E}">
        <p14:creationId xmlns:p14="http://schemas.microsoft.com/office/powerpoint/2010/main" val="2514861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6" y="1124744"/>
            <a:ext cx="2359795" cy="29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00" y="305153"/>
            <a:ext cx="5145420" cy="68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250" y="5949280"/>
            <a:ext cx="2286000" cy="16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1835274"/>
            <a:ext cx="67532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1575" y="3857972"/>
            <a:ext cx="68008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15"/>
          <p:cNvSpPr txBox="1"/>
          <p:nvPr/>
        </p:nvSpPr>
        <p:spPr>
          <a:xfrm>
            <a:off x="506700" y="3666510"/>
            <a:ext cx="580608" cy="338554"/>
          </a:xfrm>
          <a:prstGeom prst="rect">
            <a:avLst/>
          </a:prstGeom>
          <a:solidFill>
            <a:schemeClr val="bg2">
              <a:lumMod val="90000"/>
            </a:schemeClr>
          </a:solidFill>
        </p:spPr>
        <p:txBody>
          <a:bodyPr wrap="none" rtlCol="0">
            <a:spAutoFit/>
          </a:bodyPr>
          <a:lstStyle/>
          <a:p>
            <a:r>
              <a:rPr lang="it-IT" sz="1600" dirty="0" smtClean="0">
                <a:solidFill>
                  <a:srgbClr val="C00000"/>
                </a:solidFill>
              </a:rPr>
              <a:t>CRM</a:t>
            </a:r>
            <a:endParaRPr lang="it-IT" sz="1600" dirty="0">
              <a:solidFill>
                <a:srgbClr val="C00000"/>
              </a:solidFill>
            </a:endParaRPr>
          </a:p>
        </p:txBody>
      </p:sp>
      <p:sp>
        <p:nvSpPr>
          <p:cNvPr id="23" name="CasellaDiTesto 22"/>
          <p:cNvSpPr txBox="1"/>
          <p:nvPr/>
        </p:nvSpPr>
        <p:spPr>
          <a:xfrm>
            <a:off x="502407" y="1619250"/>
            <a:ext cx="2242537" cy="338554"/>
          </a:xfrm>
          <a:prstGeom prst="rect">
            <a:avLst/>
          </a:prstGeom>
          <a:solidFill>
            <a:schemeClr val="bg2">
              <a:lumMod val="90000"/>
            </a:schemeClr>
          </a:solidFill>
        </p:spPr>
        <p:txBody>
          <a:bodyPr wrap="none" rtlCol="0">
            <a:spAutoFit/>
          </a:bodyPr>
          <a:lstStyle/>
          <a:p>
            <a:r>
              <a:rPr lang="it-IT" sz="1600" dirty="0" smtClean="0">
                <a:solidFill>
                  <a:srgbClr val="C00000"/>
                </a:solidFill>
              </a:rPr>
              <a:t>N </a:t>
            </a:r>
            <a:r>
              <a:rPr lang="it-IT" sz="1600" dirty="0" err="1" smtClean="0">
                <a:solidFill>
                  <a:srgbClr val="C00000"/>
                </a:solidFill>
              </a:rPr>
              <a:t>lymph</a:t>
            </a:r>
            <a:r>
              <a:rPr lang="it-IT" sz="1600" dirty="0" smtClean="0">
                <a:solidFill>
                  <a:srgbClr val="C00000"/>
                </a:solidFill>
              </a:rPr>
              <a:t> </a:t>
            </a:r>
            <a:r>
              <a:rPr lang="it-IT" sz="1600" dirty="0" err="1" smtClean="0">
                <a:solidFill>
                  <a:srgbClr val="C00000"/>
                </a:solidFill>
              </a:rPr>
              <a:t>nodes</a:t>
            </a:r>
            <a:r>
              <a:rPr lang="it-IT" sz="1600" dirty="0" smtClean="0">
                <a:solidFill>
                  <a:srgbClr val="C00000"/>
                </a:solidFill>
              </a:rPr>
              <a:t> </a:t>
            </a:r>
            <a:r>
              <a:rPr lang="it-IT" sz="1600" dirty="0" err="1" smtClean="0">
                <a:solidFill>
                  <a:srgbClr val="C00000"/>
                </a:solidFill>
              </a:rPr>
              <a:t>retrieved</a:t>
            </a:r>
            <a:endParaRPr lang="it-IT" sz="1600" dirty="0">
              <a:solidFill>
                <a:srgbClr val="C00000"/>
              </a:solidFill>
            </a:endParaRPr>
          </a:p>
        </p:txBody>
      </p:sp>
      <p:sp>
        <p:nvSpPr>
          <p:cNvPr id="11"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1099219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976"/>
          <a:stretch/>
        </p:blipFill>
        <p:spPr bwMode="auto">
          <a:xfrm>
            <a:off x="487499" y="298932"/>
            <a:ext cx="4283138" cy="79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614"/>
          <a:stretch/>
        </p:blipFill>
        <p:spPr bwMode="auto">
          <a:xfrm>
            <a:off x="487499" y="1116594"/>
            <a:ext cx="4283138" cy="3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565" y="5940967"/>
            <a:ext cx="2415059" cy="1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245" y="1876962"/>
            <a:ext cx="6612299" cy="170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7374" y="3955495"/>
            <a:ext cx="6631466" cy="181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502407" y="1619250"/>
            <a:ext cx="1726370" cy="338554"/>
          </a:xfrm>
          <a:prstGeom prst="rect">
            <a:avLst/>
          </a:prstGeom>
          <a:solidFill>
            <a:schemeClr val="bg2">
              <a:lumMod val="90000"/>
            </a:schemeClr>
          </a:solidFill>
        </p:spPr>
        <p:txBody>
          <a:bodyPr wrap="none" rtlCol="0">
            <a:spAutoFit/>
          </a:bodyPr>
          <a:lstStyle/>
          <a:p>
            <a:r>
              <a:rPr lang="it-IT" sz="1600" dirty="0" err="1" smtClean="0">
                <a:solidFill>
                  <a:srgbClr val="C00000"/>
                </a:solidFill>
              </a:rPr>
              <a:t>Overall</a:t>
            </a:r>
            <a:r>
              <a:rPr lang="it-IT" sz="1600" dirty="0" smtClean="0">
                <a:solidFill>
                  <a:srgbClr val="C00000"/>
                </a:solidFill>
              </a:rPr>
              <a:t> </a:t>
            </a:r>
            <a:r>
              <a:rPr lang="it-IT" sz="1600" dirty="0" err="1" smtClean="0">
                <a:solidFill>
                  <a:srgbClr val="C00000"/>
                </a:solidFill>
              </a:rPr>
              <a:t>recurrence</a:t>
            </a:r>
            <a:endParaRPr lang="it-IT" sz="1600" dirty="0">
              <a:solidFill>
                <a:srgbClr val="C00000"/>
              </a:solidFill>
            </a:endParaRPr>
          </a:p>
        </p:txBody>
      </p:sp>
      <p:sp>
        <p:nvSpPr>
          <p:cNvPr id="11" name="CasellaDiTesto 10"/>
          <p:cNvSpPr txBox="1"/>
          <p:nvPr/>
        </p:nvSpPr>
        <p:spPr>
          <a:xfrm>
            <a:off x="515736" y="3666510"/>
            <a:ext cx="1562544" cy="338554"/>
          </a:xfrm>
          <a:prstGeom prst="rect">
            <a:avLst/>
          </a:prstGeom>
          <a:solidFill>
            <a:schemeClr val="bg2">
              <a:lumMod val="90000"/>
            </a:schemeClr>
          </a:solidFill>
        </p:spPr>
        <p:txBody>
          <a:bodyPr wrap="none" rtlCol="0">
            <a:spAutoFit/>
          </a:bodyPr>
          <a:lstStyle/>
          <a:p>
            <a:r>
              <a:rPr lang="it-IT" sz="1600" dirty="0" smtClean="0">
                <a:solidFill>
                  <a:srgbClr val="C00000"/>
                </a:solidFill>
              </a:rPr>
              <a:t>Local </a:t>
            </a:r>
            <a:r>
              <a:rPr lang="it-IT" sz="1600" dirty="0" err="1" smtClean="0">
                <a:solidFill>
                  <a:srgbClr val="C00000"/>
                </a:solidFill>
              </a:rPr>
              <a:t>recurrence</a:t>
            </a:r>
            <a:endParaRPr lang="it-IT" sz="1600" dirty="0">
              <a:solidFill>
                <a:srgbClr val="C00000"/>
              </a:solidFill>
            </a:endParaRPr>
          </a:p>
        </p:txBody>
      </p:sp>
      <p:sp>
        <p:nvSpPr>
          <p:cNvPr id="13"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900549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976"/>
          <a:stretch/>
        </p:blipFill>
        <p:spPr bwMode="auto">
          <a:xfrm>
            <a:off x="487499" y="298932"/>
            <a:ext cx="4283138" cy="79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614"/>
          <a:stretch/>
        </p:blipFill>
        <p:spPr bwMode="auto">
          <a:xfrm>
            <a:off x="487499" y="1116594"/>
            <a:ext cx="4283138" cy="3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060848"/>
            <a:ext cx="8197186" cy="140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73" y="4100915"/>
            <a:ext cx="8191273" cy="163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sellaDiTesto 12"/>
          <p:cNvSpPr txBox="1"/>
          <p:nvPr/>
        </p:nvSpPr>
        <p:spPr>
          <a:xfrm>
            <a:off x="502407" y="1619250"/>
            <a:ext cx="2781018" cy="338554"/>
          </a:xfrm>
          <a:prstGeom prst="rect">
            <a:avLst/>
          </a:prstGeom>
          <a:solidFill>
            <a:schemeClr val="bg2">
              <a:lumMod val="90000"/>
            </a:schemeClr>
          </a:solidFill>
        </p:spPr>
        <p:txBody>
          <a:bodyPr wrap="none" rtlCol="0">
            <a:spAutoFit/>
          </a:bodyPr>
          <a:lstStyle/>
          <a:p>
            <a:r>
              <a:rPr lang="it-IT" sz="1600" dirty="0" err="1" smtClean="0">
                <a:solidFill>
                  <a:srgbClr val="C00000"/>
                </a:solidFill>
              </a:rPr>
              <a:t>Disease</a:t>
            </a:r>
            <a:r>
              <a:rPr lang="it-IT" sz="1600" dirty="0" smtClean="0">
                <a:solidFill>
                  <a:srgbClr val="C00000"/>
                </a:solidFill>
              </a:rPr>
              <a:t>-free </a:t>
            </a:r>
            <a:r>
              <a:rPr lang="it-IT" sz="1600" dirty="0" err="1" smtClean="0">
                <a:solidFill>
                  <a:srgbClr val="C00000"/>
                </a:solidFill>
              </a:rPr>
              <a:t>survival</a:t>
            </a:r>
            <a:r>
              <a:rPr lang="it-IT" sz="1600" dirty="0">
                <a:solidFill>
                  <a:srgbClr val="C00000"/>
                </a:solidFill>
              </a:rPr>
              <a:t> </a:t>
            </a:r>
            <a:r>
              <a:rPr lang="it-IT" sz="1600" dirty="0" err="1" smtClean="0">
                <a:solidFill>
                  <a:srgbClr val="C00000"/>
                </a:solidFill>
              </a:rPr>
              <a:t>at</a:t>
            </a:r>
            <a:r>
              <a:rPr lang="it-IT" sz="1600" dirty="0" smtClean="0">
                <a:solidFill>
                  <a:srgbClr val="C00000"/>
                </a:solidFill>
              </a:rPr>
              <a:t>  3 </a:t>
            </a:r>
            <a:r>
              <a:rPr lang="it-IT" sz="1600" dirty="0" err="1" smtClean="0">
                <a:solidFill>
                  <a:srgbClr val="C00000"/>
                </a:solidFill>
              </a:rPr>
              <a:t>years</a:t>
            </a:r>
            <a:endParaRPr lang="it-IT" sz="1600" dirty="0">
              <a:solidFill>
                <a:srgbClr val="C00000"/>
              </a:solidFill>
            </a:endParaRPr>
          </a:p>
        </p:txBody>
      </p:sp>
      <p:sp>
        <p:nvSpPr>
          <p:cNvPr id="14" name="CasellaDiTesto 13"/>
          <p:cNvSpPr txBox="1"/>
          <p:nvPr/>
        </p:nvSpPr>
        <p:spPr>
          <a:xfrm>
            <a:off x="515736" y="3666510"/>
            <a:ext cx="2781018" cy="338554"/>
          </a:xfrm>
          <a:prstGeom prst="rect">
            <a:avLst/>
          </a:prstGeom>
          <a:solidFill>
            <a:schemeClr val="bg2">
              <a:lumMod val="90000"/>
            </a:schemeClr>
          </a:solidFill>
        </p:spPr>
        <p:txBody>
          <a:bodyPr wrap="none" rtlCol="0">
            <a:spAutoFit/>
          </a:bodyPr>
          <a:lstStyle/>
          <a:p>
            <a:r>
              <a:rPr lang="it-IT" sz="1600" dirty="0" err="1" smtClean="0">
                <a:solidFill>
                  <a:srgbClr val="C00000"/>
                </a:solidFill>
              </a:rPr>
              <a:t>Disease</a:t>
            </a:r>
            <a:r>
              <a:rPr lang="it-IT" sz="1600" dirty="0" smtClean="0">
                <a:solidFill>
                  <a:srgbClr val="C00000"/>
                </a:solidFill>
              </a:rPr>
              <a:t>-free </a:t>
            </a:r>
            <a:r>
              <a:rPr lang="it-IT" sz="1600" dirty="0" err="1">
                <a:solidFill>
                  <a:srgbClr val="C00000"/>
                </a:solidFill>
              </a:rPr>
              <a:t>survival</a:t>
            </a:r>
            <a:r>
              <a:rPr lang="it-IT" sz="1600" dirty="0">
                <a:solidFill>
                  <a:srgbClr val="C00000"/>
                </a:solidFill>
              </a:rPr>
              <a:t> </a:t>
            </a:r>
            <a:r>
              <a:rPr lang="it-IT" sz="1600" dirty="0" err="1">
                <a:solidFill>
                  <a:srgbClr val="C00000"/>
                </a:solidFill>
              </a:rPr>
              <a:t>at</a:t>
            </a:r>
            <a:r>
              <a:rPr lang="it-IT" sz="1600" dirty="0">
                <a:solidFill>
                  <a:srgbClr val="C00000"/>
                </a:solidFill>
              </a:rPr>
              <a:t> </a:t>
            </a:r>
            <a:r>
              <a:rPr lang="it-IT" sz="1600" dirty="0" smtClean="0">
                <a:solidFill>
                  <a:srgbClr val="C00000"/>
                </a:solidFill>
              </a:rPr>
              <a:t> 5 </a:t>
            </a:r>
            <a:r>
              <a:rPr lang="it-IT" sz="1600" dirty="0" err="1">
                <a:solidFill>
                  <a:srgbClr val="C00000"/>
                </a:solidFill>
              </a:rPr>
              <a:t>years</a:t>
            </a:r>
            <a:endParaRPr lang="it-IT" sz="1600" dirty="0">
              <a:solidFill>
                <a:srgbClr val="C00000"/>
              </a:solidFill>
            </a:endParaRPr>
          </a:p>
        </p:txBody>
      </p:sp>
      <p:sp>
        <p:nvSpPr>
          <p:cNvPr id="16"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565" y="5940967"/>
            <a:ext cx="2415059" cy="1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724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976"/>
          <a:stretch/>
        </p:blipFill>
        <p:spPr bwMode="auto">
          <a:xfrm>
            <a:off x="487499" y="298932"/>
            <a:ext cx="4283138" cy="79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614"/>
          <a:stretch/>
        </p:blipFill>
        <p:spPr bwMode="auto">
          <a:xfrm>
            <a:off x="487499" y="1116594"/>
            <a:ext cx="4283138" cy="3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283" y="1952350"/>
            <a:ext cx="7462740" cy="190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205145"/>
            <a:ext cx="7435858" cy="167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502407" y="1619250"/>
            <a:ext cx="1583382" cy="338554"/>
          </a:xfrm>
          <a:prstGeom prst="rect">
            <a:avLst/>
          </a:prstGeom>
          <a:solidFill>
            <a:schemeClr val="bg2">
              <a:lumMod val="90000"/>
            </a:schemeClr>
          </a:solidFill>
        </p:spPr>
        <p:txBody>
          <a:bodyPr wrap="none" rtlCol="0">
            <a:spAutoFit/>
          </a:bodyPr>
          <a:lstStyle/>
          <a:p>
            <a:r>
              <a:rPr lang="it-IT" sz="1600" dirty="0" err="1" smtClean="0">
                <a:solidFill>
                  <a:srgbClr val="C00000"/>
                </a:solidFill>
              </a:rPr>
              <a:t>Overall</a:t>
            </a:r>
            <a:r>
              <a:rPr lang="it-IT" sz="1600" dirty="0" smtClean="0">
                <a:solidFill>
                  <a:srgbClr val="C00000"/>
                </a:solidFill>
              </a:rPr>
              <a:t> </a:t>
            </a:r>
            <a:r>
              <a:rPr lang="it-IT" sz="1600" dirty="0" err="1" smtClean="0">
                <a:solidFill>
                  <a:srgbClr val="C00000"/>
                </a:solidFill>
              </a:rPr>
              <a:t>mortality</a:t>
            </a:r>
            <a:endParaRPr lang="it-IT" sz="1600" dirty="0">
              <a:solidFill>
                <a:srgbClr val="C00000"/>
              </a:solidFill>
            </a:endParaRPr>
          </a:p>
        </p:txBody>
      </p:sp>
      <p:sp>
        <p:nvSpPr>
          <p:cNvPr id="11" name="CasellaDiTesto 10"/>
          <p:cNvSpPr txBox="1"/>
          <p:nvPr/>
        </p:nvSpPr>
        <p:spPr>
          <a:xfrm>
            <a:off x="515736" y="3835465"/>
            <a:ext cx="2207977" cy="338554"/>
          </a:xfrm>
          <a:prstGeom prst="rect">
            <a:avLst/>
          </a:prstGeom>
          <a:solidFill>
            <a:schemeClr val="bg2">
              <a:lumMod val="90000"/>
            </a:schemeClr>
          </a:solidFill>
        </p:spPr>
        <p:txBody>
          <a:bodyPr wrap="none" rtlCol="0">
            <a:spAutoFit/>
          </a:bodyPr>
          <a:lstStyle/>
          <a:p>
            <a:r>
              <a:rPr lang="it-IT" sz="1600" dirty="0" err="1" smtClean="0">
                <a:solidFill>
                  <a:srgbClr val="C00000"/>
                </a:solidFill>
              </a:rPr>
              <a:t>Cancer</a:t>
            </a:r>
            <a:r>
              <a:rPr lang="it-IT" sz="1600" dirty="0" err="1">
                <a:solidFill>
                  <a:srgbClr val="C00000"/>
                </a:solidFill>
              </a:rPr>
              <a:t>-</a:t>
            </a:r>
            <a:r>
              <a:rPr lang="it-IT" sz="1600" dirty="0" err="1" smtClean="0">
                <a:solidFill>
                  <a:srgbClr val="C00000"/>
                </a:solidFill>
              </a:rPr>
              <a:t>related</a:t>
            </a:r>
            <a:r>
              <a:rPr lang="it-IT" sz="1600" dirty="0" smtClean="0">
                <a:solidFill>
                  <a:srgbClr val="C00000"/>
                </a:solidFill>
              </a:rPr>
              <a:t> </a:t>
            </a:r>
            <a:r>
              <a:rPr lang="it-IT" sz="1600" dirty="0" err="1" smtClean="0">
                <a:solidFill>
                  <a:srgbClr val="C00000"/>
                </a:solidFill>
              </a:rPr>
              <a:t>mortality</a:t>
            </a:r>
            <a:endParaRPr lang="it-IT" sz="1600" dirty="0">
              <a:solidFill>
                <a:srgbClr val="C00000"/>
              </a:solidFill>
            </a:endParaRPr>
          </a:p>
        </p:txBody>
      </p:sp>
      <p:sp>
        <p:nvSpPr>
          <p:cNvPr id="13"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565" y="5940967"/>
            <a:ext cx="2415059" cy="1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724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Short-</a:t>
            </a:r>
            <a:r>
              <a:rPr lang="it-IT" dirty="0" err="1" smtClean="0"/>
              <a:t>term</a:t>
            </a:r>
            <a:r>
              <a:rPr lang="it-IT" dirty="0" smtClean="0"/>
              <a:t> </a:t>
            </a:r>
            <a:r>
              <a:rPr lang="it-IT" dirty="0" err="1" smtClean="0"/>
              <a:t>outcomes</a:t>
            </a:r>
            <a:endParaRPr lang="it-IT" dirty="0"/>
          </a:p>
        </p:txBody>
      </p:sp>
      <p:sp>
        <p:nvSpPr>
          <p:cNvPr id="3" name="Segnaposto contenuto 2"/>
          <p:cNvSpPr>
            <a:spLocks noGrp="1"/>
          </p:cNvSpPr>
          <p:nvPr>
            <p:ph idx="1"/>
          </p:nvPr>
        </p:nvSpPr>
        <p:spPr/>
        <p:txBody>
          <a:bodyPr/>
          <a:lstStyle/>
          <a:p>
            <a:r>
              <a:rPr lang="it-IT" dirty="0" smtClean="0"/>
              <a:t>Operative time</a:t>
            </a:r>
          </a:p>
          <a:p>
            <a:endParaRPr lang="it-IT" dirty="0"/>
          </a:p>
          <a:p>
            <a:r>
              <a:rPr lang="it-IT" dirty="0" smtClean="0"/>
              <a:t>Blood </a:t>
            </a:r>
            <a:r>
              <a:rPr lang="it-IT" dirty="0" err="1" smtClean="0"/>
              <a:t>loss</a:t>
            </a:r>
            <a:endParaRPr lang="it-IT" dirty="0" smtClean="0"/>
          </a:p>
          <a:p>
            <a:endParaRPr lang="it-IT" dirty="0"/>
          </a:p>
          <a:p>
            <a:r>
              <a:rPr lang="it-IT" dirty="0" err="1" smtClean="0"/>
              <a:t>Number</a:t>
            </a:r>
            <a:r>
              <a:rPr lang="it-IT" dirty="0" smtClean="0"/>
              <a:t> of </a:t>
            </a:r>
            <a:r>
              <a:rPr lang="it-IT" dirty="0" err="1" smtClean="0"/>
              <a:t>transfused</a:t>
            </a:r>
            <a:r>
              <a:rPr lang="it-IT" dirty="0" smtClean="0"/>
              <a:t> </a:t>
            </a:r>
            <a:r>
              <a:rPr lang="it-IT" dirty="0" err="1" smtClean="0"/>
              <a:t>patients</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6"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219318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53" b="64501"/>
          <a:stretch/>
        </p:blipFill>
        <p:spPr bwMode="auto">
          <a:xfrm>
            <a:off x="954427" y="764771"/>
            <a:ext cx="7235146" cy="162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945" b="33521"/>
          <a:stretch/>
        </p:blipFill>
        <p:spPr bwMode="auto">
          <a:xfrm>
            <a:off x="954427" y="2708920"/>
            <a:ext cx="7235146" cy="131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5714"/>
          <a:stretch/>
        </p:blipFill>
        <p:spPr bwMode="auto">
          <a:xfrm>
            <a:off x="954427" y="4521093"/>
            <a:ext cx="7235146" cy="135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599354" y="443420"/>
            <a:ext cx="1431674" cy="338554"/>
          </a:xfrm>
          <a:prstGeom prst="rect">
            <a:avLst/>
          </a:prstGeom>
          <a:solidFill>
            <a:schemeClr val="bg2">
              <a:lumMod val="90000"/>
            </a:schemeClr>
          </a:solidFill>
        </p:spPr>
        <p:txBody>
          <a:bodyPr wrap="none" rtlCol="0">
            <a:spAutoFit/>
          </a:bodyPr>
          <a:lstStyle/>
          <a:p>
            <a:r>
              <a:rPr lang="it-IT" sz="1600" dirty="0" smtClean="0">
                <a:solidFill>
                  <a:srgbClr val="C00000"/>
                </a:solidFill>
              </a:rPr>
              <a:t>Operative time</a:t>
            </a:r>
            <a:endParaRPr lang="it-IT" sz="1600" dirty="0">
              <a:solidFill>
                <a:srgbClr val="C00000"/>
              </a:solidFill>
            </a:endParaRPr>
          </a:p>
        </p:txBody>
      </p:sp>
      <p:sp>
        <p:nvSpPr>
          <p:cNvPr id="9" name="CasellaDiTesto 8"/>
          <p:cNvSpPr txBox="1"/>
          <p:nvPr/>
        </p:nvSpPr>
        <p:spPr>
          <a:xfrm>
            <a:off x="603247" y="2387636"/>
            <a:ext cx="1031051" cy="338554"/>
          </a:xfrm>
          <a:prstGeom prst="rect">
            <a:avLst/>
          </a:prstGeom>
          <a:solidFill>
            <a:schemeClr val="bg2">
              <a:lumMod val="90000"/>
            </a:schemeClr>
          </a:solidFill>
        </p:spPr>
        <p:txBody>
          <a:bodyPr wrap="none" rtlCol="0">
            <a:spAutoFit/>
          </a:bodyPr>
          <a:lstStyle/>
          <a:p>
            <a:r>
              <a:rPr lang="it-IT" sz="1600" dirty="0" smtClean="0">
                <a:solidFill>
                  <a:srgbClr val="C00000"/>
                </a:solidFill>
              </a:rPr>
              <a:t>Blood </a:t>
            </a:r>
            <a:r>
              <a:rPr lang="it-IT" sz="1600" dirty="0" err="1" smtClean="0">
                <a:solidFill>
                  <a:srgbClr val="C00000"/>
                </a:solidFill>
              </a:rPr>
              <a:t>loss</a:t>
            </a:r>
            <a:endParaRPr lang="it-IT" sz="1600" dirty="0">
              <a:solidFill>
                <a:srgbClr val="C00000"/>
              </a:solidFill>
            </a:endParaRPr>
          </a:p>
        </p:txBody>
      </p:sp>
      <p:sp>
        <p:nvSpPr>
          <p:cNvPr id="10" name="CasellaDiTesto 9"/>
          <p:cNvSpPr txBox="1"/>
          <p:nvPr/>
        </p:nvSpPr>
        <p:spPr>
          <a:xfrm>
            <a:off x="612354" y="4178879"/>
            <a:ext cx="2737865" cy="338554"/>
          </a:xfrm>
          <a:prstGeom prst="rect">
            <a:avLst/>
          </a:prstGeom>
          <a:solidFill>
            <a:schemeClr val="bg2">
              <a:lumMod val="90000"/>
            </a:schemeClr>
          </a:solidFill>
        </p:spPr>
        <p:txBody>
          <a:bodyPr wrap="none" rtlCol="0">
            <a:spAutoFit/>
          </a:bodyPr>
          <a:lstStyle/>
          <a:p>
            <a:r>
              <a:rPr lang="it-IT" sz="1600" dirty="0" err="1" smtClean="0">
                <a:solidFill>
                  <a:srgbClr val="C00000"/>
                </a:solidFill>
              </a:rPr>
              <a:t>Number</a:t>
            </a:r>
            <a:r>
              <a:rPr lang="it-IT" sz="1600" dirty="0" smtClean="0">
                <a:solidFill>
                  <a:srgbClr val="C00000"/>
                </a:solidFill>
              </a:rPr>
              <a:t> of </a:t>
            </a:r>
            <a:r>
              <a:rPr lang="it-IT" sz="1600" dirty="0" err="1" smtClean="0">
                <a:solidFill>
                  <a:srgbClr val="C00000"/>
                </a:solidFill>
              </a:rPr>
              <a:t>transfused</a:t>
            </a:r>
            <a:r>
              <a:rPr lang="it-IT" sz="1600" dirty="0" smtClean="0">
                <a:solidFill>
                  <a:srgbClr val="C00000"/>
                </a:solidFill>
              </a:rPr>
              <a:t> </a:t>
            </a:r>
            <a:r>
              <a:rPr lang="it-IT" sz="1600" dirty="0" err="1" smtClean="0">
                <a:solidFill>
                  <a:srgbClr val="C00000"/>
                </a:solidFill>
              </a:rPr>
              <a:t>patients</a:t>
            </a:r>
            <a:endParaRPr lang="it-IT" sz="1600" dirty="0">
              <a:solidFill>
                <a:srgbClr val="C00000"/>
              </a:solidFill>
            </a:endParaRPr>
          </a:p>
        </p:txBody>
      </p:sp>
      <p:sp>
        <p:nvSpPr>
          <p:cNvPr id="11"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565" y="5940967"/>
            <a:ext cx="2415059" cy="1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459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Functional</a:t>
            </a:r>
            <a:r>
              <a:rPr lang="it-IT" dirty="0" smtClean="0"/>
              <a:t> </a:t>
            </a:r>
            <a:r>
              <a:rPr lang="it-IT" smtClean="0"/>
              <a:t>outcomes</a:t>
            </a:r>
            <a:endParaRPr lang="it-IT"/>
          </a:p>
        </p:txBody>
      </p:sp>
      <p:sp>
        <p:nvSpPr>
          <p:cNvPr id="3" name="Segnaposto contenuto 2"/>
          <p:cNvSpPr>
            <a:spLocks noGrp="1"/>
          </p:cNvSpPr>
          <p:nvPr>
            <p:ph idx="1"/>
          </p:nvPr>
        </p:nvSpPr>
        <p:spPr/>
        <p:txBody>
          <a:bodyPr/>
          <a:lstStyle/>
          <a:p>
            <a:r>
              <a:rPr lang="it-IT" dirty="0" err="1" smtClean="0"/>
              <a:t>Duration</a:t>
            </a:r>
            <a:r>
              <a:rPr lang="it-IT" dirty="0" smtClean="0"/>
              <a:t> of </a:t>
            </a:r>
            <a:r>
              <a:rPr lang="it-IT" dirty="0" err="1" smtClean="0"/>
              <a:t>popstoperative</a:t>
            </a:r>
            <a:r>
              <a:rPr lang="it-IT" dirty="0" smtClean="0"/>
              <a:t> </a:t>
            </a:r>
            <a:r>
              <a:rPr lang="it-IT" dirty="0" err="1" smtClean="0"/>
              <a:t>ileus</a:t>
            </a:r>
            <a:endParaRPr lang="it-IT" dirty="0" smtClean="0"/>
          </a:p>
          <a:p>
            <a:endParaRPr lang="it-IT" dirty="0"/>
          </a:p>
          <a:p>
            <a:r>
              <a:rPr lang="it-IT" dirty="0" smtClean="0"/>
              <a:t>Time to </a:t>
            </a:r>
            <a:r>
              <a:rPr lang="it-IT" dirty="0" err="1" smtClean="0"/>
              <a:t>oral</a:t>
            </a:r>
            <a:r>
              <a:rPr lang="it-IT" dirty="0" smtClean="0"/>
              <a:t> </a:t>
            </a:r>
            <a:r>
              <a:rPr lang="it-IT" dirty="0" err="1" smtClean="0"/>
              <a:t>diet</a:t>
            </a:r>
            <a:endParaRPr lang="it-IT" dirty="0" smtClean="0"/>
          </a:p>
          <a:p>
            <a:endParaRPr lang="it-IT" dirty="0"/>
          </a:p>
          <a:p>
            <a:r>
              <a:rPr lang="it-IT" dirty="0" smtClean="0"/>
              <a:t>Hospital stay</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7"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3754961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093" b="35083"/>
          <a:stretch/>
        </p:blipFill>
        <p:spPr bwMode="auto">
          <a:xfrm>
            <a:off x="679166" y="772070"/>
            <a:ext cx="7702879" cy="147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sellaDiTesto 12"/>
          <p:cNvSpPr txBox="1"/>
          <p:nvPr/>
        </p:nvSpPr>
        <p:spPr>
          <a:xfrm>
            <a:off x="599354" y="443420"/>
            <a:ext cx="572593" cy="338554"/>
          </a:xfrm>
          <a:prstGeom prst="rect">
            <a:avLst/>
          </a:prstGeom>
          <a:solidFill>
            <a:schemeClr val="bg2">
              <a:lumMod val="90000"/>
            </a:schemeClr>
          </a:solidFill>
        </p:spPr>
        <p:txBody>
          <a:bodyPr wrap="none" rtlCol="0">
            <a:spAutoFit/>
          </a:bodyPr>
          <a:lstStyle/>
          <a:p>
            <a:r>
              <a:rPr lang="it-IT" sz="1600" dirty="0" err="1" smtClean="0">
                <a:solidFill>
                  <a:srgbClr val="C00000"/>
                </a:solidFill>
              </a:rPr>
              <a:t>Ileus</a:t>
            </a:r>
            <a:endParaRPr lang="it-IT" sz="1600" dirty="0">
              <a:solidFill>
                <a:srgbClr val="C0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40" y="2595241"/>
            <a:ext cx="7716162" cy="14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p:cNvSpPr txBox="1"/>
          <p:nvPr/>
        </p:nvSpPr>
        <p:spPr>
          <a:xfrm>
            <a:off x="603247" y="2276872"/>
            <a:ext cx="1557542" cy="338554"/>
          </a:xfrm>
          <a:prstGeom prst="rect">
            <a:avLst/>
          </a:prstGeom>
          <a:solidFill>
            <a:schemeClr val="bg2">
              <a:lumMod val="90000"/>
            </a:schemeClr>
          </a:solidFill>
        </p:spPr>
        <p:txBody>
          <a:bodyPr wrap="none" rtlCol="0">
            <a:spAutoFit/>
          </a:bodyPr>
          <a:lstStyle/>
          <a:p>
            <a:r>
              <a:rPr lang="it-IT" sz="1600" dirty="0" smtClean="0">
                <a:solidFill>
                  <a:srgbClr val="C00000"/>
                </a:solidFill>
              </a:rPr>
              <a:t>Time to </a:t>
            </a:r>
            <a:r>
              <a:rPr lang="it-IT" sz="1600" dirty="0" err="1" smtClean="0">
                <a:solidFill>
                  <a:srgbClr val="C00000"/>
                </a:solidFill>
              </a:rPr>
              <a:t>oral</a:t>
            </a:r>
            <a:r>
              <a:rPr lang="it-IT" sz="1600" dirty="0" smtClean="0">
                <a:solidFill>
                  <a:srgbClr val="C00000"/>
                </a:solidFill>
              </a:rPr>
              <a:t> </a:t>
            </a:r>
            <a:r>
              <a:rPr lang="it-IT" sz="1600" dirty="0" err="1" smtClean="0">
                <a:solidFill>
                  <a:srgbClr val="C00000"/>
                </a:solidFill>
              </a:rPr>
              <a:t>diet</a:t>
            </a:r>
            <a:endParaRPr lang="it-IT" sz="1600" dirty="0">
              <a:solidFill>
                <a:srgbClr val="C00000"/>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80" y="4414984"/>
            <a:ext cx="7690904" cy="150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asellaDiTesto 16"/>
          <p:cNvSpPr txBox="1"/>
          <p:nvPr/>
        </p:nvSpPr>
        <p:spPr>
          <a:xfrm>
            <a:off x="612354" y="4077072"/>
            <a:ext cx="1244380" cy="338554"/>
          </a:xfrm>
          <a:prstGeom prst="rect">
            <a:avLst/>
          </a:prstGeom>
          <a:solidFill>
            <a:schemeClr val="bg2">
              <a:lumMod val="90000"/>
            </a:schemeClr>
          </a:solidFill>
        </p:spPr>
        <p:txBody>
          <a:bodyPr wrap="none" rtlCol="0">
            <a:spAutoFit/>
          </a:bodyPr>
          <a:lstStyle/>
          <a:p>
            <a:r>
              <a:rPr lang="it-IT" sz="1600" dirty="0" smtClean="0">
                <a:solidFill>
                  <a:srgbClr val="C00000"/>
                </a:solidFill>
              </a:rPr>
              <a:t>Hospital stay</a:t>
            </a:r>
            <a:endParaRPr lang="it-IT" sz="1600" dirty="0">
              <a:solidFill>
                <a:srgbClr val="C00000"/>
              </a:solidFill>
            </a:endParaRPr>
          </a:p>
        </p:txBody>
      </p:sp>
      <p:sp>
        <p:nvSpPr>
          <p:cNvPr id="11"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565" y="5940967"/>
            <a:ext cx="2415059" cy="1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57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89" y="1704242"/>
            <a:ext cx="8171379" cy="395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0976"/>
          <a:stretch/>
        </p:blipFill>
        <p:spPr bwMode="auto">
          <a:xfrm>
            <a:off x="487499" y="298932"/>
            <a:ext cx="4283138" cy="79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614"/>
          <a:stretch/>
        </p:blipFill>
        <p:spPr bwMode="auto">
          <a:xfrm>
            <a:off x="487499" y="1159324"/>
            <a:ext cx="4283138" cy="3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565" y="5940967"/>
            <a:ext cx="2415059" cy="1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42" r="10709" b="60894"/>
          <a:stretch/>
        </p:blipFill>
        <p:spPr bwMode="auto">
          <a:xfrm>
            <a:off x="7497932" y="420162"/>
            <a:ext cx="1194708" cy="83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68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3" name="Segnaposto numero diapositiva 2"/>
          <p:cNvSpPr>
            <a:spLocks noGrp="1"/>
          </p:cNvSpPr>
          <p:nvPr>
            <p:ph type="sldNum" sz="quarter" idx="12"/>
          </p:nvPr>
        </p:nvSpPr>
        <p:spPr/>
        <p:txBody>
          <a:bodyPr/>
          <a:lstStyle/>
          <a:p>
            <a:r>
              <a:rPr lang="it-IT" smtClean="0"/>
              <a:t>C. FEO | TME: laparotomia vs laparoscopia</a:t>
            </a:r>
            <a:endParaRPr lang="it-IT"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34" y="296704"/>
            <a:ext cx="5794302" cy="136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134" y="1801798"/>
            <a:ext cx="3693733" cy="4075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674" y="5698848"/>
            <a:ext cx="1017782" cy="17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2941" y="5925344"/>
            <a:ext cx="1893515" cy="16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42" r="10709" b="60894"/>
          <a:stretch/>
        </p:blipFill>
        <p:spPr bwMode="auto">
          <a:xfrm>
            <a:off x="7497932" y="420162"/>
            <a:ext cx="1194708" cy="833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98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Curative </a:t>
            </a:r>
            <a:r>
              <a:rPr lang="it-IT" dirty="0" err="1" smtClean="0"/>
              <a:t>resection</a:t>
            </a:r>
            <a:endParaRPr lang="it-IT" dirty="0"/>
          </a:p>
        </p:txBody>
      </p:sp>
      <p:sp>
        <p:nvSpPr>
          <p:cNvPr id="3" name="Segnaposto contenuto 2"/>
          <p:cNvSpPr>
            <a:spLocks noGrp="1"/>
          </p:cNvSpPr>
          <p:nvPr>
            <p:ph idx="1"/>
          </p:nvPr>
        </p:nvSpPr>
        <p:spPr/>
        <p:txBody>
          <a:bodyPr>
            <a:normAutofit/>
          </a:bodyPr>
          <a:lstStyle/>
          <a:p>
            <a:r>
              <a:rPr lang="en-US" dirty="0" smtClean="0"/>
              <a:t>Wide </a:t>
            </a:r>
            <a:r>
              <a:rPr lang="en-US" dirty="0"/>
              <a:t>resection of the cancer by achieving histologically negative </a:t>
            </a:r>
            <a:r>
              <a:rPr lang="en-US" dirty="0" smtClean="0"/>
              <a:t>margins</a:t>
            </a:r>
          </a:p>
          <a:p>
            <a:endParaRPr lang="en-US" dirty="0"/>
          </a:p>
          <a:p>
            <a:r>
              <a:rPr lang="en-US" dirty="0" smtClean="0"/>
              <a:t>Total </a:t>
            </a:r>
            <a:r>
              <a:rPr lang="en-US" dirty="0" err="1"/>
              <a:t>mesorectal</a:t>
            </a:r>
            <a:r>
              <a:rPr lang="en-US" dirty="0"/>
              <a:t> excision (TME) and resection of local lymph nodes with sphincter-sparing procedures </a:t>
            </a:r>
            <a:r>
              <a:rPr lang="en-US" dirty="0" smtClean="0"/>
              <a:t>if </a:t>
            </a:r>
            <a:r>
              <a:rPr lang="en-US" dirty="0"/>
              <a:t>it is possible to obtain a negative distal </a:t>
            </a:r>
            <a:r>
              <a:rPr lang="en-US" dirty="0" smtClean="0"/>
              <a:t>margin</a:t>
            </a:r>
            <a:endParaRPr lang="it-IT" dirty="0"/>
          </a:p>
        </p:txBody>
      </p:sp>
      <p:sp>
        <p:nvSpPr>
          <p:cNvPr id="4" name="Segnaposto piè di pagina 3"/>
          <p:cNvSpPr>
            <a:spLocks noGrp="1"/>
          </p:cNvSpPr>
          <p:nvPr>
            <p:ph type="ftr" sz="quarter" idx="11"/>
          </p:nvPr>
        </p:nvSpPr>
        <p:spPr/>
        <p:txBody>
          <a:bodyPr/>
          <a:lstStyle/>
          <a:p>
            <a:r>
              <a:rPr lang="it-IT" dirty="0" smtClean="0"/>
              <a:t>Clinica Chirurgica</a:t>
            </a:r>
          </a:p>
          <a:p>
            <a:r>
              <a:rPr lang="it-IT" dirty="0" smtClean="0"/>
              <a:t>Direttore: Prof. A. Liboni</a:t>
            </a:r>
            <a:endParaRPr lang="it-IT" dirty="0"/>
          </a:p>
        </p:txBody>
      </p:sp>
      <p:sp>
        <p:nvSpPr>
          <p:cNvPr id="6" name="Segnaposto numero diapositiva 5"/>
          <p:cNvSpPr>
            <a:spLocks noGrp="1"/>
          </p:cNvSpPr>
          <p:nvPr>
            <p:ph type="sldNum" sz="quarter" idx="12"/>
          </p:nvPr>
        </p:nvSpPr>
        <p:spPr>
          <a:xfrm>
            <a:off x="5836634" y="6356350"/>
            <a:ext cx="2839822" cy="365125"/>
          </a:xfrm>
        </p:spPr>
        <p:txBody>
          <a:bodyPr/>
          <a:lstStyle/>
          <a:p>
            <a:r>
              <a:rPr lang="it-IT" dirty="0" smtClean="0"/>
              <a:t>C. FEO | TME: laparotomia vs laparoscopia</a:t>
            </a:r>
            <a:endParaRPr lang="it-IT" dirty="0"/>
          </a:p>
        </p:txBody>
      </p:sp>
      <p:cxnSp>
        <p:nvCxnSpPr>
          <p:cNvPr id="7" name="Connettore 1 6"/>
          <p:cNvCxnSpPr/>
          <p:nvPr/>
        </p:nvCxnSpPr>
        <p:spPr>
          <a:xfrm>
            <a:off x="1716847" y="6228923"/>
            <a:ext cx="0" cy="5486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53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it-IT" dirty="0" err="1"/>
              <a:t>Anastomotic</a:t>
            </a:r>
            <a:r>
              <a:rPr lang="it-IT" dirty="0"/>
              <a:t> </a:t>
            </a:r>
            <a:r>
              <a:rPr lang="it-IT" dirty="0" err="1"/>
              <a:t>leaks</a:t>
            </a:r>
            <a:endParaRPr lang="it-IT" dirty="0"/>
          </a:p>
        </p:txBody>
      </p:sp>
      <p:sp>
        <p:nvSpPr>
          <p:cNvPr id="7" name="Segnaposto contenuto 6"/>
          <p:cNvSpPr>
            <a:spLocks noGrp="1"/>
          </p:cNvSpPr>
          <p:nvPr>
            <p:ph sz="half" idx="1"/>
          </p:nvPr>
        </p:nvSpPr>
        <p:spPr/>
        <p:txBody>
          <a:bodyPr>
            <a:normAutofit fontScale="77500" lnSpcReduction="20000"/>
          </a:bodyPr>
          <a:lstStyle/>
          <a:p>
            <a:r>
              <a:rPr lang="en-US" dirty="0" smtClean="0"/>
              <a:t>TME </a:t>
            </a:r>
            <a:r>
              <a:rPr lang="en-US" dirty="0" smtClean="0">
                <a:sym typeface="Symbol"/>
              </a:rPr>
              <a:t> </a:t>
            </a:r>
            <a:r>
              <a:rPr lang="en-US" dirty="0" smtClean="0"/>
              <a:t>local recurrence rate, but </a:t>
            </a:r>
            <a:r>
              <a:rPr lang="en-US" dirty="0" err="1" smtClean="0"/>
              <a:t>devascularize</a:t>
            </a:r>
            <a:r>
              <a:rPr lang="en-US" dirty="0" smtClean="0"/>
              <a:t> the rectal stump and </a:t>
            </a:r>
            <a:r>
              <a:rPr lang="en-US" dirty="0" smtClean="0">
                <a:sym typeface="Symbol"/>
              </a:rPr>
              <a:t> </a:t>
            </a:r>
            <a:r>
              <a:rPr lang="en-US" dirty="0" smtClean="0"/>
              <a:t>anastomotic leakage</a:t>
            </a:r>
          </a:p>
          <a:p>
            <a:endParaRPr lang="en-US" dirty="0" smtClean="0"/>
          </a:p>
          <a:p>
            <a:r>
              <a:rPr lang="en-US" dirty="0" smtClean="0"/>
              <a:t>Narrow confines of the bony pelvis (especially in men) may preclude the use of current stapling technology</a:t>
            </a:r>
          </a:p>
          <a:p>
            <a:endParaRPr lang="en-US" dirty="0" smtClean="0"/>
          </a:p>
          <a:p>
            <a:r>
              <a:rPr lang="en-US" dirty="0" smtClean="0"/>
              <a:t>Multiple firings often occur, resulting in overlapping staple lines</a:t>
            </a:r>
            <a:r>
              <a:rPr lang="en-US" baseline="30000" dirty="0"/>
              <a:t>1</a:t>
            </a:r>
            <a:r>
              <a:rPr lang="en-US" dirty="0" smtClean="0"/>
              <a:t> (“hybrid technique”</a:t>
            </a:r>
            <a:r>
              <a:rPr lang="en-US" baseline="30000" dirty="0" smtClean="0"/>
              <a:t>2</a:t>
            </a:r>
            <a:r>
              <a:rPr lang="en-US" dirty="0" smtClean="0"/>
              <a:t>)</a:t>
            </a:r>
          </a:p>
        </p:txBody>
      </p:sp>
      <p:sp>
        <p:nvSpPr>
          <p:cNvPr id="2" name="Segnaposto piè di pagina 1"/>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8" name="CasellaDiTesto 7"/>
          <p:cNvSpPr txBox="1"/>
          <p:nvPr/>
        </p:nvSpPr>
        <p:spPr>
          <a:xfrm>
            <a:off x="3204981" y="5733256"/>
            <a:ext cx="2807179" cy="430887"/>
          </a:xfrm>
          <a:prstGeom prst="rect">
            <a:avLst/>
          </a:prstGeom>
          <a:noFill/>
        </p:spPr>
        <p:txBody>
          <a:bodyPr wrap="none" rtlCol="0">
            <a:spAutoFit/>
          </a:bodyPr>
          <a:lstStyle/>
          <a:p>
            <a:pPr algn="ctr"/>
            <a:r>
              <a:rPr lang="it-IT" sz="1100" baseline="30000" dirty="0" smtClean="0"/>
              <a:t>1</a:t>
            </a:r>
            <a:r>
              <a:rPr lang="it-IT" sz="1100" dirty="0" smtClean="0"/>
              <a:t> </a:t>
            </a:r>
            <a:r>
              <a:rPr lang="it-IT" sz="1100" dirty="0" err="1" smtClean="0"/>
              <a:t>Ito</a:t>
            </a:r>
            <a:r>
              <a:rPr lang="it-IT" sz="1100" dirty="0" smtClean="0"/>
              <a:t> M et </a:t>
            </a:r>
            <a:r>
              <a:rPr lang="it-IT" sz="1100" dirty="0"/>
              <a:t>al. </a:t>
            </a:r>
            <a:r>
              <a:rPr lang="it-IT" sz="1100" i="1" dirty="0"/>
              <a:t> </a:t>
            </a:r>
            <a:r>
              <a:rPr lang="it-IT" sz="1100" i="1" dirty="0" err="1" smtClean="0"/>
              <a:t>Int</a:t>
            </a:r>
            <a:r>
              <a:rPr lang="it-IT" sz="1100" i="1" dirty="0" smtClean="0"/>
              <a:t> J </a:t>
            </a:r>
            <a:r>
              <a:rPr lang="it-IT" sz="1100" i="1" dirty="0" err="1" smtClean="0"/>
              <a:t>Colorectal</a:t>
            </a:r>
            <a:r>
              <a:rPr lang="it-IT" sz="1100" i="1" dirty="0" smtClean="0"/>
              <a:t> </a:t>
            </a:r>
            <a:r>
              <a:rPr lang="it-IT" sz="1100" i="1" dirty="0" err="1" smtClean="0"/>
              <a:t>Dis</a:t>
            </a:r>
            <a:r>
              <a:rPr lang="it-IT" sz="1100" i="1" dirty="0" smtClean="0"/>
              <a:t> </a:t>
            </a:r>
            <a:r>
              <a:rPr lang="it-IT" sz="1100" dirty="0" smtClean="0"/>
              <a:t>2008</a:t>
            </a:r>
          </a:p>
          <a:p>
            <a:pPr algn="ctr"/>
            <a:r>
              <a:rPr lang="it-IT" sz="1100" dirty="0" smtClean="0"/>
              <a:t> </a:t>
            </a:r>
            <a:r>
              <a:rPr lang="it-IT" sz="1100" baseline="30000" dirty="0" smtClean="0"/>
              <a:t>2</a:t>
            </a:r>
            <a:r>
              <a:rPr lang="it-IT" sz="1100" dirty="0" smtClean="0"/>
              <a:t>Vithiaranthan S et </a:t>
            </a:r>
            <a:r>
              <a:rPr lang="it-IT" sz="1100" dirty="0"/>
              <a:t>al. </a:t>
            </a:r>
            <a:r>
              <a:rPr lang="it-IT" sz="1100" i="1" dirty="0" err="1"/>
              <a:t>Dis</a:t>
            </a:r>
            <a:r>
              <a:rPr lang="it-IT" sz="1100" i="1" dirty="0"/>
              <a:t> Colon </a:t>
            </a:r>
            <a:r>
              <a:rPr lang="it-IT" sz="1100" i="1" dirty="0" err="1" smtClean="0"/>
              <a:t>Rectum</a:t>
            </a:r>
            <a:r>
              <a:rPr lang="it-IT" sz="1100" i="1" dirty="0" smtClean="0"/>
              <a:t> </a:t>
            </a:r>
            <a:r>
              <a:rPr lang="it-IT" sz="1100" dirty="0" smtClean="0"/>
              <a:t>2001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47819"/>
            <a:ext cx="4063800" cy="3197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232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Anastomotic</a:t>
            </a:r>
            <a:r>
              <a:rPr lang="it-IT" dirty="0" smtClean="0"/>
              <a:t> </a:t>
            </a:r>
            <a:r>
              <a:rPr lang="it-IT" dirty="0" err="1"/>
              <a:t>leaks</a:t>
            </a:r>
            <a:endParaRPr lang="it-IT" dirty="0"/>
          </a:p>
        </p:txBody>
      </p:sp>
      <p:sp>
        <p:nvSpPr>
          <p:cNvPr id="3" name="Segnaposto contenuto 2"/>
          <p:cNvSpPr>
            <a:spLocks noGrp="1"/>
          </p:cNvSpPr>
          <p:nvPr>
            <p:ph idx="1"/>
          </p:nvPr>
        </p:nvSpPr>
        <p:spPr/>
        <p:txBody>
          <a:bodyPr/>
          <a:lstStyle/>
          <a:p>
            <a:r>
              <a:rPr lang="it-IT" dirty="0" smtClean="0"/>
              <a:t>1-17% (</a:t>
            </a:r>
            <a:r>
              <a:rPr lang="it-IT" dirty="0" smtClean="0">
                <a:sym typeface="Symbol"/>
              </a:rPr>
              <a:t>10%) rate with </a:t>
            </a:r>
            <a:r>
              <a:rPr lang="it-IT" dirty="0" err="1" smtClean="0">
                <a:sym typeface="Symbol"/>
              </a:rPr>
              <a:t>selective</a:t>
            </a:r>
            <a:r>
              <a:rPr lang="it-IT" dirty="0" smtClean="0">
                <a:sym typeface="Symbol"/>
              </a:rPr>
              <a:t> </a:t>
            </a:r>
            <a:r>
              <a:rPr lang="it-IT" dirty="0" err="1" smtClean="0">
                <a:sym typeface="Symbol"/>
              </a:rPr>
              <a:t>diversion</a:t>
            </a:r>
            <a:r>
              <a:rPr lang="it-IT" dirty="0" smtClean="0">
                <a:sym typeface="Symbol"/>
              </a:rPr>
              <a:t> in high </a:t>
            </a:r>
            <a:r>
              <a:rPr lang="it-IT" dirty="0" err="1" smtClean="0">
                <a:sym typeface="Symbol"/>
              </a:rPr>
              <a:t>risk</a:t>
            </a:r>
            <a:r>
              <a:rPr lang="it-IT" dirty="0" smtClean="0">
                <a:sym typeface="Symbol"/>
              </a:rPr>
              <a:t> </a:t>
            </a:r>
            <a:r>
              <a:rPr lang="it-IT" dirty="0" err="1" smtClean="0">
                <a:sym typeface="Symbol"/>
              </a:rPr>
              <a:t>patients</a:t>
            </a:r>
            <a:endParaRPr lang="it-IT" dirty="0" smtClean="0">
              <a:sym typeface="Symbol"/>
            </a:endParaRPr>
          </a:p>
          <a:p>
            <a:endParaRPr lang="it-IT" dirty="0">
              <a:sym typeface="Symbol"/>
            </a:endParaRPr>
          </a:p>
          <a:p>
            <a:r>
              <a:rPr lang="it-IT" dirty="0" err="1" smtClean="0">
                <a:sym typeface="Symbol"/>
              </a:rPr>
              <a:t>All</a:t>
            </a:r>
            <a:r>
              <a:rPr lang="it-IT" dirty="0" smtClean="0">
                <a:sym typeface="Symbol"/>
              </a:rPr>
              <a:t> comparative </a:t>
            </a:r>
            <a:r>
              <a:rPr lang="it-IT" dirty="0" err="1" smtClean="0">
                <a:sym typeface="Symbol"/>
              </a:rPr>
              <a:t>studies</a:t>
            </a:r>
            <a:r>
              <a:rPr lang="it-IT" dirty="0" smtClean="0">
                <a:sym typeface="Symbol"/>
              </a:rPr>
              <a:t> and </a:t>
            </a:r>
            <a:r>
              <a:rPr lang="it-IT" dirty="0" err="1" smtClean="0">
                <a:sym typeface="Symbol"/>
              </a:rPr>
              <a:t>RCTs</a:t>
            </a:r>
            <a:r>
              <a:rPr lang="it-IT" dirty="0" smtClean="0">
                <a:sym typeface="Symbol"/>
              </a:rPr>
              <a:t> </a:t>
            </a:r>
            <a:r>
              <a:rPr lang="it-IT" dirty="0" err="1" smtClean="0">
                <a:sym typeface="Symbol"/>
              </a:rPr>
              <a:t>reported</a:t>
            </a:r>
            <a:r>
              <a:rPr lang="it-IT" dirty="0" smtClean="0">
                <a:sym typeface="Symbol"/>
              </a:rPr>
              <a:t> no </a:t>
            </a:r>
            <a:r>
              <a:rPr lang="it-IT" dirty="0" err="1" smtClean="0">
                <a:sym typeface="Symbol"/>
              </a:rPr>
              <a:t>statistically</a:t>
            </a:r>
            <a:r>
              <a:rPr lang="it-IT" dirty="0" smtClean="0">
                <a:sym typeface="Symbol"/>
              </a:rPr>
              <a:t> </a:t>
            </a:r>
            <a:r>
              <a:rPr lang="it-IT" dirty="0" err="1" smtClean="0">
                <a:sym typeface="Symbol"/>
              </a:rPr>
              <a:t>significant</a:t>
            </a:r>
            <a:r>
              <a:rPr lang="it-IT" dirty="0" smtClean="0">
                <a:sym typeface="Symbol"/>
              </a:rPr>
              <a:t> </a:t>
            </a:r>
            <a:r>
              <a:rPr lang="it-IT" dirty="0" err="1" smtClean="0">
                <a:sym typeface="Symbol"/>
              </a:rPr>
              <a:t>difference</a:t>
            </a:r>
            <a:r>
              <a:rPr lang="it-IT" dirty="0" smtClean="0">
                <a:sym typeface="Symbol"/>
              </a:rPr>
              <a:t> in the </a:t>
            </a:r>
            <a:r>
              <a:rPr lang="it-IT" dirty="0" err="1" smtClean="0">
                <a:sym typeface="Symbol"/>
              </a:rPr>
              <a:t>leakage</a:t>
            </a:r>
            <a:r>
              <a:rPr lang="it-IT" dirty="0" smtClean="0">
                <a:sym typeface="Symbol"/>
              </a:rPr>
              <a:t> rate</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6" name="CasellaDiTesto 5"/>
          <p:cNvSpPr txBox="1"/>
          <p:nvPr/>
        </p:nvSpPr>
        <p:spPr>
          <a:xfrm>
            <a:off x="3644774" y="5903694"/>
            <a:ext cx="1854995" cy="261610"/>
          </a:xfrm>
          <a:prstGeom prst="rect">
            <a:avLst/>
          </a:prstGeom>
          <a:noFill/>
        </p:spPr>
        <p:txBody>
          <a:bodyPr wrap="none" rtlCol="0">
            <a:spAutoFit/>
          </a:bodyPr>
          <a:lstStyle/>
          <a:p>
            <a:pPr algn="r"/>
            <a:r>
              <a:rPr lang="it-IT" sz="1100" dirty="0" err="1" smtClean="0"/>
              <a:t>Gopall</a:t>
            </a:r>
            <a:r>
              <a:rPr lang="it-IT" sz="1100" dirty="0" smtClean="0"/>
              <a:t> J et al. </a:t>
            </a:r>
            <a:r>
              <a:rPr lang="it-IT" sz="1100" i="1" dirty="0" err="1" smtClean="0"/>
              <a:t>Am</a:t>
            </a:r>
            <a:r>
              <a:rPr lang="it-IT" sz="1100" i="1" dirty="0" smtClean="0"/>
              <a:t> J </a:t>
            </a:r>
            <a:r>
              <a:rPr lang="it-IT" sz="1100" i="1" dirty="0" err="1" smtClean="0"/>
              <a:t>Surg</a:t>
            </a:r>
            <a:r>
              <a:rPr lang="it-IT" sz="1100" i="1" dirty="0" smtClean="0"/>
              <a:t> </a:t>
            </a:r>
            <a:r>
              <a:rPr lang="it-IT" sz="1100" dirty="0" smtClean="0"/>
              <a:t>2012</a:t>
            </a:r>
          </a:p>
        </p:txBody>
      </p:sp>
      <p:sp>
        <p:nvSpPr>
          <p:cNvPr id="7"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48433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testo 12"/>
          <p:cNvSpPr>
            <a:spLocks noGrp="1"/>
          </p:cNvSpPr>
          <p:nvPr>
            <p:ph type="body" idx="1"/>
          </p:nvPr>
        </p:nvSpPr>
        <p:spPr>
          <a:solidFill>
            <a:schemeClr val="bg2">
              <a:lumMod val="90000"/>
            </a:schemeClr>
          </a:solidFill>
        </p:spPr>
        <p:txBody>
          <a:bodyPr/>
          <a:lstStyle/>
          <a:p>
            <a:r>
              <a:rPr lang="it-IT" dirty="0" err="1" smtClean="0">
                <a:solidFill>
                  <a:srgbClr val="C00000"/>
                </a:solidFill>
              </a:rPr>
              <a:t>Methods</a:t>
            </a:r>
            <a:endParaRPr lang="it-IT" dirty="0">
              <a:solidFill>
                <a:srgbClr val="C00000"/>
              </a:solidFill>
            </a:endParaRPr>
          </a:p>
        </p:txBody>
      </p:sp>
      <p:sp>
        <p:nvSpPr>
          <p:cNvPr id="14" name="Segnaposto contenuto 13"/>
          <p:cNvSpPr>
            <a:spLocks noGrp="1"/>
          </p:cNvSpPr>
          <p:nvPr>
            <p:ph sz="half" idx="2"/>
          </p:nvPr>
        </p:nvSpPr>
        <p:spPr/>
        <p:txBody>
          <a:bodyPr/>
          <a:lstStyle/>
          <a:p>
            <a:r>
              <a:rPr lang="it-IT" dirty="0" err="1" smtClean="0"/>
              <a:t>Surgical</a:t>
            </a:r>
            <a:r>
              <a:rPr lang="it-IT" dirty="0" smtClean="0"/>
              <a:t> </a:t>
            </a:r>
            <a:r>
              <a:rPr lang="it-IT" dirty="0" err="1" smtClean="0"/>
              <a:t>instruments</a:t>
            </a:r>
            <a:endParaRPr lang="it-IT" dirty="0"/>
          </a:p>
          <a:p>
            <a:endParaRPr lang="it-IT" dirty="0" smtClean="0"/>
          </a:p>
          <a:p>
            <a:r>
              <a:rPr lang="it-IT" dirty="0" smtClean="0"/>
              <a:t>Operative room ($658/h)</a:t>
            </a:r>
          </a:p>
          <a:p>
            <a:endParaRPr lang="it-IT" dirty="0"/>
          </a:p>
          <a:p>
            <a:r>
              <a:rPr lang="it-IT" dirty="0" smtClean="0"/>
              <a:t>Routine </a:t>
            </a:r>
            <a:r>
              <a:rPr lang="it-IT" dirty="0" err="1" smtClean="0"/>
              <a:t>surgical</a:t>
            </a:r>
            <a:r>
              <a:rPr lang="it-IT" dirty="0" smtClean="0"/>
              <a:t> care</a:t>
            </a:r>
          </a:p>
          <a:p>
            <a:endParaRPr lang="it-IT" dirty="0"/>
          </a:p>
          <a:p>
            <a:r>
              <a:rPr lang="it-IT" dirty="0" err="1" smtClean="0"/>
              <a:t>Diagnosis</a:t>
            </a:r>
            <a:r>
              <a:rPr lang="it-IT" dirty="0" smtClean="0"/>
              <a:t> and treatment of </a:t>
            </a:r>
            <a:r>
              <a:rPr lang="it-IT" dirty="0" err="1" smtClean="0"/>
              <a:t>surgical</a:t>
            </a:r>
            <a:r>
              <a:rPr lang="it-IT" dirty="0" smtClean="0"/>
              <a:t> </a:t>
            </a:r>
            <a:r>
              <a:rPr lang="it-IT" dirty="0" err="1" smtClean="0"/>
              <a:t>complications</a:t>
            </a:r>
            <a:endParaRPr lang="it-IT" dirty="0"/>
          </a:p>
        </p:txBody>
      </p:sp>
      <p:sp>
        <p:nvSpPr>
          <p:cNvPr id="15" name="Segnaposto testo 14"/>
          <p:cNvSpPr>
            <a:spLocks noGrp="1"/>
          </p:cNvSpPr>
          <p:nvPr>
            <p:ph type="body" sz="quarter" idx="3"/>
          </p:nvPr>
        </p:nvSpPr>
        <p:spPr>
          <a:solidFill>
            <a:schemeClr val="bg2">
              <a:lumMod val="90000"/>
            </a:schemeClr>
          </a:solidFill>
        </p:spPr>
        <p:txBody>
          <a:bodyPr/>
          <a:lstStyle/>
          <a:p>
            <a:r>
              <a:rPr lang="it-IT" dirty="0" err="1" smtClean="0">
                <a:solidFill>
                  <a:srgbClr val="C00000"/>
                </a:solidFill>
              </a:rPr>
              <a:t>Results</a:t>
            </a:r>
            <a:r>
              <a:rPr lang="it-IT" dirty="0" smtClean="0"/>
              <a:t>  </a:t>
            </a:r>
            <a:r>
              <a:rPr lang="it-IT" b="0" dirty="0" smtClean="0"/>
              <a:t>(extra </a:t>
            </a:r>
            <a:r>
              <a:rPr lang="it-IT" b="0" dirty="0" err="1" smtClean="0"/>
              <a:t>charge</a:t>
            </a:r>
            <a:r>
              <a:rPr lang="it-IT" b="0" dirty="0" smtClean="0"/>
              <a:t>/</a:t>
            </a:r>
            <a:r>
              <a:rPr lang="it-IT" b="0" dirty="0" err="1" smtClean="0"/>
              <a:t>patient</a:t>
            </a:r>
            <a:r>
              <a:rPr lang="it-IT" b="0" dirty="0" smtClean="0"/>
              <a:t>)</a:t>
            </a:r>
            <a:endParaRPr lang="it-IT" b="0" dirty="0"/>
          </a:p>
        </p:txBody>
      </p:sp>
      <p:sp>
        <p:nvSpPr>
          <p:cNvPr id="16" name="Segnaposto contenuto 15"/>
          <p:cNvSpPr>
            <a:spLocks noGrp="1"/>
          </p:cNvSpPr>
          <p:nvPr>
            <p:ph sz="quarter" idx="4"/>
          </p:nvPr>
        </p:nvSpPr>
        <p:spPr/>
        <p:txBody>
          <a:bodyPr/>
          <a:lstStyle/>
          <a:p>
            <a:r>
              <a:rPr lang="it-IT" dirty="0" smtClean="0"/>
              <a:t>$1,194</a:t>
            </a:r>
          </a:p>
          <a:p>
            <a:endParaRPr lang="it-IT" dirty="0"/>
          </a:p>
          <a:p>
            <a:r>
              <a:rPr lang="it-IT" dirty="0" smtClean="0"/>
              <a:t>$554</a:t>
            </a:r>
          </a:p>
          <a:p>
            <a:endParaRPr lang="it-IT" dirty="0"/>
          </a:p>
          <a:p>
            <a:r>
              <a:rPr lang="it-IT" dirty="0" smtClean="0"/>
              <a:t>$647 </a:t>
            </a:r>
            <a:r>
              <a:rPr lang="it-IT" dirty="0" err="1" smtClean="0"/>
              <a:t>saving</a:t>
            </a:r>
            <a:endParaRPr lang="it-IT" dirty="0" smtClean="0"/>
          </a:p>
          <a:p>
            <a:endParaRPr lang="it-IT" dirty="0"/>
          </a:p>
          <a:p>
            <a:r>
              <a:rPr lang="it-IT" dirty="0"/>
              <a:t>$</a:t>
            </a:r>
            <a:r>
              <a:rPr lang="it-IT" dirty="0" smtClean="0"/>
              <a:t>749 </a:t>
            </a:r>
            <a:r>
              <a:rPr lang="it-IT" dirty="0" err="1"/>
              <a:t>saving</a:t>
            </a:r>
            <a:r>
              <a:rPr lang="it-IT" dirty="0"/>
              <a:t> </a:t>
            </a:r>
            <a:r>
              <a:rPr lang="it-IT" dirty="0" smtClean="0"/>
              <a:t>(Total $66,164)</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21" y="301201"/>
            <a:ext cx="4374811" cy="118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95" y="5963331"/>
            <a:ext cx="2322211" cy="13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1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p:txBody>
          <a:bodyPr/>
          <a:lstStyle/>
          <a:p>
            <a:r>
              <a:rPr lang="it-IT" dirty="0" smtClean="0"/>
              <a:t>$1,396 </a:t>
            </a:r>
            <a:r>
              <a:rPr lang="it-IT" dirty="0" err="1" smtClean="0"/>
              <a:t>overall</a:t>
            </a:r>
            <a:r>
              <a:rPr lang="it-IT" dirty="0" smtClean="0"/>
              <a:t> </a:t>
            </a:r>
            <a:r>
              <a:rPr lang="it-IT" dirty="0" err="1" smtClean="0"/>
              <a:t>saving</a:t>
            </a:r>
            <a:r>
              <a:rPr lang="it-IT" dirty="0" smtClean="0"/>
              <a:t> per </a:t>
            </a:r>
            <a:r>
              <a:rPr lang="it-IT" dirty="0" err="1" smtClean="0"/>
              <a:t>laparoscopic</a:t>
            </a:r>
            <a:r>
              <a:rPr lang="it-IT" dirty="0" smtClean="0"/>
              <a:t> </a:t>
            </a:r>
            <a:r>
              <a:rPr lang="it-IT" dirty="0" err="1" smtClean="0"/>
              <a:t>patient</a:t>
            </a:r>
            <a:r>
              <a:rPr lang="it-IT" dirty="0" smtClean="0"/>
              <a:t> (</a:t>
            </a:r>
            <a:r>
              <a:rPr lang="it-IT" dirty="0" smtClean="0">
                <a:sym typeface="Symbol"/>
              </a:rPr>
              <a:t> hospital stay and </a:t>
            </a:r>
            <a:r>
              <a:rPr lang="it-IT" dirty="0">
                <a:sym typeface="Symbol"/>
              </a:rPr>
              <a:t> </a:t>
            </a:r>
            <a:r>
              <a:rPr lang="it-IT" dirty="0" err="1" smtClean="0">
                <a:sym typeface="Symbol"/>
              </a:rPr>
              <a:t>cost</a:t>
            </a:r>
            <a:r>
              <a:rPr lang="it-IT" dirty="0" smtClean="0">
                <a:sym typeface="Symbol"/>
              </a:rPr>
              <a:t> of </a:t>
            </a:r>
            <a:r>
              <a:rPr lang="it-IT" dirty="0" err="1" smtClean="0">
                <a:sym typeface="Symbol"/>
              </a:rPr>
              <a:t>complications</a:t>
            </a:r>
            <a:r>
              <a:rPr lang="it-IT" dirty="0" smtClean="0">
                <a:sym typeface="Symbol"/>
              </a:rPr>
              <a:t>)</a:t>
            </a:r>
          </a:p>
          <a:p>
            <a:endParaRPr lang="it-IT" dirty="0">
              <a:sym typeface="Symbol"/>
            </a:endParaRPr>
          </a:p>
          <a:p>
            <a:r>
              <a:rPr lang="it-IT" dirty="0" smtClean="0">
                <a:sym typeface="Symbol"/>
              </a:rPr>
              <a:t>$1,748 </a:t>
            </a:r>
            <a:r>
              <a:rPr lang="it-IT" dirty="0" err="1" smtClean="0">
                <a:sym typeface="Symbol"/>
              </a:rPr>
              <a:t>additional</a:t>
            </a:r>
            <a:r>
              <a:rPr lang="it-IT" dirty="0" smtClean="0">
                <a:sym typeface="Symbol"/>
              </a:rPr>
              <a:t> OR </a:t>
            </a:r>
            <a:r>
              <a:rPr lang="it-IT" dirty="0" err="1" smtClean="0">
                <a:sym typeface="Symbol"/>
              </a:rPr>
              <a:t>charges</a:t>
            </a:r>
            <a:r>
              <a:rPr lang="it-IT" dirty="0" smtClean="0">
                <a:sym typeface="Symbol"/>
              </a:rPr>
              <a:t> per </a:t>
            </a:r>
            <a:r>
              <a:rPr lang="it-IT" dirty="0" err="1" smtClean="0">
                <a:sym typeface="Symbol"/>
              </a:rPr>
              <a:t>laparoscopic</a:t>
            </a:r>
            <a:r>
              <a:rPr lang="it-IT" dirty="0" smtClean="0">
                <a:sym typeface="Symbol"/>
              </a:rPr>
              <a:t> </a:t>
            </a:r>
            <a:r>
              <a:rPr lang="it-IT" dirty="0" err="1" smtClean="0">
                <a:sym typeface="Symbol"/>
              </a:rPr>
              <a:t>patient</a:t>
            </a:r>
            <a:endParaRPr lang="it-IT" dirty="0" smtClean="0">
              <a:sym typeface="Symbol"/>
            </a:endParaRPr>
          </a:p>
          <a:p>
            <a:endParaRPr lang="it-IT" dirty="0">
              <a:sym typeface="Symbol"/>
            </a:endParaRPr>
          </a:p>
          <a:p>
            <a:r>
              <a:rPr lang="it-IT" dirty="0" smtClean="0">
                <a:sym typeface="Symbol"/>
              </a:rPr>
              <a:t>$351 extra </a:t>
            </a:r>
            <a:r>
              <a:rPr lang="it-IT" dirty="0" err="1" smtClean="0">
                <a:sym typeface="Symbol"/>
              </a:rPr>
              <a:t>cost</a:t>
            </a:r>
            <a:r>
              <a:rPr lang="it-IT" dirty="0" smtClean="0">
                <a:sym typeface="Symbol"/>
              </a:rPr>
              <a:t> per </a:t>
            </a:r>
            <a:r>
              <a:rPr lang="it-IT" dirty="0" err="1" smtClean="0">
                <a:sym typeface="Symbol"/>
              </a:rPr>
              <a:t>laparoscopic</a:t>
            </a:r>
            <a:r>
              <a:rPr lang="it-IT" dirty="0" smtClean="0">
                <a:sym typeface="Symbol"/>
              </a:rPr>
              <a:t> </a:t>
            </a:r>
            <a:r>
              <a:rPr lang="it-IT" dirty="0" err="1" smtClean="0">
                <a:sym typeface="Symbol"/>
              </a:rPr>
              <a:t>patient</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21" y="301201"/>
            <a:ext cx="4374811" cy="118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95" y="5963331"/>
            <a:ext cx="2322211" cy="13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6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r>
              <a:rPr lang="it-IT" dirty="0" err="1" smtClean="0"/>
              <a:t>Inflammatory</a:t>
            </a:r>
            <a:r>
              <a:rPr lang="it-IT" dirty="0" smtClean="0"/>
              <a:t> </a:t>
            </a:r>
            <a:r>
              <a:rPr lang="it-IT" dirty="0" err="1" smtClean="0"/>
              <a:t>responce</a:t>
            </a:r>
            <a:endParaRPr lang="it-IT" dirty="0" smtClean="0"/>
          </a:p>
          <a:p>
            <a:pPr lvl="1"/>
            <a:r>
              <a:rPr lang="it-IT" dirty="0" err="1" smtClean="0"/>
              <a:t>Citokines</a:t>
            </a:r>
            <a:r>
              <a:rPr lang="it-IT" dirty="0" smtClean="0"/>
              <a:t> (IL-6, IL-8)</a:t>
            </a:r>
          </a:p>
          <a:p>
            <a:pPr lvl="1"/>
            <a:r>
              <a:rPr lang="it-IT" dirty="0" smtClean="0"/>
              <a:t>C-</a:t>
            </a:r>
            <a:r>
              <a:rPr lang="it-IT" dirty="0" err="1" smtClean="0"/>
              <a:t>reactive</a:t>
            </a:r>
            <a:r>
              <a:rPr lang="it-IT" dirty="0" smtClean="0"/>
              <a:t> </a:t>
            </a:r>
            <a:r>
              <a:rPr lang="it-IT" dirty="0" err="1" smtClean="0"/>
              <a:t>protein</a:t>
            </a:r>
            <a:endParaRPr lang="it-IT" dirty="0" smtClean="0"/>
          </a:p>
          <a:p>
            <a:pPr lvl="1"/>
            <a:endParaRPr lang="it-IT" dirty="0"/>
          </a:p>
          <a:p>
            <a:r>
              <a:rPr lang="it-IT" dirty="0" smtClean="0"/>
              <a:t>Immune status</a:t>
            </a:r>
          </a:p>
          <a:p>
            <a:pPr lvl="1"/>
            <a:r>
              <a:rPr lang="it-IT" dirty="0" smtClean="0"/>
              <a:t>White </a:t>
            </a:r>
            <a:r>
              <a:rPr lang="it-IT" dirty="0" err="1" smtClean="0"/>
              <a:t>blood</a:t>
            </a:r>
            <a:r>
              <a:rPr lang="it-IT" dirty="0" smtClean="0"/>
              <a:t> </a:t>
            </a:r>
            <a:r>
              <a:rPr lang="it-IT" dirty="0" err="1" smtClean="0"/>
              <a:t>count</a:t>
            </a:r>
            <a:endParaRPr lang="it-IT" dirty="0" smtClean="0"/>
          </a:p>
          <a:p>
            <a:pPr lvl="1"/>
            <a:r>
              <a:rPr lang="it-IT" dirty="0" smtClean="0"/>
              <a:t>HLA-DR </a:t>
            </a:r>
            <a:r>
              <a:rPr lang="it-IT" dirty="0" err="1" smtClean="0"/>
              <a:t>expression</a:t>
            </a:r>
            <a:r>
              <a:rPr lang="it-IT" dirty="0" smtClean="0"/>
              <a:t> on </a:t>
            </a:r>
            <a:r>
              <a:rPr lang="it-IT" dirty="0" err="1" smtClean="0"/>
              <a:t>monocyte</a:t>
            </a:r>
            <a:endParaRPr lang="it-IT" dirty="0" smtClean="0"/>
          </a:p>
          <a:p>
            <a:pPr lvl="1"/>
            <a:endParaRPr lang="it-IT" dirty="0"/>
          </a:p>
          <a:p>
            <a:r>
              <a:rPr lang="it-IT" dirty="0" smtClean="0"/>
              <a:t>Stress </a:t>
            </a:r>
            <a:r>
              <a:rPr lang="it-IT" dirty="0" err="1" smtClean="0"/>
              <a:t>responce</a:t>
            </a:r>
            <a:endParaRPr lang="it-IT" dirty="0" smtClean="0"/>
          </a:p>
          <a:p>
            <a:pPr lvl="1"/>
            <a:r>
              <a:rPr lang="it-IT" dirty="0" err="1" smtClean="0"/>
              <a:t>Cortisol</a:t>
            </a:r>
            <a:endParaRPr lang="it-IT" dirty="0" smtClean="0"/>
          </a:p>
          <a:p>
            <a:pPr lvl="1"/>
            <a:r>
              <a:rPr lang="it-IT" dirty="0" err="1" smtClean="0"/>
              <a:t>Prolactin</a:t>
            </a:r>
            <a:endParaRPr lang="it-IT" dirty="0" smtClean="0"/>
          </a:p>
          <a:p>
            <a:pPr lvl="1"/>
            <a:r>
              <a:rPr lang="it-IT" dirty="0" err="1" smtClean="0"/>
              <a:t>Growth</a:t>
            </a:r>
            <a:r>
              <a:rPr lang="it-IT" dirty="0" smtClean="0"/>
              <a:t> </a:t>
            </a:r>
            <a:r>
              <a:rPr lang="it-IT" dirty="0" err="1" smtClean="0"/>
              <a:t>hormone</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8" name="Segnaposto numero diapositiva 4"/>
          <p:cNvSpPr>
            <a:spLocks noGrp="1"/>
          </p:cNvSpPr>
          <p:nvPr>
            <p:ph type="sldNum" sz="quarter" idx="12"/>
          </p:nvPr>
        </p:nvSpPr>
        <p:spPr/>
        <p:txBody>
          <a:bodyPr/>
          <a:lstStyle/>
          <a:p>
            <a:r>
              <a:rPr lang="it-IT" dirty="0" smtClean="0"/>
              <a:t>C. FEO | TME: laparotomia vs laparoscopia</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85300" y="287282"/>
            <a:ext cx="5304932" cy="6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472"/>
          <a:stretch/>
        </p:blipFill>
        <p:spPr bwMode="auto">
          <a:xfrm>
            <a:off x="493451" y="989606"/>
            <a:ext cx="5753473" cy="47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270" y="5921662"/>
            <a:ext cx="2212468" cy="19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45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contenuto 19"/>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8" name="Segnaposto numero diapositiva 4"/>
          <p:cNvSpPr>
            <a:spLocks noGrp="1"/>
          </p:cNvSpPr>
          <p:nvPr>
            <p:ph type="sldNum" sz="quarter" idx="12"/>
          </p:nvPr>
        </p:nvSpPr>
        <p:spPr/>
        <p:txBody>
          <a:bodyPr/>
          <a:lstStyle/>
          <a:p>
            <a:r>
              <a:rPr lang="it-IT" dirty="0" smtClean="0"/>
              <a:t>C. FEO | TME: laparotomia vs laparoscopia</a:t>
            </a: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270" y="5921662"/>
            <a:ext cx="2212468" cy="19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85300" y="287282"/>
            <a:ext cx="5304932" cy="6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7472"/>
          <a:stretch/>
        </p:blipFill>
        <p:spPr bwMode="auto">
          <a:xfrm>
            <a:off x="493451" y="989606"/>
            <a:ext cx="5753473" cy="47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73" y="1625993"/>
            <a:ext cx="8101575" cy="4221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59371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Ongoing</a:t>
            </a:r>
            <a:r>
              <a:rPr lang="it-IT" dirty="0" smtClean="0"/>
              <a:t> trials</a:t>
            </a:r>
            <a:endParaRPr lang="it-IT" dirty="0"/>
          </a:p>
        </p:txBody>
      </p:sp>
      <p:sp>
        <p:nvSpPr>
          <p:cNvPr id="3" name="Segnaposto contenuto 2"/>
          <p:cNvSpPr>
            <a:spLocks noGrp="1"/>
          </p:cNvSpPr>
          <p:nvPr>
            <p:ph idx="1"/>
          </p:nvPr>
        </p:nvSpPr>
        <p:spPr/>
        <p:txBody>
          <a:bodyPr>
            <a:normAutofit fontScale="70000" lnSpcReduction="20000"/>
          </a:bodyPr>
          <a:lstStyle/>
          <a:p>
            <a:r>
              <a:rPr lang="it-IT" dirty="0" err="1" smtClean="0"/>
              <a:t>European</a:t>
            </a:r>
            <a:r>
              <a:rPr lang="it-IT" dirty="0" smtClean="0"/>
              <a:t> Colon </a:t>
            </a:r>
            <a:r>
              <a:rPr lang="it-IT" dirty="0" err="1" smtClean="0"/>
              <a:t>Cancer</a:t>
            </a:r>
            <a:r>
              <a:rPr lang="it-IT" dirty="0" smtClean="0"/>
              <a:t> </a:t>
            </a:r>
            <a:r>
              <a:rPr lang="it-IT" dirty="0" err="1" smtClean="0"/>
              <a:t>Laparoscopic</a:t>
            </a:r>
            <a:r>
              <a:rPr lang="it-IT" dirty="0" smtClean="0"/>
              <a:t> or Open </a:t>
            </a:r>
            <a:r>
              <a:rPr lang="it-IT" dirty="0" err="1" smtClean="0"/>
              <a:t>Resection</a:t>
            </a:r>
            <a:r>
              <a:rPr lang="it-IT" dirty="0" smtClean="0"/>
              <a:t> II trial </a:t>
            </a:r>
            <a:r>
              <a:rPr lang="it-IT" dirty="0"/>
              <a:t>(</a:t>
            </a:r>
            <a:r>
              <a:rPr lang="it-IT" dirty="0" smtClean="0"/>
              <a:t>COLOR II)</a:t>
            </a:r>
          </a:p>
          <a:p>
            <a:pPr lvl="1"/>
            <a:r>
              <a:rPr lang="it-IT" dirty="0" err="1" smtClean="0"/>
              <a:t>Primary</a:t>
            </a:r>
            <a:r>
              <a:rPr lang="it-IT" dirty="0" smtClean="0"/>
              <a:t> </a:t>
            </a:r>
            <a:r>
              <a:rPr lang="it-IT" dirty="0" err="1" smtClean="0"/>
              <a:t>outcome</a:t>
            </a:r>
            <a:r>
              <a:rPr lang="it-IT" dirty="0" smtClean="0"/>
              <a:t>: </a:t>
            </a:r>
            <a:r>
              <a:rPr lang="en-US" dirty="0" err="1"/>
              <a:t>L</a:t>
            </a:r>
            <a:r>
              <a:rPr lang="en-US" dirty="0" err="1" smtClean="0"/>
              <a:t>ocoregional</a:t>
            </a:r>
            <a:r>
              <a:rPr lang="en-US" dirty="0" smtClean="0"/>
              <a:t> </a:t>
            </a:r>
            <a:r>
              <a:rPr lang="en-US" dirty="0"/>
              <a:t>recurrence rate </a:t>
            </a:r>
            <a:r>
              <a:rPr lang="en-US" dirty="0" smtClean="0"/>
              <a:t>at 3 years </a:t>
            </a:r>
            <a:endParaRPr lang="it-IT" dirty="0" smtClean="0"/>
          </a:p>
          <a:p>
            <a:pPr lvl="1"/>
            <a:r>
              <a:rPr lang="it-IT" dirty="0" smtClean="0"/>
              <a:t>Start 2004 | N=1100 | </a:t>
            </a:r>
            <a:r>
              <a:rPr lang="it-IT" dirty="0" err="1" smtClean="0"/>
              <a:t>Completition</a:t>
            </a:r>
            <a:r>
              <a:rPr lang="it-IT" dirty="0" smtClean="0"/>
              <a:t> April 2017</a:t>
            </a:r>
            <a:endParaRPr lang="it-IT" baseline="30000" dirty="0" smtClean="0"/>
          </a:p>
          <a:p>
            <a:endParaRPr lang="it-IT" dirty="0" smtClean="0"/>
          </a:p>
          <a:p>
            <a:r>
              <a:rPr lang="it-IT" dirty="0" smtClean="0"/>
              <a:t>National </a:t>
            </a:r>
            <a:r>
              <a:rPr lang="it-IT" dirty="0" err="1"/>
              <a:t>Cancer</a:t>
            </a:r>
            <a:r>
              <a:rPr lang="it-IT" dirty="0"/>
              <a:t> Center, </a:t>
            </a:r>
            <a:r>
              <a:rPr lang="it-IT" dirty="0" smtClean="0"/>
              <a:t>Korea (CTS-179)</a:t>
            </a:r>
          </a:p>
          <a:p>
            <a:pPr lvl="1"/>
            <a:r>
              <a:rPr lang="it-IT" dirty="0" err="1"/>
              <a:t>Primary</a:t>
            </a:r>
            <a:r>
              <a:rPr lang="it-IT" dirty="0"/>
              <a:t> </a:t>
            </a:r>
            <a:r>
              <a:rPr lang="it-IT" dirty="0" err="1"/>
              <a:t>outcome</a:t>
            </a:r>
            <a:r>
              <a:rPr lang="it-IT" dirty="0"/>
              <a:t>: </a:t>
            </a:r>
            <a:r>
              <a:rPr lang="en-US" dirty="0"/>
              <a:t>D</a:t>
            </a:r>
            <a:r>
              <a:rPr lang="en-US" dirty="0" smtClean="0"/>
              <a:t>isease-free survival at </a:t>
            </a:r>
            <a:r>
              <a:rPr lang="en-US" dirty="0"/>
              <a:t>3 </a:t>
            </a:r>
            <a:r>
              <a:rPr lang="en-US" dirty="0" smtClean="0"/>
              <a:t>years</a:t>
            </a:r>
            <a:r>
              <a:rPr lang="en-US" dirty="0"/>
              <a:t> </a:t>
            </a:r>
            <a:endParaRPr lang="it-IT" dirty="0"/>
          </a:p>
          <a:p>
            <a:pPr lvl="1"/>
            <a:r>
              <a:rPr lang="it-IT" dirty="0"/>
              <a:t>Start </a:t>
            </a:r>
            <a:r>
              <a:rPr lang="it-IT" dirty="0" smtClean="0"/>
              <a:t>2006 </a:t>
            </a:r>
            <a:r>
              <a:rPr lang="it-IT" dirty="0"/>
              <a:t>| N=1100 | </a:t>
            </a:r>
            <a:r>
              <a:rPr lang="it-IT" dirty="0" err="1"/>
              <a:t>Completition</a:t>
            </a:r>
            <a:r>
              <a:rPr lang="it-IT" dirty="0"/>
              <a:t> </a:t>
            </a:r>
            <a:r>
              <a:rPr lang="it-IT" dirty="0" smtClean="0"/>
              <a:t>August 2014</a:t>
            </a:r>
            <a:endParaRPr lang="it-IT" baseline="30000" dirty="0"/>
          </a:p>
          <a:p>
            <a:endParaRPr lang="it-IT" dirty="0" smtClean="0"/>
          </a:p>
          <a:p>
            <a:r>
              <a:rPr lang="it-IT" dirty="0" smtClean="0"/>
              <a:t>American College of </a:t>
            </a:r>
            <a:r>
              <a:rPr lang="it-IT" dirty="0" err="1" smtClean="0"/>
              <a:t>Surgeons</a:t>
            </a:r>
            <a:r>
              <a:rPr lang="it-IT" dirty="0" smtClean="0"/>
              <a:t> </a:t>
            </a:r>
            <a:r>
              <a:rPr lang="it-IT" dirty="0" err="1" smtClean="0"/>
              <a:t>Oncology</a:t>
            </a:r>
            <a:r>
              <a:rPr lang="it-IT" dirty="0" smtClean="0"/>
              <a:t> Group (ACOSOG)-Z6051 trial</a:t>
            </a:r>
          </a:p>
          <a:p>
            <a:pPr lvl="1"/>
            <a:r>
              <a:rPr lang="it-IT" dirty="0" err="1"/>
              <a:t>Primary</a:t>
            </a:r>
            <a:r>
              <a:rPr lang="it-IT" dirty="0"/>
              <a:t> </a:t>
            </a:r>
            <a:r>
              <a:rPr lang="it-IT" dirty="0" err="1"/>
              <a:t>outcome</a:t>
            </a:r>
            <a:r>
              <a:rPr lang="it-IT" dirty="0" smtClean="0"/>
              <a:t>: </a:t>
            </a:r>
            <a:r>
              <a:rPr lang="en-US" dirty="0" smtClean="0"/>
              <a:t>CRM &gt; </a:t>
            </a:r>
            <a:r>
              <a:rPr lang="en-US" dirty="0"/>
              <a:t>1 </a:t>
            </a:r>
            <a:r>
              <a:rPr lang="en-US" dirty="0" smtClean="0"/>
              <a:t>mm; Negative </a:t>
            </a:r>
            <a:r>
              <a:rPr lang="en-US" dirty="0"/>
              <a:t>distal resected </a:t>
            </a:r>
            <a:r>
              <a:rPr lang="en-US" dirty="0" smtClean="0"/>
              <a:t>margin; Completeness </a:t>
            </a:r>
            <a:r>
              <a:rPr lang="en-US" dirty="0"/>
              <a:t>of </a:t>
            </a:r>
            <a:r>
              <a:rPr lang="it-IT" dirty="0" smtClean="0"/>
              <a:t>TME</a:t>
            </a:r>
          </a:p>
          <a:p>
            <a:pPr lvl="1"/>
            <a:r>
              <a:rPr lang="it-IT" dirty="0"/>
              <a:t>Start 2008 </a:t>
            </a:r>
            <a:r>
              <a:rPr lang="it-IT" dirty="0" smtClean="0"/>
              <a:t>| N=650 | </a:t>
            </a:r>
            <a:r>
              <a:rPr lang="it-IT" dirty="0" err="1"/>
              <a:t>Completition</a:t>
            </a:r>
            <a:r>
              <a:rPr lang="it-IT" dirty="0"/>
              <a:t> </a:t>
            </a:r>
            <a:r>
              <a:rPr lang="it-IT" dirty="0" err="1"/>
              <a:t>November</a:t>
            </a:r>
            <a:r>
              <a:rPr lang="it-IT" dirty="0"/>
              <a:t> </a:t>
            </a:r>
            <a:r>
              <a:rPr lang="it-IT" dirty="0" smtClean="0"/>
              <a:t>2012</a:t>
            </a:r>
            <a:endParaRPr lang="it-IT" baseline="30000" dirty="0" smtClean="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6" name="CasellaDiTesto 5"/>
          <p:cNvSpPr txBox="1"/>
          <p:nvPr/>
        </p:nvSpPr>
        <p:spPr>
          <a:xfrm>
            <a:off x="7201373" y="5877272"/>
            <a:ext cx="1475083" cy="261610"/>
          </a:xfrm>
          <a:prstGeom prst="rect">
            <a:avLst/>
          </a:prstGeom>
          <a:noFill/>
        </p:spPr>
        <p:txBody>
          <a:bodyPr wrap="none" rtlCol="0">
            <a:spAutoFit/>
          </a:bodyPr>
          <a:lstStyle/>
          <a:p>
            <a:pPr algn="r"/>
            <a:r>
              <a:rPr lang="it-IT" sz="1100" dirty="0" smtClean="0"/>
              <a:t>http:/clinicaltrials.gov</a:t>
            </a:r>
            <a:endParaRPr lang="it-IT" sz="1100" dirty="0"/>
          </a:p>
        </p:txBody>
      </p:sp>
      <p:sp>
        <p:nvSpPr>
          <p:cNvPr id="7"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267212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Summary</a:t>
            </a:r>
            <a:endParaRPr lang="it-IT" dirty="0"/>
          </a:p>
        </p:txBody>
      </p:sp>
      <p:sp>
        <p:nvSpPr>
          <p:cNvPr id="3" name="Segnaposto contenuto 2"/>
          <p:cNvSpPr>
            <a:spLocks noGrp="1"/>
          </p:cNvSpPr>
          <p:nvPr>
            <p:ph idx="1"/>
          </p:nvPr>
        </p:nvSpPr>
        <p:spPr/>
        <p:txBody>
          <a:bodyPr>
            <a:normAutofit lnSpcReduction="10000"/>
          </a:bodyPr>
          <a:lstStyle/>
          <a:p>
            <a:r>
              <a:rPr lang="it-IT" dirty="0" err="1" smtClean="0"/>
              <a:t>Laparoscopic</a:t>
            </a:r>
            <a:r>
              <a:rPr lang="it-IT" dirty="0" smtClean="0"/>
              <a:t> </a:t>
            </a:r>
            <a:r>
              <a:rPr lang="it-IT" dirty="0" err="1" smtClean="0"/>
              <a:t>approach</a:t>
            </a:r>
            <a:r>
              <a:rPr lang="it-IT" dirty="0" smtClean="0"/>
              <a:t> </a:t>
            </a:r>
            <a:r>
              <a:rPr lang="it-IT" dirty="0" err="1" smtClean="0"/>
              <a:t>is</a:t>
            </a:r>
            <a:r>
              <a:rPr lang="it-IT" dirty="0" smtClean="0"/>
              <a:t> </a:t>
            </a:r>
            <a:r>
              <a:rPr lang="it-IT" dirty="0" err="1" smtClean="0"/>
              <a:t>feasable</a:t>
            </a:r>
            <a:r>
              <a:rPr lang="it-IT" dirty="0" smtClean="0"/>
              <a:t> and </a:t>
            </a:r>
            <a:r>
              <a:rPr lang="it-IT" dirty="0" err="1" smtClean="0"/>
              <a:t>not</a:t>
            </a:r>
            <a:r>
              <a:rPr lang="it-IT" dirty="0" smtClean="0"/>
              <a:t> </a:t>
            </a:r>
            <a:r>
              <a:rPr lang="it-IT" dirty="0" err="1" smtClean="0"/>
              <a:t>inferior</a:t>
            </a:r>
            <a:r>
              <a:rPr lang="it-IT" dirty="0" smtClean="0"/>
              <a:t> </a:t>
            </a:r>
            <a:r>
              <a:rPr lang="it-IT" dirty="0" err="1" smtClean="0"/>
              <a:t>regarding</a:t>
            </a:r>
            <a:r>
              <a:rPr lang="it-IT" dirty="0" smtClean="0"/>
              <a:t> </a:t>
            </a:r>
            <a:r>
              <a:rPr lang="it-IT" dirty="0" err="1" smtClean="0"/>
              <a:t>oncologic</a:t>
            </a:r>
            <a:r>
              <a:rPr lang="it-IT" dirty="0" smtClean="0"/>
              <a:t> </a:t>
            </a:r>
            <a:r>
              <a:rPr lang="it-IT" dirty="0" err="1" smtClean="0"/>
              <a:t>results</a:t>
            </a:r>
            <a:endParaRPr lang="it-IT" dirty="0" smtClean="0"/>
          </a:p>
          <a:p>
            <a:endParaRPr lang="it-IT" dirty="0"/>
          </a:p>
          <a:p>
            <a:r>
              <a:rPr lang="it-IT" dirty="0"/>
              <a:t>S</a:t>
            </a:r>
            <a:r>
              <a:rPr lang="it-IT" dirty="0" smtClean="0"/>
              <a:t>hort-</a:t>
            </a:r>
            <a:r>
              <a:rPr lang="it-IT" dirty="0" err="1" smtClean="0"/>
              <a:t>term</a:t>
            </a:r>
            <a:r>
              <a:rPr lang="it-IT" dirty="0" smtClean="0"/>
              <a:t> </a:t>
            </a:r>
            <a:r>
              <a:rPr lang="it-IT" dirty="0" err="1" smtClean="0"/>
              <a:t>outcomes</a:t>
            </a:r>
            <a:r>
              <a:rPr lang="it-IT" dirty="0" smtClean="0"/>
              <a:t> are </a:t>
            </a:r>
            <a:r>
              <a:rPr lang="it-IT" dirty="0" err="1" smtClean="0"/>
              <a:t>improved</a:t>
            </a:r>
            <a:r>
              <a:rPr lang="it-IT" dirty="0" smtClean="0"/>
              <a:t> </a:t>
            </a:r>
          </a:p>
          <a:p>
            <a:endParaRPr lang="it-IT" dirty="0"/>
          </a:p>
          <a:p>
            <a:r>
              <a:rPr lang="it-IT" dirty="0" smtClean="0"/>
              <a:t>Access and </a:t>
            </a:r>
            <a:r>
              <a:rPr lang="it-IT" dirty="0" err="1" smtClean="0"/>
              <a:t>visibility</a:t>
            </a:r>
            <a:r>
              <a:rPr lang="it-IT" dirty="0" smtClean="0"/>
              <a:t> are </a:t>
            </a:r>
            <a:r>
              <a:rPr lang="it-IT" dirty="0" err="1" smtClean="0"/>
              <a:t>superior</a:t>
            </a:r>
            <a:endParaRPr lang="it-IT" dirty="0" smtClean="0"/>
          </a:p>
          <a:p>
            <a:endParaRPr lang="it-IT" dirty="0"/>
          </a:p>
          <a:p>
            <a:r>
              <a:rPr lang="it-IT" dirty="0" smtClean="0"/>
              <a:t>Limited </a:t>
            </a:r>
            <a:r>
              <a:rPr lang="it-IT" dirty="0" err="1" smtClean="0"/>
              <a:t>prospective</a:t>
            </a:r>
            <a:r>
              <a:rPr lang="it-IT" dirty="0" smtClean="0"/>
              <a:t> data</a:t>
            </a:r>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6"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293898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Conclusions</a:t>
            </a:r>
            <a:endParaRPr lang="it-IT" dirty="0"/>
          </a:p>
        </p:txBody>
      </p:sp>
      <p:sp>
        <p:nvSpPr>
          <p:cNvPr id="3" name="Segnaposto contenuto 2"/>
          <p:cNvSpPr>
            <a:spLocks noGrp="1"/>
          </p:cNvSpPr>
          <p:nvPr>
            <p:ph idx="1"/>
          </p:nvPr>
        </p:nvSpPr>
        <p:spPr/>
        <p:txBody>
          <a:bodyPr>
            <a:normAutofit/>
          </a:bodyPr>
          <a:lstStyle/>
          <a:p>
            <a:r>
              <a:rPr lang="it-IT" dirty="0" smtClean="0"/>
              <a:t>Learning curve and </a:t>
            </a:r>
            <a:r>
              <a:rPr lang="it-IT" dirty="0" err="1" smtClean="0"/>
              <a:t>technical</a:t>
            </a:r>
            <a:r>
              <a:rPr lang="it-IT" dirty="0" smtClean="0"/>
              <a:t> </a:t>
            </a:r>
            <a:r>
              <a:rPr lang="it-IT" dirty="0" err="1" smtClean="0"/>
              <a:t>difficulties</a:t>
            </a:r>
            <a:r>
              <a:rPr lang="it-IT" dirty="0" smtClean="0"/>
              <a:t> </a:t>
            </a:r>
            <a:r>
              <a:rPr lang="it-IT" dirty="0" err="1" smtClean="0"/>
              <a:t>recommend</a:t>
            </a:r>
            <a:r>
              <a:rPr lang="it-IT" dirty="0" smtClean="0"/>
              <a:t> </a:t>
            </a:r>
            <a:r>
              <a:rPr lang="it-IT" dirty="0" err="1" smtClean="0"/>
              <a:t>application</a:t>
            </a:r>
            <a:r>
              <a:rPr lang="it-IT" dirty="0" smtClean="0"/>
              <a:t> of </a:t>
            </a:r>
            <a:r>
              <a:rPr lang="it-IT" dirty="0" err="1" smtClean="0"/>
              <a:t>this</a:t>
            </a:r>
            <a:r>
              <a:rPr lang="it-IT" dirty="0" smtClean="0"/>
              <a:t> </a:t>
            </a:r>
            <a:r>
              <a:rPr lang="it-IT" dirty="0" err="1" smtClean="0"/>
              <a:t>approach</a:t>
            </a:r>
            <a:r>
              <a:rPr lang="it-IT" dirty="0" smtClean="0"/>
              <a:t> in </a:t>
            </a:r>
            <a:r>
              <a:rPr lang="it-IT" dirty="0" err="1" smtClean="0"/>
              <a:t>specialized</a:t>
            </a:r>
            <a:r>
              <a:rPr lang="it-IT" dirty="0" smtClean="0"/>
              <a:t> centers with </a:t>
            </a:r>
            <a:r>
              <a:rPr lang="it-IT" dirty="0" err="1" smtClean="0"/>
              <a:t>experienced</a:t>
            </a:r>
            <a:r>
              <a:rPr lang="it-IT" dirty="0" smtClean="0"/>
              <a:t> </a:t>
            </a:r>
            <a:r>
              <a:rPr lang="it-IT" dirty="0" err="1" smtClean="0"/>
              <a:t>advanced</a:t>
            </a:r>
            <a:r>
              <a:rPr lang="it-IT" dirty="0" smtClean="0"/>
              <a:t> </a:t>
            </a:r>
            <a:r>
              <a:rPr lang="it-IT" dirty="0" err="1" smtClean="0"/>
              <a:t>laparoscopic</a:t>
            </a:r>
            <a:r>
              <a:rPr lang="it-IT" dirty="0" smtClean="0"/>
              <a:t> </a:t>
            </a:r>
            <a:r>
              <a:rPr lang="it-IT" dirty="0" err="1" smtClean="0"/>
              <a:t>surgeons</a:t>
            </a:r>
            <a:endParaRPr lang="it-IT" dirty="0" smtClean="0"/>
          </a:p>
          <a:p>
            <a:endParaRPr lang="it-IT" dirty="0"/>
          </a:p>
          <a:p>
            <a:r>
              <a:rPr lang="it-IT" dirty="0" smtClean="0"/>
              <a:t>Long-</a:t>
            </a:r>
            <a:r>
              <a:rPr lang="it-IT" dirty="0" err="1" smtClean="0"/>
              <a:t>term</a:t>
            </a:r>
            <a:r>
              <a:rPr lang="it-IT" dirty="0" smtClean="0"/>
              <a:t> </a:t>
            </a:r>
            <a:r>
              <a:rPr lang="it-IT" dirty="0" err="1" smtClean="0"/>
              <a:t>results</a:t>
            </a:r>
            <a:r>
              <a:rPr lang="it-IT" dirty="0" smtClean="0"/>
              <a:t> and </a:t>
            </a:r>
            <a:r>
              <a:rPr lang="it-IT" dirty="0" err="1" smtClean="0"/>
              <a:t>larger</a:t>
            </a:r>
            <a:r>
              <a:rPr lang="it-IT" dirty="0" smtClean="0"/>
              <a:t> </a:t>
            </a:r>
            <a:r>
              <a:rPr lang="it-IT" dirty="0" err="1" smtClean="0"/>
              <a:t>RCTs</a:t>
            </a:r>
            <a:r>
              <a:rPr lang="it-IT" dirty="0" smtClean="0"/>
              <a:t> are </a:t>
            </a:r>
            <a:r>
              <a:rPr lang="it-IT" dirty="0" err="1" smtClean="0"/>
              <a:t>awaited</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6"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1369676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err="1" smtClean="0"/>
              <a:t>Thank</a:t>
            </a:r>
            <a:r>
              <a:rPr lang="it-IT" dirty="0" smtClean="0"/>
              <a:t> </a:t>
            </a:r>
            <a:r>
              <a:rPr lang="it-IT" dirty="0" err="1" smtClean="0"/>
              <a:t>You</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pic>
        <p:nvPicPr>
          <p:cNvPr id="8" name="Picture 4" descr="http://www.windoweb.it/desktop_italia/foto_sardegna/varie_sardegna/sardegna_005_capotaverna_0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2425" y="1688501"/>
            <a:ext cx="5799149" cy="4349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3977959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a:t>TME</a:t>
            </a:r>
          </a:p>
        </p:txBody>
      </p:sp>
      <p:sp>
        <p:nvSpPr>
          <p:cNvPr id="4" name="Segnaposto testo 3"/>
          <p:cNvSpPr>
            <a:spLocks noGrp="1"/>
          </p:cNvSpPr>
          <p:nvPr>
            <p:ph type="body" sz="half" idx="2"/>
          </p:nvPr>
        </p:nvSpPr>
        <p:spPr/>
        <p:txBody>
          <a:bodyPr>
            <a:normAutofit/>
          </a:bodyPr>
          <a:lstStyle/>
          <a:p>
            <a:r>
              <a:rPr lang="en-US" sz="1800" dirty="0"/>
              <a:t>Removal of </a:t>
            </a:r>
            <a:r>
              <a:rPr lang="en-US" sz="1800" dirty="0" smtClean="0"/>
              <a:t>the rectum and </a:t>
            </a:r>
            <a:r>
              <a:rPr lang="en-US" sz="1800" dirty="0"/>
              <a:t>perirectal areolar </a:t>
            </a:r>
            <a:r>
              <a:rPr lang="en-US" sz="1800" dirty="0" smtClean="0"/>
              <a:t>tissue (</a:t>
            </a:r>
            <a:r>
              <a:rPr lang="en-US" sz="1800" dirty="0" err="1" smtClean="0"/>
              <a:t>mesorectum</a:t>
            </a:r>
            <a:r>
              <a:rPr lang="en-US" sz="1800" dirty="0" smtClean="0"/>
              <a:t>) as one </a:t>
            </a:r>
            <a:r>
              <a:rPr lang="en-US" sz="1800" dirty="0" err="1" smtClean="0"/>
              <a:t>lymphovascular</a:t>
            </a:r>
            <a:r>
              <a:rPr lang="en-US" sz="1800" dirty="0" smtClean="0"/>
              <a:t> structure within an intact fascia propria</a:t>
            </a:r>
            <a:r>
              <a:rPr lang="en-US" sz="1800" baseline="30000" dirty="0" smtClean="0"/>
              <a:t>1</a:t>
            </a:r>
            <a:endParaRPr lang="en-US" sz="1800" baseline="30000" dirty="0"/>
          </a:p>
          <a:p>
            <a:endParaRPr lang="en-US" sz="1800" dirty="0"/>
          </a:p>
          <a:p>
            <a:r>
              <a:rPr lang="en-US" sz="1800" dirty="0"/>
              <a:t>Standard surgical approach </a:t>
            </a:r>
            <a:r>
              <a:rPr lang="en-US" sz="1800" dirty="0" smtClean="0"/>
              <a:t>for APR </a:t>
            </a:r>
            <a:r>
              <a:rPr lang="en-US" sz="1800" dirty="0"/>
              <a:t>or sphincter-sparing </a:t>
            </a:r>
            <a:r>
              <a:rPr lang="en-US" sz="1800" dirty="0" smtClean="0"/>
              <a:t>procedure</a:t>
            </a:r>
          </a:p>
          <a:p>
            <a:endParaRPr lang="en-US" sz="1800" dirty="0"/>
          </a:p>
          <a:p>
            <a:r>
              <a:rPr lang="en-US" sz="1800" dirty="0" err="1" smtClean="0">
                <a:sym typeface="Symbol"/>
              </a:rPr>
              <a:t>Conclusevely</a:t>
            </a:r>
            <a:r>
              <a:rPr lang="en-US" sz="1800" dirty="0" smtClean="0">
                <a:sym typeface="Symbol"/>
              </a:rPr>
              <a:t> shown to  </a:t>
            </a:r>
            <a:r>
              <a:rPr lang="en-US" sz="1800" dirty="0">
                <a:sym typeface="Symbol"/>
              </a:rPr>
              <a:t>l</a:t>
            </a:r>
            <a:r>
              <a:rPr lang="en-US" sz="1800" dirty="0" smtClean="0">
                <a:sym typeface="Symbol"/>
              </a:rPr>
              <a:t>ocal recurrence and </a:t>
            </a:r>
            <a:r>
              <a:rPr lang="it-IT" sz="1800" dirty="0" smtClean="0">
                <a:sym typeface="Symbol"/>
              </a:rPr>
              <a:t> </a:t>
            </a:r>
            <a:r>
              <a:rPr lang="it-IT" sz="1800" dirty="0">
                <a:sym typeface="Symbol"/>
              </a:rPr>
              <a:t>r</a:t>
            </a:r>
            <a:r>
              <a:rPr lang="it-IT" sz="1800" dirty="0" smtClean="0">
                <a:sym typeface="Symbol"/>
              </a:rPr>
              <a:t>ate of survival</a:t>
            </a:r>
            <a:r>
              <a:rPr lang="it-IT" sz="1800" baseline="30000" dirty="0">
                <a:sym typeface="Symbol"/>
              </a:rPr>
              <a:t>2</a:t>
            </a:r>
            <a:endParaRPr lang="it-IT" sz="1800" baseline="30000" dirty="0" smtClean="0">
              <a:sym typeface="Symbol"/>
            </a:endParaRPr>
          </a:p>
        </p:txBody>
      </p:sp>
      <p:sp>
        <p:nvSpPr>
          <p:cNvPr id="5" name="Segnaposto piè di pagina 4"/>
          <p:cNvSpPr>
            <a:spLocks noGrp="1"/>
          </p:cNvSpPr>
          <p:nvPr>
            <p:ph type="ftr" sz="quarter" idx="11"/>
          </p:nvPr>
        </p:nvSpPr>
        <p:spPr/>
        <p:txBody>
          <a:bodyPr/>
          <a:lstStyle/>
          <a:p>
            <a:r>
              <a:rPr lang="it-IT" dirty="0" smtClean="0"/>
              <a:t>Clinica Chirurgica</a:t>
            </a:r>
          </a:p>
          <a:p>
            <a:r>
              <a:rPr lang="it-IT" dirty="0" smtClean="0"/>
              <a:t>Direttore: Prof. A. Liboni</a:t>
            </a:r>
            <a:endParaRPr lang="it-IT" dirty="0"/>
          </a:p>
        </p:txBody>
      </p:sp>
      <p:sp>
        <p:nvSpPr>
          <p:cNvPr id="6" name="Segnaposto numero diapositiva 5"/>
          <p:cNvSpPr>
            <a:spLocks noGrp="1"/>
          </p:cNvSpPr>
          <p:nvPr>
            <p:ph type="sldNum" sz="quarter" idx="12"/>
          </p:nvPr>
        </p:nvSpPr>
        <p:spPr/>
        <p:txBody>
          <a:bodyPr/>
          <a:lstStyle/>
          <a:p>
            <a:r>
              <a:rPr lang="it-IT" smtClean="0"/>
              <a:t>C. FEO | TME: laparotomia vs laparoscopia</a:t>
            </a:r>
            <a:endParaRPr lang="it-IT" dirty="0"/>
          </a:p>
        </p:txBody>
      </p:sp>
      <p:pic>
        <p:nvPicPr>
          <p:cNvPr id="7" name="Segnaposto contenuto 6" descr="Imag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68712" y="1621507"/>
            <a:ext cx="4924425" cy="389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ttangolo 7"/>
          <p:cNvSpPr/>
          <p:nvPr/>
        </p:nvSpPr>
        <p:spPr>
          <a:xfrm>
            <a:off x="7308304" y="4831704"/>
            <a:ext cx="1186543" cy="253916"/>
          </a:xfrm>
          <a:prstGeom prst="rect">
            <a:avLst/>
          </a:prstGeom>
        </p:spPr>
        <p:txBody>
          <a:bodyPr wrap="none">
            <a:spAutoFit/>
          </a:bodyPr>
          <a:lstStyle/>
          <a:p>
            <a:r>
              <a:rPr lang="en-US" sz="1050" dirty="0"/>
              <a:t>© 2012 </a:t>
            </a:r>
            <a:r>
              <a:rPr lang="en-US" sz="1000" dirty="0" err="1"/>
              <a:t>UpToDate</a:t>
            </a:r>
            <a:endParaRPr lang="it-IT" sz="1000" dirty="0"/>
          </a:p>
        </p:txBody>
      </p:sp>
      <p:sp>
        <p:nvSpPr>
          <p:cNvPr id="3" name="CasellaDiTesto 2"/>
          <p:cNvSpPr txBox="1"/>
          <p:nvPr/>
        </p:nvSpPr>
        <p:spPr>
          <a:xfrm>
            <a:off x="1403521" y="5661248"/>
            <a:ext cx="1996059" cy="430887"/>
          </a:xfrm>
          <a:prstGeom prst="rect">
            <a:avLst/>
          </a:prstGeom>
          <a:noFill/>
        </p:spPr>
        <p:txBody>
          <a:bodyPr wrap="none" rtlCol="0">
            <a:spAutoFit/>
          </a:bodyPr>
          <a:lstStyle/>
          <a:p>
            <a:pPr algn="r"/>
            <a:r>
              <a:rPr lang="it-IT" sz="1100" baseline="30000" dirty="0" smtClean="0">
                <a:sym typeface="Symbol"/>
              </a:rPr>
              <a:t>1</a:t>
            </a:r>
            <a:r>
              <a:rPr lang="it-IT" sz="1100" dirty="0" smtClean="0">
                <a:sym typeface="Symbol"/>
              </a:rPr>
              <a:t>Heald </a:t>
            </a:r>
            <a:r>
              <a:rPr lang="it-IT" sz="1100" dirty="0">
                <a:sym typeface="Symbol"/>
              </a:rPr>
              <a:t>RJ. </a:t>
            </a:r>
            <a:r>
              <a:rPr lang="it-IT" sz="1100" i="1" dirty="0">
                <a:sym typeface="Symbol"/>
              </a:rPr>
              <a:t>J R </a:t>
            </a:r>
            <a:r>
              <a:rPr lang="it-IT" sz="1100" i="1" dirty="0" err="1">
                <a:sym typeface="Symbol"/>
              </a:rPr>
              <a:t>Soc</a:t>
            </a:r>
            <a:r>
              <a:rPr lang="it-IT" sz="1100" i="1" dirty="0">
                <a:sym typeface="Symbol"/>
              </a:rPr>
              <a:t> </a:t>
            </a:r>
            <a:r>
              <a:rPr lang="it-IT" sz="1100" i="1" dirty="0" err="1">
                <a:sym typeface="Symbol"/>
              </a:rPr>
              <a:t>Med</a:t>
            </a:r>
            <a:r>
              <a:rPr lang="it-IT" sz="1100" i="1" dirty="0">
                <a:sym typeface="Symbol"/>
              </a:rPr>
              <a:t> </a:t>
            </a:r>
            <a:r>
              <a:rPr lang="it-IT" sz="1100" dirty="0">
                <a:sym typeface="Symbol"/>
              </a:rPr>
              <a:t>1988</a:t>
            </a:r>
          </a:p>
          <a:p>
            <a:pPr algn="r"/>
            <a:r>
              <a:rPr lang="it-IT" sz="1100" baseline="30000" dirty="0" smtClean="0">
                <a:sym typeface="Symbol"/>
              </a:rPr>
              <a:t>2</a:t>
            </a:r>
            <a:r>
              <a:rPr lang="it-IT" sz="1100" dirty="0" smtClean="0">
                <a:sym typeface="Symbol"/>
              </a:rPr>
              <a:t>Heald RJ </a:t>
            </a:r>
            <a:r>
              <a:rPr lang="it-IT" sz="1100" dirty="0">
                <a:sym typeface="Symbol"/>
              </a:rPr>
              <a:t>et al. </a:t>
            </a:r>
            <a:r>
              <a:rPr lang="it-IT" sz="1100" i="1" dirty="0" err="1">
                <a:sym typeface="Symbol"/>
              </a:rPr>
              <a:t>Arch</a:t>
            </a:r>
            <a:r>
              <a:rPr lang="it-IT" sz="1100" i="1" dirty="0">
                <a:sym typeface="Symbol"/>
              </a:rPr>
              <a:t> </a:t>
            </a:r>
            <a:r>
              <a:rPr lang="it-IT" sz="1100" i="1" dirty="0" err="1">
                <a:sym typeface="Symbol"/>
              </a:rPr>
              <a:t>Surg</a:t>
            </a:r>
            <a:r>
              <a:rPr lang="it-IT" sz="1100" i="1" dirty="0">
                <a:sym typeface="Symbol"/>
              </a:rPr>
              <a:t> </a:t>
            </a:r>
            <a:r>
              <a:rPr lang="it-IT" sz="1100" dirty="0" smtClean="0">
                <a:sym typeface="Symbol"/>
              </a:rPr>
              <a:t>1998</a:t>
            </a:r>
            <a:endParaRPr lang="en-US" sz="1100" dirty="0">
              <a:sym typeface="Symbol"/>
            </a:endParaRPr>
          </a:p>
        </p:txBody>
      </p:sp>
    </p:spTree>
    <p:extLst>
      <p:ext uri="{BB962C8B-B14F-4D97-AF65-F5344CB8AC3E}">
        <p14:creationId xmlns:p14="http://schemas.microsoft.com/office/powerpoint/2010/main" val="105994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Principles</a:t>
            </a:r>
            <a:r>
              <a:rPr lang="it-IT" dirty="0" smtClean="0"/>
              <a:t> of TME</a:t>
            </a:r>
            <a:endParaRPr lang="it-IT" dirty="0"/>
          </a:p>
        </p:txBody>
      </p:sp>
      <p:sp>
        <p:nvSpPr>
          <p:cNvPr id="3" name="Segnaposto contenuto 2"/>
          <p:cNvSpPr>
            <a:spLocks noGrp="1"/>
          </p:cNvSpPr>
          <p:nvPr>
            <p:ph idx="1"/>
          </p:nvPr>
        </p:nvSpPr>
        <p:spPr/>
        <p:txBody>
          <a:bodyPr>
            <a:normAutofit fontScale="62500" lnSpcReduction="20000"/>
          </a:bodyPr>
          <a:lstStyle/>
          <a:p>
            <a:r>
              <a:rPr lang="en-US" dirty="0"/>
              <a:t>Sharp separation of </a:t>
            </a:r>
            <a:r>
              <a:rPr lang="en-US" dirty="0" smtClean="0"/>
              <a:t>loose </a:t>
            </a:r>
            <a:r>
              <a:rPr lang="en-US" dirty="0"/>
              <a:t>areolar tissue between </a:t>
            </a:r>
            <a:r>
              <a:rPr lang="it-IT" dirty="0" err="1" smtClean="0"/>
              <a:t>presacral</a:t>
            </a:r>
            <a:r>
              <a:rPr lang="it-IT" dirty="0" smtClean="0"/>
              <a:t> and </a:t>
            </a:r>
            <a:r>
              <a:rPr lang="it-IT" dirty="0" err="1" smtClean="0"/>
              <a:t>investing</a:t>
            </a:r>
            <a:r>
              <a:rPr lang="it-IT" dirty="0" smtClean="0"/>
              <a:t> </a:t>
            </a:r>
            <a:r>
              <a:rPr lang="en-US" dirty="0" smtClean="0"/>
              <a:t>fascia </a:t>
            </a:r>
            <a:r>
              <a:rPr lang="en-US" dirty="0"/>
              <a:t>of the </a:t>
            </a:r>
            <a:r>
              <a:rPr lang="en-US" dirty="0" err="1" smtClean="0"/>
              <a:t>mesorectum</a:t>
            </a:r>
            <a:r>
              <a:rPr lang="en-US" dirty="0" smtClean="0"/>
              <a:t> </a:t>
            </a:r>
            <a:r>
              <a:rPr lang="en-US" dirty="0"/>
              <a:t>(holy plane) </a:t>
            </a:r>
            <a:r>
              <a:rPr lang="en-US" dirty="0" smtClean="0"/>
              <a:t>posteriorly; excision </a:t>
            </a:r>
            <a:r>
              <a:rPr lang="en-US" dirty="0"/>
              <a:t>of the </a:t>
            </a:r>
            <a:r>
              <a:rPr lang="en-US" dirty="0" smtClean="0"/>
              <a:t>lateral ligaments</a:t>
            </a:r>
            <a:r>
              <a:rPr lang="en-US" dirty="0"/>
              <a:t>; </a:t>
            </a:r>
            <a:r>
              <a:rPr lang="en-US" dirty="0" smtClean="0"/>
              <a:t>anterior </a:t>
            </a:r>
            <a:r>
              <a:rPr lang="en-US" dirty="0"/>
              <a:t>separation </a:t>
            </a:r>
            <a:r>
              <a:rPr lang="en-US" dirty="0" smtClean="0"/>
              <a:t>between </a:t>
            </a:r>
            <a:r>
              <a:rPr lang="en-US" dirty="0"/>
              <a:t>the rectum and the prostate </a:t>
            </a:r>
            <a:r>
              <a:rPr lang="it-IT" dirty="0" smtClean="0"/>
              <a:t>in </a:t>
            </a:r>
            <a:r>
              <a:rPr lang="it-IT" dirty="0"/>
              <a:t>men or </a:t>
            </a:r>
            <a:r>
              <a:rPr lang="it-IT" dirty="0" err="1"/>
              <a:t>rectovaginal</a:t>
            </a:r>
            <a:r>
              <a:rPr lang="it-IT" dirty="0"/>
              <a:t> fascia in </a:t>
            </a:r>
            <a:r>
              <a:rPr lang="it-IT" dirty="0" err="1"/>
              <a:t>women</a:t>
            </a:r>
            <a:r>
              <a:rPr lang="it-IT" dirty="0" smtClean="0"/>
              <a:t>;</a:t>
            </a:r>
          </a:p>
          <a:p>
            <a:endParaRPr lang="it-IT" dirty="0"/>
          </a:p>
          <a:p>
            <a:r>
              <a:rPr lang="en-US" dirty="0" smtClean="0"/>
              <a:t>High </a:t>
            </a:r>
            <a:r>
              <a:rPr lang="en-US" dirty="0"/>
              <a:t>ligations of the inferior mesenteric artery and vein</a:t>
            </a:r>
            <a:r>
              <a:rPr lang="en-US" dirty="0" smtClean="0"/>
              <a:t>;</a:t>
            </a:r>
          </a:p>
          <a:p>
            <a:endParaRPr lang="en-US" dirty="0"/>
          </a:p>
          <a:p>
            <a:r>
              <a:rPr lang="en-US" dirty="0" smtClean="0"/>
              <a:t>Excision </a:t>
            </a:r>
            <a:r>
              <a:rPr lang="en-US" dirty="0"/>
              <a:t>of the distal </a:t>
            </a:r>
            <a:r>
              <a:rPr lang="en-US" dirty="0" err="1"/>
              <a:t>mesorectum</a:t>
            </a:r>
            <a:r>
              <a:rPr lang="en-US" dirty="0"/>
              <a:t> of </a:t>
            </a:r>
            <a:r>
              <a:rPr lang="en-US" dirty="0" smtClean="0"/>
              <a:t>≥5 </a:t>
            </a:r>
            <a:r>
              <a:rPr lang="en-US" dirty="0"/>
              <a:t>cm</a:t>
            </a:r>
            <a:r>
              <a:rPr lang="en-US" dirty="0" smtClean="0"/>
              <a:t>; in </a:t>
            </a:r>
            <a:r>
              <a:rPr lang="en-US" dirty="0"/>
              <a:t>distal rectal cancers </a:t>
            </a:r>
            <a:r>
              <a:rPr lang="en-US" dirty="0" smtClean="0"/>
              <a:t>(≤5 cm), a </a:t>
            </a:r>
            <a:r>
              <a:rPr lang="en-US" dirty="0"/>
              <a:t>negative distal </a:t>
            </a:r>
            <a:r>
              <a:rPr lang="en-US" dirty="0" smtClean="0"/>
              <a:t>margin </a:t>
            </a:r>
            <a:r>
              <a:rPr lang="en-US" dirty="0"/>
              <a:t>of </a:t>
            </a:r>
            <a:r>
              <a:rPr lang="en-US" dirty="0" smtClean="0"/>
              <a:t>1-2 </a:t>
            </a:r>
            <a:r>
              <a:rPr lang="en-US" dirty="0"/>
              <a:t>cm may </a:t>
            </a:r>
            <a:r>
              <a:rPr lang="en-US" dirty="0" smtClean="0"/>
              <a:t>be acceptable; this should be confirmed </a:t>
            </a:r>
            <a:r>
              <a:rPr lang="en-US" dirty="0"/>
              <a:t>to be tumor-free </a:t>
            </a:r>
            <a:r>
              <a:rPr lang="en-US" dirty="0" smtClean="0"/>
              <a:t>by </a:t>
            </a:r>
            <a:r>
              <a:rPr lang="it-IT" dirty="0" err="1" smtClean="0"/>
              <a:t>frozen</a:t>
            </a:r>
            <a:r>
              <a:rPr lang="it-IT" dirty="0" smtClean="0"/>
              <a:t> </a:t>
            </a:r>
            <a:r>
              <a:rPr lang="it-IT" dirty="0" err="1"/>
              <a:t>section</a:t>
            </a:r>
            <a:r>
              <a:rPr lang="it-IT" dirty="0" smtClean="0"/>
              <a:t>;</a:t>
            </a:r>
          </a:p>
          <a:p>
            <a:endParaRPr lang="it-IT" dirty="0" smtClean="0"/>
          </a:p>
          <a:p>
            <a:r>
              <a:rPr lang="en-US" dirty="0" smtClean="0"/>
              <a:t>Preoperative evaluation of tumor stage and postoperative analysis </a:t>
            </a:r>
            <a:r>
              <a:rPr lang="en-US" dirty="0"/>
              <a:t>of the quality of the excised specimen</a:t>
            </a:r>
            <a:r>
              <a:rPr lang="en-US" dirty="0" smtClean="0"/>
              <a:t>;</a:t>
            </a:r>
          </a:p>
          <a:p>
            <a:endParaRPr lang="en-US" dirty="0"/>
          </a:p>
          <a:p>
            <a:r>
              <a:rPr lang="en-US" dirty="0" smtClean="0"/>
              <a:t>Preservation </a:t>
            </a:r>
            <a:r>
              <a:rPr lang="en-US" dirty="0"/>
              <a:t>of the pelvic autonomic nerve plexus </a:t>
            </a:r>
            <a:r>
              <a:rPr lang="en-US" dirty="0" smtClean="0"/>
              <a:t>thus maintaining </a:t>
            </a:r>
            <a:r>
              <a:rPr lang="en-US" dirty="0"/>
              <a:t>bladder and sexual </a:t>
            </a:r>
            <a:r>
              <a:rPr lang="en-US" dirty="0" smtClean="0"/>
              <a:t>functions</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5" name="Segnaposto numero diapositiva 4"/>
          <p:cNvSpPr>
            <a:spLocks noGrp="1"/>
          </p:cNvSpPr>
          <p:nvPr>
            <p:ph type="sldNum" sz="quarter" idx="12"/>
          </p:nvPr>
        </p:nvSpPr>
        <p:spPr/>
        <p:txBody>
          <a:bodyPr/>
          <a:lstStyle/>
          <a:p>
            <a:r>
              <a:rPr lang="it-IT" smtClean="0"/>
              <a:t>C. FEO | TME: laparotomia vs laparoscopia</a:t>
            </a:r>
            <a:endParaRPr lang="it-IT" dirty="0" smtClean="0"/>
          </a:p>
        </p:txBody>
      </p:sp>
    </p:spTree>
    <p:extLst>
      <p:ext uri="{BB962C8B-B14F-4D97-AF65-F5344CB8AC3E}">
        <p14:creationId xmlns:p14="http://schemas.microsoft.com/office/powerpoint/2010/main" val="36555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Outline</a:t>
            </a:r>
            <a:endParaRPr lang="it-IT" dirty="0"/>
          </a:p>
        </p:txBody>
      </p:sp>
      <p:sp>
        <p:nvSpPr>
          <p:cNvPr id="3" name="Segnaposto contenuto 2"/>
          <p:cNvSpPr>
            <a:spLocks noGrp="1"/>
          </p:cNvSpPr>
          <p:nvPr>
            <p:ph idx="1"/>
          </p:nvPr>
        </p:nvSpPr>
        <p:spPr/>
        <p:txBody>
          <a:bodyPr>
            <a:normAutofit fontScale="92500" lnSpcReduction="20000"/>
          </a:bodyPr>
          <a:lstStyle/>
          <a:p>
            <a:r>
              <a:rPr lang="it-IT" dirty="0" err="1" smtClean="0"/>
              <a:t>Potential</a:t>
            </a:r>
            <a:r>
              <a:rPr lang="it-IT" dirty="0" smtClean="0"/>
              <a:t> </a:t>
            </a:r>
            <a:r>
              <a:rPr lang="it-IT" dirty="0"/>
              <a:t>b</a:t>
            </a:r>
            <a:r>
              <a:rPr lang="it-IT" dirty="0" smtClean="0"/>
              <a:t>enefits of </a:t>
            </a:r>
            <a:r>
              <a:rPr lang="it-IT" dirty="0" err="1" smtClean="0"/>
              <a:t>laparoscopic</a:t>
            </a:r>
            <a:r>
              <a:rPr lang="it-IT" dirty="0" smtClean="0"/>
              <a:t> </a:t>
            </a:r>
            <a:r>
              <a:rPr lang="it-IT" dirty="0" err="1" smtClean="0"/>
              <a:t>approach</a:t>
            </a:r>
            <a:endParaRPr lang="it-IT" dirty="0" smtClean="0"/>
          </a:p>
          <a:p>
            <a:endParaRPr lang="it-IT" dirty="0"/>
          </a:p>
          <a:p>
            <a:r>
              <a:rPr lang="it-IT" dirty="0" err="1" smtClean="0"/>
              <a:t>Oncologic</a:t>
            </a:r>
            <a:r>
              <a:rPr lang="it-IT" dirty="0" smtClean="0"/>
              <a:t> </a:t>
            </a:r>
            <a:r>
              <a:rPr lang="it-IT" dirty="0" err="1" smtClean="0"/>
              <a:t>outcomes</a:t>
            </a:r>
            <a:endParaRPr lang="it-IT" dirty="0" smtClean="0"/>
          </a:p>
          <a:p>
            <a:endParaRPr lang="it-IT" dirty="0"/>
          </a:p>
          <a:p>
            <a:r>
              <a:rPr lang="it-IT" dirty="0" smtClean="0"/>
              <a:t>Short-</a:t>
            </a:r>
            <a:r>
              <a:rPr lang="it-IT" dirty="0" err="1" smtClean="0"/>
              <a:t>term</a:t>
            </a:r>
            <a:r>
              <a:rPr lang="it-IT" dirty="0" smtClean="0"/>
              <a:t> and </a:t>
            </a:r>
            <a:r>
              <a:rPr lang="it-IT" dirty="0" err="1" smtClean="0"/>
              <a:t>functional</a:t>
            </a:r>
            <a:r>
              <a:rPr lang="it-IT" dirty="0" smtClean="0"/>
              <a:t> </a:t>
            </a:r>
            <a:r>
              <a:rPr lang="it-IT" dirty="0" err="1" smtClean="0"/>
              <a:t>outcomes</a:t>
            </a:r>
            <a:endParaRPr lang="it-IT" dirty="0" smtClean="0"/>
          </a:p>
          <a:p>
            <a:endParaRPr lang="it-IT" dirty="0"/>
          </a:p>
          <a:p>
            <a:r>
              <a:rPr lang="it-IT" dirty="0" err="1" smtClean="0"/>
              <a:t>Postoperative</a:t>
            </a:r>
            <a:r>
              <a:rPr lang="it-IT" dirty="0" smtClean="0"/>
              <a:t> </a:t>
            </a:r>
            <a:r>
              <a:rPr lang="it-IT" dirty="0" err="1" smtClean="0"/>
              <a:t>complications</a:t>
            </a:r>
            <a:endParaRPr lang="it-IT" dirty="0" smtClean="0"/>
          </a:p>
          <a:p>
            <a:endParaRPr lang="it-IT" dirty="0"/>
          </a:p>
          <a:p>
            <a:r>
              <a:rPr lang="it-IT" dirty="0" err="1" smtClean="0"/>
              <a:t>Cost</a:t>
            </a:r>
            <a:r>
              <a:rPr lang="it-IT" dirty="0" smtClean="0"/>
              <a:t>-benefit in </a:t>
            </a:r>
            <a:r>
              <a:rPr lang="it-IT" dirty="0" err="1" smtClean="0"/>
              <a:t>Italy</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6"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142912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Potential</a:t>
            </a:r>
            <a:r>
              <a:rPr lang="it-IT" dirty="0"/>
              <a:t> benefits</a:t>
            </a:r>
          </a:p>
        </p:txBody>
      </p:sp>
      <p:sp>
        <p:nvSpPr>
          <p:cNvPr id="3" name="Segnaposto contenuto 2"/>
          <p:cNvSpPr>
            <a:spLocks noGrp="1"/>
          </p:cNvSpPr>
          <p:nvPr>
            <p:ph idx="1"/>
          </p:nvPr>
        </p:nvSpPr>
        <p:spPr/>
        <p:txBody>
          <a:bodyPr>
            <a:normAutofit fontScale="77500" lnSpcReduction="20000"/>
          </a:bodyPr>
          <a:lstStyle/>
          <a:p>
            <a:r>
              <a:rPr lang="it-IT" dirty="0" err="1" smtClean="0">
                <a:sym typeface="Symbol"/>
              </a:rPr>
              <a:t>Superior</a:t>
            </a:r>
            <a:r>
              <a:rPr lang="it-IT" dirty="0" smtClean="0">
                <a:sym typeface="Symbol"/>
              </a:rPr>
              <a:t> </a:t>
            </a:r>
            <a:r>
              <a:rPr lang="it-IT" dirty="0" err="1" smtClean="0">
                <a:sym typeface="Symbol"/>
              </a:rPr>
              <a:t>view</a:t>
            </a:r>
            <a:r>
              <a:rPr lang="it-IT" dirty="0" smtClean="0">
                <a:sym typeface="Symbol"/>
              </a:rPr>
              <a:t> (</a:t>
            </a:r>
            <a:r>
              <a:rPr lang="it-IT" dirty="0" err="1" smtClean="0">
                <a:sym typeface="Symbol"/>
              </a:rPr>
              <a:t>better</a:t>
            </a:r>
            <a:r>
              <a:rPr lang="it-IT" dirty="0" smtClean="0">
                <a:sym typeface="Symbol"/>
              </a:rPr>
              <a:t> </a:t>
            </a:r>
            <a:r>
              <a:rPr lang="it-IT" dirty="0" err="1" smtClean="0">
                <a:sym typeface="Symbol"/>
              </a:rPr>
              <a:t>visualization</a:t>
            </a:r>
            <a:r>
              <a:rPr lang="it-IT" dirty="0" smtClean="0">
                <a:sym typeface="Symbol"/>
              </a:rPr>
              <a:t> of </a:t>
            </a:r>
            <a:r>
              <a:rPr lang="it-IT" dirty="0" err="1" smtClean="0">
                <a:sym typeface="Symbol"/>
              </a:rPr>
              <a:t>nerves</a:t>
            </a:r>
            <a:r>
              <a:rPr lang="it-IT" dirty="0" smtClean="0">
                <a:sym typeface="Symbol"/>
              </a:rPr>
              <a:t> in </a:t>
            </a:r>
            <a:r>
              <a:rPr lang="it-IT" dirty="0">
                <a:sym typeface="Symbol"/>
              </a:rPr>
              <a:t>the </a:t>
            </a:r>
            <a:r>
              <a:rPr lang="it-IT" dirty="0" err="1" smtClean="0">
                <a:sym typeface="Symbol"/>
              </a:rPr>
              <a:t>pelvis</a:t>
            </a:r>
            <a:r>
              <a:rPr lang="it-IT" dirty="0" smtClean="0">
                <a:sym typeface="Symbol"/>
              </a:rPr>
              <a:t>)</a:t>
            </a:r>
          </a:p>
          <a:p>
            <a:endParaRPr lang="it-IT" dirty="0">
              <a:sym typeface="Symbol"/>
            </a:endParaRPr>
          </a:p>
          <a:p>
            <a:r>
              <a:rPr lang="it-IT" dirty="0" err="1" smtClean="0">
                <a:sym typeface="Symbol"/>
              </a:rPr>
              <a:t>Abdominal</a:t>
            </a:r>
            <a:r>
              <a:rPr lang="it-IT" dirty="0" smtClean="0">
                <a:sym typeface="Symbol"/>
              </a:rPr>
              <a:t> </a:t>
            </a:r>
            <a:r>
              <a:rPr lang="it-IT" dirty="0" err="1" smtClean="0">
                <a:sym typeface="Symbol"/>
              </a:rPr>
              <a:t>wall</a:t>
            </a:r>
            <a:r>
              <a:rPr lang="it-IT" dirty="0" smtClean="0">
                <a:sym typeface="Symbol"/>
              </a:rPr>
              <a:t> trauma  </a:t>
            </a:r>
          </a:p>
          <a:p>
            <a:endParaRPr lang="it-IT" dirty="0">
              <a:sym typeface="Symbol"/>
            </a:endParaRPr>
          </a:p>
          <a:p>
            <a:r>
              <a:rPr lang="it-IT" dirty="0">
                <a:sym typeface="Symbol"/>
              </a:rPr>
              <a:t> </a:t>
            </a:r>
            <a:r>
              <a:rPr lang="it-IT" dirty="0" err="1" smtClean="0">
                <a:sym typeface="Symbol"/>
              </a:rPr>
              <a:t>Postoperative</a:t>
            </a:r>
            <a:r>
              <a:rPr lang="it-IT" dirty="0" smtClean="0">
                <a:sym typeface="Symbol"/>
              </a:rPr>
              <a:t> </a:t>
            </a:r>
            <a:r>
              <a:rPr lang="it-IT" dirty="0" err="1" smtClean="0">
                <a:sym typeface="Symbol"/>
              </a:rPr>
              <a:t>pain</a:t>
            </a:r>
            <a:r>
              <a:rPr lang="it-IT" dirty="0" smtClean="0">
                <a:sym typeface="Symbol"/>
              </a:rPr>
              <a:t>  </a:t>
            </a:r>
          </a:p>
          <a:p>
            <a:endParaRPr lang="it-IT" dirty="0">
              <a:sym typeface="Symbol"/>
            </a:endParaRPr>
          </a:p>
          <a:p>
            <a:r>
              <a:rPr lang="it-IT" dirty="0" err="1" smtClean="0">
                <a:sym typeface="Symbol"/>
              </a:rPr>
              <a:t>Postoperative</a:t>
            </a:r>
            <a:r>
              <a:rPr lang="it-IT" dirty="0" smtClean="0">
                <a:sym typeface="Symbol"/>
              </a:rPr>
              <a:t> </a:t>
            </a:r>
            <a:r>
              <a:rPr lang="it-IT" dirty="0" err="1" smtClean="0">
                <a:sym typeface="Symbol"/>
              </a:rPr>
              <a:t>ileus</a:t>
            </a:r>
            <a:r>
              <a:rPr lang="it-IT" dirty="0" smtClean="0">
                <a:sym typeface="Symbol"/>
              </a:rPr>
              <a:t>  </a:t>
            </a:r>
          </a:p>
          <a:p>
            <a:endParaRPr lang="it-IT" dirty="0">
              <a:sym typeface="Symbol"/>
            </a:endParaRPr>
          </a:p>
          <a:p>
            <a:r>
              <a:rPr lang="it-IT" dirty="0" err="1">
                <a:sym typeface="Symbol"/>
              </a:rPr>
              <a:t>L</a:t>
            </a:r>
            <a:r>
              <a:rPr lang="it-IT" dirty="0" err="1" smtClean="0">
                <a:sym typeface="Symbol"/>
              </a:rPr>
              <a:t>ength</a:t>
            </a:r>
            <a:r>
              <a:rPr lang="it-IT" dirty="0" smtClean="0">
                <a:sym typeface="Symbol"/>
              </a:rPr>
              <a:t> of </a:t>
            </a:r>
            <a:r>
              <a:rPr lang="it-IT" dirty="0" err="1" smtClean="0">
                <a:sym typeface="Symbol"/>
              </a:rPr>
              <a:t>hostpital</a:t>
            </a:r>
            <a:r>
              <a:rPr lang="it-IT" dirty="0" smtClean="0">
                <a:sym typeface="Symbol"/>
              </a:rPr>
              <a:t> stay  </a:t>
            </a:r>
          </a:p>
          <a:p>
            <a:endParaRPr lang="it-IT" dirty="0">
              <a:sym typeface="Symbol"/>
            </a:endParaRPr>
          </a:p>
          <a:p>
            <a:r>
              <a:rPr lang="it-IT" dirty="0" err="1" smtClean="0">
                <a:sym typeface="Symbol"/>
              </a:rPr>
              <a:t>Protection</a:t>
            </a:r>
            <a:r>
              <a:rPr lang="it-IT" dirty="0" smtClean="0">
                <a:sym typeface="Symbol"/>
              </a:rPr>
              <a:t> of immune </a:t>
            </a:r>
            <a:r>
              <a:rPr lang="it-IT" dirty="0" err="1" smtClean="0">
                <a:sym typeface="Symbol"/>
              </a:rPr>
              <a:t>function</a:t>
            </a:r>
            <a:endParaRPr lang="it-IT" dirty="0" smtClean="0">
              <a:sym typeface="Symbol"/>
            </a:endParaRPr>
          </a:p>
          <a:p>
            <a:endParaRPr lang="it-IT" dirty="0">
              <a:sym typeface="Symbol"/>
            </a:endParaRPr>
          </a:p>
          <a:p>
            <a:endParaRPr lang="it-IT" dirty="0" smtClean="0">
              <a:sym typeface="Symbol"/>
            </a:endParaRPr>
          </a:p>
          <a:p>
            <a:endParaRPr lang="it-IT" dirty="0">
              <a:sym typeface="Symbol"/>
            </a:endParaRPr>
          </a:p>
          <a:p>
            <a:endParaRPr lang="it-IT" dirty="0">
              <a:sym typeface="Symbol"/>
            </a:endParaRPr>
          </a:p>
          <a:p>
            <a:endParaRPr lang="it-IT" dirty="0">
              <a:sym typeface="Symbol"/>
            </a:endParaRPr>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6"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396182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4"/>
          <p:cNvSpPr>
            <a:spLocks noGrp="1"/>
          </p:cNvSpPr>
          <p:nvPr>
            <p:ph type="ftr" sz="quarter" idx="11"/>
          </p:nvPr>
        </p:nvSpPr>
        <p:spPr/>
        <p:txBody>
          <a:bodyPr/>
          <a:lstStyle/>
          <a:p>
            <a:r>
              <a:rPr lang="it-IT" dirty="0" smtClean="0"/>
              <a:t>Clinica Chirurgica</a:t>
            </a:r>
          </a:p>
          <a:p>
            <a:r>
              <a:rPr lang="it-IT" dirty="0" smtClean="0"/>
              <a:t>Direttore: Prof. A. Liboni</a:t>
            </a:r>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32" y="306653"/>
            <a:ext cx="6970744" cy="106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449" y="5853606"/>
            <a:ext cx="4721815" cy="24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15" y="4484442"/>
            <a:ext cx="8217416" cy="103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043" y="1608236"/>
            <a:ext cx="4299915" cy="28171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341824125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28" y="304319"/>
            <a:ext cx="5460524" cy="118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744" y="5926751"/>
            <a:ext cx="1722438" cy="17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12"/>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95725" y="2012598"/>
            <a:ext cx="4161551" cy="3701167"/>
          </a:xfrm>
          <a:noFill/>
        </p:spPr>
      </p:pic>
      <p:pic>
        <p:nvPicPr>
          <p:cNvPr id="23557" name="Picture 13"/>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589957" y="2014520"/>
            <a:ext cx="4155087" cy="3697322"/>
          </a:xfrm>
          <a:noFill/>
        </p:spPr>
      </p:pic>
      <p:sp>
        <p:nvSpPr>
          <p:cNvPr id="8" name="Segnaposto piè di pagina 4"/>
          <p:cNvSpPr>
            <a:spLocks noGrp="1"/>
          </p:cNvSpPr>
          <p:nvPr>
            <p:ph type="ftr" sz="quarter" idx="11"/>
          </p:nvPr>
        </p:nvSpPr>
        <p:spPr>
          <a:xfrm>
            <a:off x="1691680" y="6309320"/>
            <a:ext cx="1797940" cy="365125"/>
          </a:xfrm>
        </p:spPr>
        <p:txBody>
          <a:bodyPr/>
          <a:lstStyle/>
          <a:p>
            <a:r>
              <a:rPr lang="it-IT" dirty="0" smtClean="0"/>
              <a:t>Clinica Chirurgica</a:t>
            </a:r>
          </a:p>
          <a:p>
            <a:r>
              <a:rPr lang="it-IT" dirty="0" smtClean="0"/>
              <a:t>Direttore: Prof. A. Liboni</a:t>
            </a:r>
            <a:endParaRPr lang="it-IT" dirty="0"/>
          </a:p>
        </p:txBody>
      </p:sp>
    </p:spTree>
    <p:extLst>
      <p:ext uri="{BB962C8B-B14F-4D97-AF65-F5344CB8AC3E}">
        <p14:creationId xmlns:p14="http://schemas.microsoft.com/office/powerpoint/2010/main" val="86670612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Oncologic</a:t>
            </a:r>
            <a:r>
              <a:rPr lang="it-IT" dirty="0" smtClean="0"/>
              <a:t> </a:t>
            </a:r>
            <a:r>
              <a:rPr lang="it-IT" dirty="0" err="1" smtClean="0"/>
              <a:t>outcomes</a:t>
            </a:r>
            <a:endParaRPr lang="it-IT" dirty="0"/>
          </a:p>
        </p:txBody>
      </p:sp>
      <p:sp>
        <p:nvSpPr>
          <p:cNvPr id="3" name="Segnaposto contenuto 2"/>
          <p:cNvSpPr>
            <a:spLocks noGrp="1"/>
          </p:cNvSpPr>
          <p:nvPr>
            <p:ph idx="1"/>
          </p:nvPr>
        </p:nvSpPr>
        <p:spPr/>
        <p:txBody>
          <a:bodyPr>
            <a:normAutofit fontScale="92500" lnSpcReduction="20000"/>
          </a:bodyPr>
          <a:lstStyle/>
          <a:p>
            <a:r>
              <a:rPr lang="it-IT" dirty="0" err="1"/>
              <a:t>Number</a:t>
            </a:r>
            <a:r>
              <a:rPr lang="it-IT" dirty="0"/>
              <a:t> of </a:t>
            </a:r>
            <a:r>
              <a:rPr lang="it-IT" dirty="0" err="1"/>
              <a:t>lymph</a:t>
            </a:r>
            <a:r>
              <a:rPr lang="it-IT" dirty="0"/>
              <a:t> </a:t>
            </a:r>
            <a:r>
              <a:rPr lang="it-IT" dirty="0" err="1"/>
              <a:t>nodes</a:t>
            </a:r>
            <a:r>
              <a:rPr lang="it-IT" dirty="0"/>
              <a:t> </a:t>
            </a:r>
            <a:r>
              <a:rPr lang="it-IT" dirty="0" err="1"/>
              <a:t>retrieved</a:t>
            </a:r>
            <a:endParaRPr lang="it-IT" dirty="0"/>
          </a:p>
          <a:p>
            <a:endParaRPr lang="it-IT" dirty="0" smtClean="0"/>
          </a:p>
          <a:p>
            <a:r>
              <a:rPr lang="it-IT" dirty="0" err="1" smtClean="0"/>
              <a:t>Adequacy</a:t>
            </a:r>
            <a:r>
              <a:rPr lang="it-IT" dirty="0" smtClean="0"/>
              <a:t> of </a:t>
            </a:r>
            <a:r>
              <a:rPr lang="it-IT" dirty="0" err="1" smtClean="0"/>
              <a:t>circumferencial</a:t>
            </a:r>
            <a:r>
              <a:rPr lang="it-IT" dirty="0" smtClean="0"/>
              <a:t> </a:t>
            </a:r>
            <a:r>
              <a:rPr lang="it-IT" dirty="0" err="1" smtClean="0"/>
              <a:t>radial</a:t>
            </a:r>
            <a:r>
              <a:rPr lang="it-IT" dirty="0" smtClean="0"/>
              <a:t> </a:t>
            </a:r>
            <a:r>
              <a:rPr lang="it-IT" dirty="0" err="1" smtClean="0"/>
              <a:t>margins</a:t>
            </a:r>
            <a:endParaRPr lang="it-IT" dirty="0" smtClean="0"/>
          </a:p>
          <a:p>
            <a:endParaRPr lang="it-IT" dirty="0"/>
          </a:p>
          <a:p>
            <a:r>
              <a:rPr lang="it-IT" dirty="0" err="1" smtClean="0"/>
              <a:t>Recurrence</a:t>
            </a:r>
            <a:r>
              <a:rPr lang="it-IT" dirty="0" smtClean="0"/>
              <a:t> </a:t>
            </a:r>
            <a:r>
              <a:rPr lang="it-IT" dirty="0" err="1" smtClean="0"/>
              <a:t>rates</a:t>
            </a:r>
            <a:endParaRPr lang="it-IT" dirty="0" smtClean="0"/>
          </a:p>
          <a:p>
            <a:endParaRPr lang="it-IT" dirty="0"/>
          </a:p>
          <a:p>
            <a:r>
              <a:rPr lang="it-IT" dirty="0" err="1" smtClean="0"/>
              <a:t>Disease</a:t>
            </a:r>
            <a:r>
              <a:rPr lang="it-IT" dirty="0"/>
              <a:t>-</a:t>
            </a:r>
            <a:r>
              <a:rPr lang="it-IT" dirty="0" smtClean="0"/>
              <a:t>free </a:t>
            </a:r>
            <a:r>
              <a:rPr lang="it-IT" dirty="0" err="1" smtClean="0"/>
              <a:t>survival</a:t>
            </a:r>
            <a:endParaRPr lang="it-IT" dirty="0" smtClean="0"/>
          </a:p>
          <a:p>
            <a:endParaRPr lang="it-IT" dirty="0"/>
          </a:p>
          <a:p>
            <a:r>
              <a:rPr lang="it-IT" dirty="0" err="1" smtClean="0"/>
              <a:t>Overall</a:t>
            </a:r>
            <a:r>
              <a:rPr lang="it-IT" dirty="0" smtClean="0"/>
              <a:t> </a:t>
            </a:r>
            <a:r>
              <a:rPr lang="it-IT" dirty="0" err="1" smtClean="0"/>
              <a:t>survival</a:t>
            </a:r>
            <a:endParaRPr lang="it-IT" dirty="0"/>
          </a:p>
        </p:txBody>
      </p:sp>
      <p:sp>
        <p:nvSpPr>
          <p:cNvPr id="4" name="Segnaposto piè di pagina 3"/>
          <p:cNvSpPr>
            <a:spLocks noGrp="1"/>
          </p:cNvSpPr>
          <p:nvPr>
            <p:ph type="ftr" sz="quarter" idx="11"/>
          </p:nvPr>
        </p:nvSpPr>
        <p:spPr/>
        <p:txBody>
          <a:bodyPr/>
          <a:lstStyle/>
          <a:p>
            <a:r>
              <a:rPr lang="it-IT" smtClean="0"/>
              <a:t>Clinica Chirurgica</a:t>
            </a:r>
          </a:p>
          <a:p>
            <a:r>
              <a:rPr lang="it-IT" smtClean="0"/>
              <a:t>Direttore: Prof. A. Liboni</a:t>
            </a:r>
            <a:endParaRPr lang="it-IT" dirty="0"/>
          </a:p>
        </p:txBody>
      </p:sp>
      <p:sp>
        <p:nvSpPr>
          <p:cNvPr id="5" name="Segnaposto numero diapositiva 4"/>
          <p:cNvSpPr>
            <a:spLocks noGrp="1"/>
          </p:cNvSpPr>
          <p:nvPr>
            <p:ph type="sldNum" sz="quarter" idx="12"/>
          </p:nvPr>
        </p:nvSpPr>
        <p:spPr>
          <a:xfrm>
            <a:off x="5842977" y="6356350"/>
            <a:ext cx="2839822" cy="365125"/>
          </a:xfrm>
        </p:spPr>
        <p:txBody>
          <a:bodyPr/>
          <a:lstStyle/>
          <a:p>
            <a:r>
              <a:rPr lang="it-IT" dirty="0" smtClean="0"/>
              <a:t>C. FEO | TME: laparotomia vs laparoscopia</a:t>
            </a:r>
          </a:p>
        </p:txBody>
      </p:sp>
    </p:spTree>
    <p:extLst>
      <p:ext uri="{BB962C8B-B14F-4D97-AF65-F5344CB8AC3E}">
        <p14:creationId xmlns:p14="http://schemas.microsoft.com/office/powerpoint/2010/main" val="3812990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1639</Words>
  <Application>Microsoft Office PowerPoint</Application>
  <PresentationFormat>Presentazione su schermo (4:3)</PresentationFormat>
  <Paragraphs>282</Paragraphs>
  <Slides>29</Slides>
  <Notes>25</Notes>
  <HiddenSlides>3</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Escissione Totale del Mesoretto:  Laparotomia vs Laparoscopia</vt:lpstr>
      <vt:lpstr>Curative resection</vt:lpstr>
      <vt:lpstr>TME</vt:lpstr>
      <vt:lpstr>Principles of TME</vt:lpstr>
      <vt:lpstr>Outline</vt:lpstr>
      <vt:lpstr>Potential benefits</vt:lpstr>
      <vt:lpstr>Presentazione standard di PowerPoint</vt:lpstr>
      <vt:lpstr>Presentazione standard di PowerPoint</vt:lpstr>
      <vt:lpstr>Oncologic outcomes</vt:lpstr>
      <vt:lpstr>Presentazione standard di PowerPoint</vt:lpstr>
      <vt:lpstr>Presentazione standard di PowerPoint</vt:lpstr>
      <vt:lpstr>Presentazione standard di PowerPoint</vt:lpstr>
      <vt:lpstr>Presentazione standard di PowerPoint</vt:lpstr>
      <vt:lpstr>Short-term outcomes</vt:lpstr>
      <vt:lpstr>Presentazione standard di PowerPoint</vt:lpstr>
      <vt:lpstr>Functional outcomes</vt:lpstr>
      <vt:lpstr>Presentazione standard di PowerPoint</vt:lpstr>
      <vt:lpstr>Presentazione standard di PowerPoint</vt:lpstr>
      <vt:lpstr>Presentazione standard di PowerPoint</vt:lpstr>
      <vt:lpstr>Anastomotic leaks</vt:lpstr>
      <vt:lpstr>Anastomotic leaks</vt:lpstr>
      <vt:lpstr>Presentazione standard di PowerPoint</vt:lpstr>
      <vt:lpstr>Presentazione standard di PowerPoint</vt:lpstr>
      <vt:lpstr>Presentazione standard di PowerPoint</vt:lpstr>
      <vt:lpstr>Presentazione standard di PowerPoint</vt:lpstr>
      <vt:lpstr>Ongoing trials</vt:lpstr>
      <vt:lpstr>Summary</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unife</dc:creator>
  <cp:lastModifiedBy>Alberto Liboni</cp:lastModifiedBy>
  <cp:revision>113</cp:revision>
  <cp:lastPrinted>2012-10-08T11:27:24Z</cp:lastPrinted>
  <dcterms:created xsi:type="dcterms:W3CDTF">2012-09-09T08:47:48Z</dcterms:created>
  <dcterms:modified xsi:type="dcterms:W3CDTF">2012-10-09T12:16:22Z</dcterms:modified>
</cp:coreProperties>
</file>